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14"/>
  </p:notesMasterIdLst>
  <p:sldIdLst>
    <p:sldId id="256" r:id="rId2"/>
    <p:sldId id="258" r:id="rId3"/>
    <p:sldId id="848" r:id="rId4"/>
    <p:sldId id="257" r:id="rId5"/>
    <p:sldId id="262" r:id="rId6"/>
    <p:sldId id="846" r:id="rId7"/>
    <p:sldId id="350" r:id="rId8"/>
    <p:sldId id="353" r:id="rId9"/>
    <p:sldId id="362" r:id="rId10"/>
    <p:sldId id="947" r:id="rId11"/>
    <p:sldId id="697" r:id="rId12"/>
    <p:sldId id="370" r:id="rId13"/>
    <p:sldId id="838" r:id="rId14"/>
    <p:sldId id="768" r:id="rId15"/>
    <p:sldId id="769" r:id="rId16"/>
    <p:sldId id="636" r:id="rId17"/>
    <p:sldId id="633" r:id="rId18"/>
    <p:sldId id="839" r:id="rId19"/>
    <p:sldId id="863" r:id="rId20"/>
    <p:sldId id="919" r:id="rId21"/>
    <p:sldId id="290" r:id="rId22"/>
    <p:sldId id="850" r:id="rId23"/>
    <p:sldId id="948" r:id="rId24"/>
    <p:sldId id="859" r:id="rId25"/>
    <p:sldId id="959" r:id="rId26"/>
    <p:sldId id="960" r:id="rId27"/>
    <p:sldId id="952" r:id="rId28"/>
    <p:sldId id="953" r:id="rId29"/>
    <p:sldId id="921" r:id="rId30"/>
    <p:sldId id="950" r:id="rId31"/>
    <p:sldId id="920" r:id="rId32"/>
    <p:sldId id="918" r:id="rId33"/>
    <p:sldId id="951" r:id="rId34"/>
    <p:sldId id="954" r:id="rId35"/>
    <p:sldId id="689" r:id="rId36"/>
    <p:sldId id="787" r:id="rId37"/>
    <p:sldId id="845" r:id="rId38"/>
    <p:sldId id="790" r:id="rId39"/>
    <p:sldId id="791" r:id="rId40"/>
    <p:sldId id="792" r:id="rId41"/>
    <p:sldId id="963" r:id="rId42"/>
    <p:sldId id="962" r:id="rId43"/>
    <p:sldId id="922" r:id="rId44"/>
    <p:sldId id="924" r:id="rId45"/>
    <p:sldId id="925" r:id="rId46"/>
    <p:sldId id="926" r:id="rId47"/>
    <p:sldId id="450" r:id="rId48"/>
    <p:sldId id="748" r:id="rId49"/>
    <p:sldId id="927" r:id="rId50"/>
    <p:sldId id="928" r:id="rId51"/>
    <p:sldId id="955" r:id="rId52"/>
    <p:sldId id="929" r:id="rId53"/>
    <p:sldId id="798" r:id="rId54"/>
    <p:sldId id="776" r:id="rId55"/>
    <p:sldId id="930" r:id="rId56"/>
    <p:sldId id="701" r:id="rId57"/>
    <p:sldId id="700" r:id="rId58"/>
    <p:sldId id="826" r:id="rId59"/>
    <p:sldId id="811" r:id="rId60"/>
    <p:sldId id="830" r:id="rId61"/>
    <p:sldId id="831" r:id="rId62"/>
    <p:sldId id="812" r:id="rId63"/>
    <p:sldId id="457" r:id="rId64"/>
    <p:sldId id="702" r:id="rId65"/>
    <p:sldId id="815" r:id="rId66"/>
    <p:sldId id="301" r:id="rId67"/>
    <p:sldId id="800" r:id="rId68"/>
    <p:sldId id="704" r:id="rId69"/>
    <p:sldId id="817" r:id="rId70"/>
    <p:sldId id="818" r:id="rId71"/>
    <p:sldId id="816" r:id="rId72"/>
    <p:sldId id="777" r:id="rId73"/>
    <p:sldId id="819" r:id="rId74"/>
    <p:sldId id="931" r:id="rId75"/>
    <p:sldId id="956" r:id="rId76"/>
    <p:sldId id="714" r:id="rId77"/>
    <p:sldId id="265" r:id="rId78"/>
    <p:sldId id="957" r:id="rId79"/>
    <p:sldId id="958" r:id="rId80"/>
    <p:sldId id="566" r:id="rId81"/>
    <p:sldId id="679" r:id="rId82"/>
    <p:sldId id="369" r:id="rId83"/>
    <p:sldId id="822" r:id="rId84"/>
    <p:sldId id="932" r:id="rId85"/>
    <p:sldId id="933" r:id="rId86"/>
    <p:sldId id="934" r:id="rId87"/>
    <p:sldId id="852" r:id="rId88"/>
    <p:sldId id="935" r:id="rId89"/>
    <p:sldId id="936" r:id="rId90"/>
    <p:sldId id="937" r:id="rId91"/>
    <p:sldId id="938" r:id="rId92"/>
    <p:sldId id="939" r:id="rId93"/>
    <p:sldId id="940" r:id="rId94"/>
    <p:sldId id="964" r:id="rId95"/>
    <p:sldId id="941" r:id="rId96"/>
    <p:sldId id="945" r:id="rId97"/>
    <p:sldId id="944" r:id="rId98"/>
    <p:sldId id="805" r:id="rId99"/>
    <p:sldId id="806" r:id="rId100"/>
    <p:sldId id="946" r:id="rId101"/>
    <p:sldId id="823" r:id="rId102"/>
    <p:sldId id="961" r:id="rId103"/>
    <p:sldId id="942" r:id="rId104"/>
    <p:sldId id="943" r:id="rId105"/>
    <p:sldId id="837" r:id="rId106"/>
    <p:sldId id="835" r:id="rId107"/>
    <p:sldId id="836" r:id="rId108"/>
    <p:sldId id="824" r:id="rId109"/>
    <p:sldId id="535" r:id="rId110"/>
    <p:sldId id="923" r:id="rId111"/>
    <p:sldId id="676" r:id="rId112"/>
    <p:sldId id="795" r:id="rId11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5813C9EF-E624-A64F-BE22-12FB69C94D2B}">
          <p14:sldIdLst>
            <p14:sldId id="256"/>
            <p14:sldId id="258"/>
            <p14:sldId id="848"/>
            <p14:sldId id="257"/>
            <p14:sldId id="262"/>
            <p14:sldId id="846"/>
            <p14:sldId id="350"/>
            <p14:sldId id="353"/>
            <p14:sldId id="362"/>
            <p14:sldId id="947"/>
            <p14:sldId id="697"/>
            <p14:sldId id="370"/>
          </p14:sldIdLst>
        </p14:section>
        <p14:section name="What is Environmental Accounting" id="{0CFFC27B-B038-8541-8DCB-47FAAC17B29E}">
          <p14:sldIdLst>
            <p14:sldId id="838"/>
            <p14:sldId id="768"/>
            <p14:sldId id="769"/>
            <p14:sldId id="636"/>
            <p14:sldId id="633"/>
            <p14:sldId id="839"/>
            <p14:sldId id="863"/>
            <p14:sldId id="919"/>
            <p14:sldId id="290"/>
          </p14:sldIdLst>
        </p14:section>
        <p14:section name="The AfN Framework" id="{A2E78413-F7C2-0340-A744-120E99AFCC9C}">
          <p14:sldIdLst>
            <p14:sldId id="850"/>
            <p14:sldId id="948"/>
            <p14:sldId id="859"/>
            <p14:sldId id="959"/>
            <p14:sldId id="960"/>
            <p14:sldId id="952"/>
            <p14:sldId id="953"/>
            <p14:sldId id="921"/>
            <p14:sldId id="950"/>
            <p14:sldId id="920"/>
            <p14:sldId id="918"/>
            <p14:sldId id="951"/>
            <p14:sldId id="954"/>
            <p14:sldId id="689"/>
          </p14:sldIdLst>
        </p14:section>
        <p14:section name="Design and register an Environmental Account" id="{3BB37D94-CCEA-D542-A012-915AEF6CB2B0}">
          <p14:sldIdLst>
            <p14:sldId id="787"/>
            <p14:sldId id="845"/>
            <p14:sldId id="790"/>
            <p14:sldId id="791"/>
            <p14:sldId id="792"/>
            <p14:sldId id="963"/>
            <p14:sldId id="962"/>
            <p14:sldId id="922"/>
            <p14:sldId id="924"/>
            <p14:sldId id="925"/>
            <p14:sldId id="926"/>
            <p14:sldId id="450"/>
            <p14:sldId id="748"/>
            <p14:sldId id="927"/>
            <p14:sldId id="928"/>
            <p14:sldId id="955"/>
            <p14:sldId id="929"/>
            <p14:sldId id="798"/>
          </p14:sldIdLst>
        </p14:section>
        <p14:section name="Building an Enviornmental Account" id="{2495194B-60C1-FC46-A6E8-D2A22AA9A106}">
          <p14:sldIdLst>
            <p14:sldId id="776"/>
            <p14:sldId id="930"/>
            <p14:sldId id="701"/>
            <p14:sldId id="700"/>
            <p14:sldId id="826"/>
            <p14:sldId id="811"/>
            <p14:sldId id="830"/>
            <p14:sldId id="831"/>
            <p14:sldId id="812"/>
            <p14:sldId id="457"/>
            <p14:sldId id="702"/>
            <p14:sldId id="815"/>
            <p14:sldId id="301"/>
            <p14:sldId id="800"/>
            <p14:sldId id="704"/>
            <p14:sldId id="817"/>
            <p14:sldId id="818"/>
            <p14:sldId id="816"/>
            <p14:sldId id="777"/>
          </p14:sldIdLst>
        </p14:section>
        <p14:section name="Getting audited and Certified" id="{E3CE16B8-88D3-BC49-8473-408840B2F6B8}">
          <p14:sldIdLst>
            <p14:sldId id="819"/>
            <p14:sldId id="931"/>
            <p14:sldId id="956"/>
            <p14:sldId id="714"/>
            <p14:sldId id="265"/>
            <p14:sldId id="957"/>
            <p14:sldId id="958"/>
            <p14:sldId id="566"/>
            <p14:sldId id="679"/>
            <p14:sldId id="369"/>
            <p14:sldId id="822"/>
          </p14:sldIdLst>
        </p14:section>
        <p14:section name="Fauna Case Study" id="{2C91AE6E-DF4A-9146-958C-9743261C940C}">
          <p14:sldIdLst>
            <p14:sldId id="932"/>
            <p14:sldId id="933"/>
            <p14:sldId id="934"/>
            <p14:sldId id="852"/>
            <p14:sldId id="935"/>
            <p14:sldId id="936"/>
            <p14:sldId id="937"/>
            <p14:sldId id="938"/>
            <p14:sldId id="939"/>
            <p14:sldId id="940"/>
            <p14:sldId id="964"/>
          </p14:sldIdLst>
        </p14:section>
        <p14:section name="Soil case study" id="{C3CEDD1B-64C1-954D-BCD3-AAF2F3816B9A}">
          <p14:sldIdLst>
            <p14:sldId id="941"/>
            <p14:sldId id="945"/>
            <p14:sldId id="944"/>
            <p14:sldId id="805"/>
            <p14:sldId id="806"/>
            <p14:sldId id="946"/>
          </p14:sldIdLst>
        </p14:section>
        <p14:section name="AfN Experts" id="{8D685740-5FA4-8D4E-8BF7-7CD82A664A25}">
          <p14:sldIdLst>
            <p14:sldId id="823"/>
            <p14:sldId id="961"/>
            <p14:sldId id="942"/>
            <p14:sldId id="943"/>
            <p14:sldId id="837"/>
            <p14:sldId id="835"/>
            <p14:sldId id="836"/>
            <p14:sldId id="824"/>
            <p14:sldId id="535"/>
            <p14:sldId id="923"/>
            <p14:sldId id="676"/>
            <p14:sldId id="79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A948"/>
    <a:srgbClr val="FFFFFF"/>
    <a:srgbClr val="DB840F"/>
    <a:srgbClr val="909AA8"/>
    <a:srgbClr val="FCF7F0"/>
    <a:srgbClr val="FDB54E"/>
    <a:srgbClr val="008F00"/>
    <a:srgbClr val="055074"/>
    <a:srgbClr val="000000"/>
    <a:srgbClr val="E7C8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185"/>
    <p:restoredTop sz="96327"/>
  </p:normalViewPr>
  <p:slideViewPr>
    <p:cSldViewPr snapToGrid="0" snapToObjects="1">
      <p:cViewPr>
        <p:scale>
          <a:sx n="124" d="100"/>
          <a:sy n="124" d="100"/>
        </p:scale>
        <p:origin x="1000" y="2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oleObject" Target="file:////Users\cme\AfN%20Share%20Dropbox\AfN\Env%20Account%20Technology%20Platform\2022%20Plan\Example%20Graphs.xlsx" TargetMode="External"/></Relationships>
</file>

<file path=ppt/charts/_rels/chart10.xml.rels><?xml version="1.0" encoding="UTF-8" standalone="yes"?>
<Relationships xmlns="http://schemas.openxmlformats.org/package/2006/relationships"><Relationship Id="rId3" Type="http://schemas.openxmlformats.org/officeDocument/2006/relationships/oleObject" Target="file:////Users\amandahansson\AfN%20Share%20Dropbox\AfN\AfN%20Framework%20Docs%20&amp;%20Registries\AfN%20Methods\Approved\Native%20Vegetation\06%20Landcare%20&amp;%20AfN%20(L3)\ICS%20graphs.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Users\amandahansson\AfN%20Share%20Dropbox\AfN\AfN%20Framework%20Docs%20&amp;%20Registries\AfN%20Methods\Approved\Native%20Vegetation\06%20Landcare%20&amp;%20AfN%20(L3)\ICS%20graphs.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Users\amandahansson\AfN%20Share%20Dropbox\AfN\AfN%20Framework%20Docs%20&amp;%20Registries\AfN%20Methods\Approved\Native%20Vegetation\06%20Landcare%20&amp;%20AfN%20(L3)\ICS%20graphs.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Users\amandahansson\AfN%20Share%20Dropbox\AfN\AfN%20Framework%20Docs%20&amp;%20Registries\AfN%20Methods\Approved\Native%20Vegetation\06%20Landcare%20&amp;%20AfN%20(L3)\ICS%20graphs.xlsx" TargetMode="External"/><Relationship Id="rId2" Type="http://schemas.microsoft.com/office/2011/relationships/chartColorStyle" Target="colors13.xml"/><Relationship Id="rId1" Type="http://schemas.microsoft.com/office/2011/relationships/chartStyle" Target="style13.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Users\cme\AfN%20Share%20Dropbox\AfN\Core%20Docs%20&amp;%20Registries\AfN%20Guidelines\Approved%20&amp;%20Published\Hindcasting\Example%20Graphs.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Users\cme\AfN%20Share%20Dropbox\AfN\Core%20Docs%20&amp;%20Registries\AfN%20Guidelines\Approved%20&amp;%20Published\Hindcasting\Example%20Graphs.xlsx"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embeddings/oleObject1.bin"/></Relationships>
</file>

<file path=ppt/charts/_rels/chart5.xml.rels><?xml version="1.0" encoding="UTF-8" standalone="yes"?>
<Relationships xmlns="http://schemas.openxmlformats.org/package/2006/relationships"><Relationship Id="rId3" Type="http://schemas.openxmlformats.org/officeDocument/2006/relationships/oleObject" Target="file:////Users\amandahansson\AfN%20Share%20Dropbox\AfN\AfN%20Framework%20Docs%20&amp;%20Registries\AfN%20Methods\Approved\Native%20Vegetation\06%20Landcare%20&amp;%20AfN%20(L3)\ICS%20graph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Users\amandahansson\AfN%20Share%20Dropbox\AfN\AfN%20Framework%20Docs%20&amp;%20Registries\AfN%20Methods\Approved\Native%20Vegetation\06%20Landcare%20&amp;%20AfN%20(L3)\ICS%20graphs.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Users\amandahansson\AfN%20Share%20Dropbox\AfN\AfN%20Framework%20Docs%20&amp;%20Registries\AfN%20Methods\Approved\Native%20Vegetation\06%20Landcare%20&amp;%20AfN%20(L3)\ICS%20graphs.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Users\amandahansson\AfN%20Share%20Dropbox\AfN\AfN%20Framework%20Docs%20&amp;%20Registries\AfN%20Methods\Approved\Native%20Vegetation\06%20Landcare%20&amp;%20AfN%20(L3)\ICS%20graphs.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Users\amandahansson\AfN%20Share%20Dropbox\AfN\AfN%20Framework%20Docs%20&amp;%20Registries\AfN%20Methods\Approved\Native%20Vegetation\06%20Landcare%20&amp;%20AfN%20(L3)\ICS%20graphs.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629375076391455"/>
          <c:y val="0.17993313669810268"/>
          <c:w val="0.76828343416798461"/>
          <c:h val="0.65853715472116792"/>
        </c:manualLayout>
      </c:layout>
      <c:lineChart>
        <c:grouping val="standard"/>
        <c:varyColors val="0"/>
        <c:ser>
          <c:idx val="0"/>
          <c:order val="0"/>
          <c:tx>
            <c:strRef>
              <c:f>Sheet3!$A$20</c:f>
              <c:strCache>
                <c:ptCount val="1"/>
                <c:pt idx="0">
                  <c:v>Native Veg</c:v>
                </c:pt>
              </c:strCache>
            </c:strRef>
          </c:tx>
          <c:spPr>
            <a:ln w="28575" cap="rnd">
              <a:solidFill>
                <a:schemeClr val="accent6">
                  <a:lumMod val="75000"/>
                </a:schemeClr>
              </a:solidFill>
              <a:round/>
            </a:ln>
            <a:effectLst/>
          </c:spPr>
          <c:marker>
            <c:symbol val="none"/>
          </c:marker>
          <c:cat>
            <c:numRef>
              <c:f>Sheet3!$B$19:$C$19</c:f>
              <c:numCache>
                <c:formatCode>General</c:formatCode>
                <c:ptCount val="2"/>
                <c:pt idx="0">
                  <c:v>2015</c:v>
                </c:pt>
                <c:pt idx="1">
                  <c:v>2020</c:v>
                </c:pt>
              </c:numCache>
            </c:numRef>
          </c:cat>
          <c:val>
            <c:numRef>
              <c:f>Sheet3!$B$20:$C$20</c:f>
              <c:numCache>
                <c:formatCode>General</c:formatCode>
                <c:ptCount val="2"/>
                <c:pt idx="0">
                  <c:v>39</c:v>
                </c:pt>
                <c:pt idx="1">
                  <c:v>39</c:v>
                </c:pt>
              </c:numCache>
            </c:numRef>
          </c:val>
          <c:smooth val="0"/>
          <c:extLst>
            <c:ext xmlns:c16="http://schemas.microsoft.com/office/drawing/2014/chart" uri="{C3380CC4-5D6E-409C-BE32-E72D297353CC}">
              <c16:uniqueId val="{00000000-FFC3-2049-8A8B-DF7C6BB73CE2}"/>
            </c:ext>
          </c:extLst>
        </c:ser>
        <c:ser>
          <c:idx val="1"/>
          <c:order val="1"/>
          <c:tx>
            <c:strRef>
              <c:f>Sheet3!$A$21</c:f>
              <c:strCache>
                <c:ptCount val="1"/>
                <c:pt idx="0">
                  <c:v>Soils</c:v>
                </c:pt>
              </c:strCache>
            </c:strRef>
          </c:tx>
          <c:spPr>
            <a:ln w="28575" cap="rnd">
              <a:solidFill>
                <a:schemeClr val="accent1">
                  <a:lumMod val="75000"/>
                </a:schemeClr>
              </a:solidFill>
              <a:round/>
            </a:ln>
            <a:effectLst/>
          </c:spPr>
          <c:marker>
            <c:symbol val="none"/>
          </c:marker>
          <c:cat>
            <c:numRef>
              <c:f>Sheet3!$B$19:$C$19</c:f>
              <c:numCache>
                <c:formatCode>General</c:formatCode>
                <c:ptCount val="2"/>
                <c:pt idx="0">
                  <c:v>2015</c:v>
                </c:pt>
                <c:pt idx="1">
                  <c:v>2020</c:v>
                </c:pt>
              </c:numCache>
            </c:numRef>
          </c:cat>
          <c:val>
            <c:numRef>
              <c:f>Sheet3!$B$21:$C$21</c:f>
              <c:numCache>
                <c:formatCode>General</c:formatCode>
                <c:ptCount val="2"/>
                <c:pt idx="0">
                  <c:v>84</c:v>
                </c:pt>
                <c:pt idx="1">
                  <c:v>76</c:v>
                </c:pt>
              </c:numCache>
            </c:numRef>
          </c:val>
          <c:smooth val="0"/>
          <c:extLst>
            <c:ext xmlns:c16="http://schemas.microsoft.com/office/drawing/2014/chart" uri="{C3380CC4-5D6E-409C-BE32-E72D297353CC}">
              <c16:uniqueId val="{00000001-FFC3-2049-8A8B-DF7C6BB73CE2}"/>
            </c:ext>
          </c:extLst>
        </c:ser>
        <c:ser>
          <c:idx val="2"/>
          <c:order val="2"/>
          <c:tx>
            <c:strRef>
              <c:f>Sheet3!#REF!</c:f>
              <c:strCache>
                <c:ptCount val="1"/>
                <c:pt idx="0">
                  <c:v>#REF!</c:v>
                </c:pt>
              </c:strCache>
            </c:strRef>
          </c:tx>
          <c:spPr>
            <a:ln w="28575" cap="rnd">
              <a:solidFill>
                <a:schemeClr val="accent3"/>
              </a:solidFill>
              <a:round/>
            </a:ln>
            <a:effectLst/>
          </c:spPr>
          <c:marker>
            <c:symbol val="none"/>
          </c:marker>
          <c:cat>
            <c:numRef>
              <c:f>Sheet3!$B$19:$C$19</c:f>
              <c:numCache>
                <c:formatCode>General</c:formatCode>
                <c:ptCount val="2"/>
                <c:pt idx="0">
                  <c:v>2015</c:v>
                </c:pt>
                <c:pt idx="1">
                  <c:v>2020</c:v>
                </c:pt>
              </c:numCache>
            </c:numRef>
          </c:cat>
          <c:val>
            <c:numRef>
              <c:f>Sheet3!#REF!</c:f>
              <c:numCache>
                <c:formatCode>General</c:formatCode>
                <c:ptCount val="1"/>
                <c:pt idx="0">
                  <c:v>1</c:v>
                </c:pt>
              </c:numCache>
            </c:numRef>
          </c:val>
          <c:smooth val="0"/>
          <c:extLst>
            <c:ext xmlns:c16="http://schemas.microsoft.com/office/drawing/2014/chart" uri="{C3380CC4-5D6E-409C-BE32-E72D297353CC}">
              <c16:uniqueId val="{00000002-FFC3-2049-8A8B-DF7C6BB73CE2}"/>
            </c:ext>
          </c:extLst>
        </c:ser>
        <c:ser>
          <c:idx val="3"/>
          <c:order val="3"/>
          <c:tx>
            <c:strRef>
              <c:f>Sheet3!$A$22</c:f>
              <c:strCache>
                <c:ptCount val="1"/>
                <c:pt idx="0">
                  <c:v>Birds</c:v>
                </c:pt>
              </c:strCache>
            </c:strRef>
          </c:tx>
          <c:spPr>
            <a:ln w="28575" cap="rnd">
              <a:solidFill>
                <a:srgbClr val="FFC000"/>
              </a:solidFill>
              <a:round/>
            </a:ln>
            <a:effectLst/>
          </c:spPr>
          <c:marker>
            <c:symbol val="none"/>
          </c:marker>
          <c:cat>
            <c:numRef>
              <c:f>Sheet3!$B$19:$C$19</c:f>
              <c:numCache>
                <c:formatCode>General</c:formatCode>
                <c:ptCount val="2"/>
                <c:pt idx="0">
                  <c:v>2015</c:v>
                </c:pt>
                <c:pt idx="1">
                  <c:v>2020</c:v>
                </c:pt>
              </c:numCache>
            </c:numRef>
          </c:cat>
          <c:val>
            <c:numRef>
              <c:f>Sheet3!$B$22:$C$22</c:f>
              <c:numCache>
                <c:formatCode>General</c:formatCode>
                <c:ptCount val="2"/>
                <c:pt idx="0">
                  <c:v>15</c:v>
                </c:pt>
                <c:pt idx="1">
                  <c:v>25</c:v>
                </c:pt>
              </c:numCache>
            </c:numRef>
          </c:val>
          <c:smooth val="0"/>
          <c:extLst>
            <c:ext xmlns:c16="http://schemas.microsoft.com/office/drawing/2014/chart" uri="{C3380CC4-5D6E-409C-BE32-E72D297353CC}">
              <c16:uniqueId val="{00000003-FFC3-2049-8A8B-DF7C6BB73CE2}"/>
            </c:ext>
          </c:extLst>
        </c:ser>
        <c:dLbls>
          <c:showLegendKey val="0"/>
          <c:showVal val="0"/>
          <c:showCatName val="0"/>
          <c:showSerName val="0"/>
          <c:showPercent val="0"/>
          <c:showBubbleSize val="0"/>
        </c:dLbls>
        <c:smooth val="0"/>
        <c:axId val="117598687"/>
        <c:axId val="117483887"/>
      </c:lineChart>
      <c:catAx>
        <c:axId val="1175986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7483887"/>
        <c:crosses val="autoZero"/>
        <c:auto val="1"/>
        <c:lblAlgn val="ctr"/>
        <c:lblOffset val="100"/>
        <c:noMultiLvlLbl val="0"/>
      </c:catAx>
      <c:valAx>
        <c:axId val="117483887"/>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Econd®</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759868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userShapes r:id="rId5"/>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baseline="0">
                <a:solidFill>
                  <a:schemeClr val="tx2"/>
                </a:solidFill>
                <a:latin typeface="+mn-lt"/>
                <a:ea typeface="+mn-ea"/>
                <a:cs typeface="+mn-cs"/>
              </a:defRPr>
            </a:pPr>
            <a:r>
              <a:rPr lang="en-GB" sz="1200"/>
              <a:t>Litter cover</a:t>
            </a:r>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2"/>
              </a:solidFill>
              <a:latin typeface="+mn-lt"/>
              <a:ea typeface="+mn-ea"/>
              <a:cs typeface="+mn-cs"/>
            </a:defRPr>
          </a:pPr>
          <a:endParaRPr lang="en-US"/>
        </a:p>
      </c:txPr>
    </c:title>
    <c:autoTitleDeleted val="0"/>
    <c:plotArea>
      <c:layout/>
      <c:scatterChart>
        <c:scatterStyle val="lineMarker"/>
        <c:varyColors val="0"/>
        <c:ser>
          <c:idx val="0"/>
          <c:order val="0"/>
          <c:spPr>
            <a:ln w="9525" cap="rnd">
              <a:solidFill>
                <a:schemeClr val="accent1"/>
              </a:solidFill>
              <a:round/>
            </a:ln>
            <a:effectLst/>
          </c:spPr>
          <c:marker>
            <c:symbol val="none"/>
          </c:marker>
          <c:xVal>
            <c:numRef>
              <c:f>'Litter cover'!$B$3:$B$33</c:f>
              <c:numCache>
                <c:formatCode>0%</c:formatCode>
                <c:ptCount val="31"/>
                <c:pt idx="0">
                  <c:v>0</c:v>
                </c:pt>
                <c:pt idx="1">
                  <c:v>0.1</c:v>
                </c:pt>
                <c:pt idx="2">
                  <c:v>0.2</c:v>
                </c:pt>
                <c:pt idx="3">
                  <c:v>0.3</c:v>
                </c:pt>
                <c:pt idx="4">
                  <c:v>0.4</c:v>
                </c:pt>
                <c:pt idx="5">
                  <c:v>0.5</c:v>
                </c:pt>
                <c:pt idx="6">
                  <c:v>0.6</c:v>
                </c:pt>
                <c:pt idx="7">
                  <c:v>0.7</c:v>
                </c:pt>
                <c:pt idx="8">
                  <c:v>0.8</c:v>
                </c:pt>
                <c:pt idx="9">
                  <c:v>0.9</c:v>
                </c:pt>
                <c:pt idx="10">
                  <c:v>1</c:v>
                </c:pt>
                <c:pt idx="11">
                  <c:v>1.1000000000000001</c:v>
                </c:pt>
                <c:pt idx="12">
                  <c:v>1.2</c:v>
                </c:pt>
                <c:pt idx="13">
                  <c:v>1.3</c:v>
                </c:pt>
                <c:pt idx="14">
                  <c:v>1.4</c:v>
                </c:pt>
                <c:pt idx="15">
                  <c:v>1.5</c:v>
                </c:pt>
                <c:pt idx="16">
                  <c:v>1.6</c:v>
                </c:pt>
                <c:pt idx="17">
                  <c:v>1.7</c:v>
                </c:pt>
                <c:pt idx="18">
                  <c:v>1.8</c:v>
                </c:pt>
                <c:pt idx="19">
                  <c:v>1.9</c:v>
                </c:pt>
                <c:pt idx="20">
                  <c:v>2</c:v>
                </c:pt>
                <c:pt idx="21">
                  <c:v>2.1</c:v>
                </c:pt>
                <c:pt idx="22">
                  <c:v>2.2000000000000002</c:v>
                </c:pt>
                <c:pt idx="23">
                  <c:v>2.2999999999999998</c:v>
                </c:pt>
                <c:pt idx="24">
                  <c:v>2.4</c:v>
                </c:pt>
                <c:pt idx="25">
                  <c:v>2.5</c:v>
                </c:pt>
                <c:pt idx="26">
                  <c:v>2.6</c:v>
                </c:pt>
                <c:pt idx="27">
                  <c:v>2.7</c:v>
                </c:pt>
                <c:pt idx="28">
                  <c:v>2.8</c:v>
                </c:pt>
                <c:pt idx="29">
                  <c:v>2.9</c:v>
                </c:pt>
                <c:pt idx="30">
                  <c:v>3</c:v>
                </c:pt>
              </c:numCache>
            </c:numRef>
          </c:xVal>
          <c:yVal>
            <c:numRef>
              <c:f>'Litter cover'!$C$3:$C$33</c:f>
              <c:numCache>
                <c:formatCode>General</c:formatCode>
                <c:ptCount val="31"/>
                <c:pt idx="0">
                  <c:v>0</c:v>
                </c:pt>
                <c:pt idx="1">
                  <c:v>0</c:v>
                </c:pt>
                <c:pt idx="2">
                  <c:v>25</c:v>
                </c:pt>
                <c:pt idx="3">
                  <c:v>50</c:v>
                </c:pt>
                <c:pt idx="4">
                  <c:v>75</c:v>
                </c:pt>
                <c:pt idx="5">
                  <c:v>100</c:v>
                </c:pt>
                <c:pt idx="6">
                  <c:v>100</c:v>
                </c:pt>
                <c:pt idx="7">
                  <c:v>100</c:v>
                </c:pt>
                <c:pt idx="8">
                  <c:v>100</c:v>
                </c:pt>
                <c:pt idx="9">
                  <c:v>100</c:v>
                </c:pt>
                <c:pt idx="10">
                  <c:v>100</c:v>
                </c:pt>
                <c:pt idx="11">
                  <c:v>100</c:v>
                </c:pt>
                <c:pt idx="12">
                  <c:v>100</c:v>
                </c:pt>
                <c:pt idx="13">
                  <c:v>100</c:v>
                </c:pt>
                <c:pt idx="14">
                  <c:v>100</c:v>
                </c:pt>
                <c:pt idx="15">
                  <c:v>100</c:v>
                </c:pt>
                <c:pt idx="16">
                  <c:v>100</c:v>
                </c:pt>
                <c:pt idx="17">
                  <c:v>100</c:v>
                </c:pt>
                <c:pt idx="18">
                  <c:v>100</c:v>
                </c:pt>
                <c:pt idx="19">
                  <c:v>100</c:v>
                </c:pt>
                <c:pt idx="20">
                  <c:v>100</c:v>
                </c:pt>
                <c:pt idx="21">
                  <c:v>92</c:v>
                </c:pt>
                <c:pt idx="22">
                  <c:v>84</c:v>
                </c:pt>
                <c:pt idx="23">
                  <c:v>76</c:v>
                </c:pt>
                <c:pt idx="24">
                  <c:v>68</c:v>
                </c:pt>
                <c:pt idx="25">
                  <c:v>60</c:v>
                </c:pt>
                <c:pt idx="26">
                  <c:v>60</c:v>
                </c:pt>
                <c:pt idx="27">
                  <c:v>60</c:v>
                </c:pt>
                <c:pt idx="28">
                  <c:v>60</c:v>
                </c:pt>
                <c:pt idx="29">
                  <c:v>60</c:v>
                </c:pt>
                <c:pt idx="30">
                  <c:v>60</c:v>
                </c:pt>
              </c:numCache>
            </c:numRef>
          </c:yVal>
          <c:smooth val="0"/>
          <c:extLst>
            <c:ext xmlns:c16="http://schemas.microsoft.com/office/drawing/2014/chart" uri="{C3380CC4-5D6E-409C-BE32-E72D297353CC}">
              <c16:uniqueId val="{00000000-0242-3E4A-9A52-FD5256D05544}"/>
            </c:ext>
          </c:extLst>
        </c:ser>
        <c:dLbls>
          <c:showLegendKey val="0"/>
          <c:showVal val="0"/>
          <c:showCatName val="0"/>
          <c:showSerName val="0"/>
          <c:showPercent val="0"/>
          <c:showBubbleSize val="0"/>
        </c:dLbls>
        <c:axId val="2035984656"/>
        <c:axId val="2035986304"/>
      </c:scatterChart>
      <c:valAx>
        <c:axId val="2035984656"/>
        <c:scaling>
          <c:orientation val="minMax"/>
          <c:max val="3"/>
        </c:scaling>
        <c:delete val="0"/>
        <c:axPos val="b"/>
        <c:majorGridlines>
          <c:spPr>
            <a:ln w="9525" cap="flat" cmpd="sng" algn="ctr">
              <a:solidFill>
                <a:schemeClr val="tx2">
                  <a:lumMod val="15000"/>
                  <a:lumOff val="85000"/>
                </a:schemeClr>
              </a:solidFill>
              <a:round/>
            </a:ln>
            <a:effectLst/>
          </c:spPr>
        </c:majorGridlines>
        <c:title>
          <c:tx>
            <c:rich>
              <a:bodyPr rot="0" spcFirstLastPara="1" vertOverflow="ellipsis" vert="horz" wrap="square" anchor="ctr" anchorCtr="1"/>
              <a:lstStyle/>
              <a:p>
                <a:pPr>
                  <a:defRPr sz="900" b="1" i="0" u="none" strike="noStrike" kern="1200" baseline="0">
                    <a:solidFill>
                      <a:schemeClr val="tx2"/>
                    </a:solidFill>
                    <a:latin typeface="+mn-lt"/>
                    <a:ea typeface="+mn-ea"/>
                    <a:cs typeface="+mn-cs"/>
                  </a:defRPr>
                </a:pPr>
                <a:r>
                  <a:rPr lang="en-GB"/>
                  <a:t>Litter cover as % of benchmark</a:t>
                </a:r>
              </a:p>
            </c:rich>
          </c:tx>
          <c:overlay val="0"/>
          <c:spPr>
            <a:noFill/>
            <a:ln>
              <a:noFill/>
            </a:ln>
            <a:effectLst/>
          </c:spPr>
          <c:txPr>
            <a:bodyPr rot="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2035986304"/>
        <c:crosses val="autoZero"/>
        <c:crossBetween val="midCat"/>
      </c:valAx>
      <c:valAx>
        <c:axId val="2035986304"/>
        <c:scaling>
          <c:orientation val="minMax"/>
          <c:max val="100"/>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r>
                  <a:rPr lang="en-GB"/>
                  <a:t>ICS</a:t>
                </a:r>
              </a:p>
            </c:rich>
          </c:tx>
          <c:overlay val="0"/>
          <c:spPr>
            <a:noFill/>
            <a:ln>
              <a:noFill/>
            </a:ln>
            <a:effectLst/>
          </c:spPr>
          <c:txPr>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203598465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baseline="0">
                <a:solidFill>
                  <a:schemeClr val="tx2"/>
                </a:solidFill>
                <a:latin typeface="+mn-lt"/>
                <a:ea typeface="+mn-ea"/>
                <a:cs typeface="+mn-cs"/>
              </a:defRPr>
            </a:pPr>
            <a:r>
              <a:rPr lang="en-GB" sz="1200"/>
              <a:t>Native perennial grass cover</a:t>
            </a:r>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2"/>
              </a:solidFill>
              <a:latin typeface="+mn-lt"/>
              <a:ea typeface="+mn-ea"/>
              <a:cs typeface="+mn-cs"/>
            </a:defRPr>
          </a:pPr>
          <a:endParaRPr lang="en-US"/>
        </a:p>
      </c:txPr>
    </c:title>
    <c:autoTitleDeleted val="0"/>
    <c:plotArea>
      <c:layout/>
      <c:scatterChart>
        <c:scatterStyle val="lineMarker"/>
        <c:varyColors val="0"/>
        <c:ser>
          <c:idx val="0"/>
          <c:order val="0"/>
          <c:spPr>
            <a:ln w="9525" cap="rnd">
              <a:solidFill>
                <a:schemeClr val="accent1"/>
              </a:solidFill>
              <a:round/>
            </a:ln>
            <a:effectLst/>
          </c:spPr>
          <c:marker>
            <c:symbol val="none"/>
          </c:marker>
          <c:xVal>
            <c:numRef>
              <c:f>'Native perennial grass cover'!$B$3:$B$33</c:f>
              <c:numCache>
                <c:formatCode>0%</c:formatCode>
                <c:ptCount val="31"/>
                <c:pt idx="0">
                  <c:v>0</c:v>
                </c:pt>
                <c:pt idx="1">
                  <c:v>0.1</c:v>
                </c:pt>
                <c:pt idx="2">
                  <c:v>0.2</c:v>
                </c:pt>
                <c:pt idx="3">
                  <c:v>0.3</c:v>
                </c:pt>
                <c:pt idx="4">
                  <c:v>0.4</c:v>
                </c:pt>
                <c:pt idx="5">
                  <c:v>0.5</c:v>
                </c:pt>
                <c:pt idx="6">
                  <c:v>0.6</c:v>
                </c:pt>
                <c:pt idx="7">
                  <c:v>0.7</c:v>
                </c:pt>
                <c:pt idx="8">
                  <c:v>0.8</c:v>
                </c:pt>
                <c:pt idx="9">
                  <c:v>0.9</c:v>
                </c:pt>
                <c:pt idx="10">
                  <c:v>1</c:v>
                </c:pt>
                <c:pt idx="11">
                  <c:v>1.1000000000000001</c:v>
                </c:pt>
                <c:pt idx="12">
                  <c:v>1.2</c:v>
                </c:pt>
                <c:pt idx="13">
                  <c:v>1.3</c:v>
                </c:pt>
                <c:pt idx="14">
                  <c:v>1.4</c:v>
                </c:pt>
                <c:pt idx="15">
                  <c:v>1.5</c:v>
                </c:pt>
                <c:pt idx="16">
                  <c:v>1.6</c:v>
                </c:pt>
                <c:pt idx="17">
                  <c:v>1.7</c:v>
                </c:pt>
                <c:pt idx="18">
                  <c:v>1.8</c:v>
                </c:pt>
                <c:pt idx="19">
                  <c:v>1.9</c:v>
                </c:pt>
                <c:pt idx="20">
                  <c:v>2</c:v>
                </c:pt>
                <c:pt idx="21">
                  <c:v>2.1</c:v>
                </c:pt>
                <c:pt idx="22">
                  <c:v>2.2000000000000002</c:v>
                </c:pt>
                <c:pt idx="23">
                  <c:v>2.2999999999999998</c:v>
                </c:pt>
                <c:pt idx="24">
                  <c:v>2.4</c:v>
                </c:pt>
                <c:pt idx="25">
                  <c:v>2.5</c:v>
                </c:pt>
                <c:pt idx="26">
                  <c:v>2.6</c:v>
                </c:pt>
                <c:pt idx="27">
                  <c:v>2.7</c:v>
                </c:pt>
                <c:pt idx="28">
                  <c:v>2.8</c:v>
                </c:pt>
                <c:pt idx="29">
                  <c:v>2.9</c:v>
                </c:pt>
                <c:pt idx="30">
                  <c:v>3</c:v>
                </c:pt>
              </c:numCache>
            </c:numRef>
          </c:xVal>
          <c:yVal>
            <c:numRef>
              <c:f>'Native perennial grass cover'!$C$3:$C$33</c:f>
              <c:numCache>
                <c:formatCode>General</c:formatCode>
                <c:ptCount val="31"/>
                <c:pt idx="0">
                  <c:v>0</c:v>
                </c:pt>
                <c:pt idx="1">
                  <c:v>10</c:v>
                </c:pt>
                <c:pt idx="2">
                  <c:v>20</c:v>
                </c:pt>
                <c:pt idx="3">
                  <c:v>30</c:v>
                </c:pt>
                <c:pt idx="4">
                  <c:v>40</c:v>
                </c:pt>
                <c:pt idx="5">
                  <c:v>50</c:v>
                </c:pt>
                <c:pt idx="6">
                  <c:v>60</c:v>
                </c:pt>
                <c:pt idx="7">
                  <c:v>70</c:v>
                </c:pt>
                <c:pt idx="8">
                  <c:v>80</c:v>
                </c:pt>
                <c:pt idx="9">
                  <c:v>90</c:v>
                </c:pt>
                <c:pt idx="10">
                  <c:v>100</c:v>
                </c:pt>
                <c:pt idx="11">
                  <c:v>100</c:v>
                </c:pt>
                <c:pt idx="12">
                  <c:v>100</c:v>
                </c:pt>
                <c:pt idx="13">
                  <c:v>100</c:v>
                </c:pt>
                <c:pt idx="14">
                  <c:v>100</c:v>
                </c:pt>
                <c:pt idx="15">
                  <c:v>100</c:v>
                </c:pt>
                <c:pt idx="16">
                  <c:v>100</c:v>
                </c:pt>
                <c:pt idx="17">
                  <c:v>100</c:v>
                </c:pt>
                <c:pt idx="18">
                  <c:v>100</c:v>
                </c:pt>
                <c:pt idx="19">
                  <c:v>100</c:v>
                </c:pt>
                <c:pt idx="20">
                  <c:v>100</c:v>
                </c:pt>
                <c:pt idx="21">
                  <c:v>100</c:v>
                </c:pt>
                <c:pt idx="22">
                  <c:v>100</c:v>
                </c:pt>
                <c:pt idx="23">
                  <c:v>100</c:v>
                </c:pt>
                <c:pt idx="24">
                  <c:v>100</c:v>
                </c:pt>
                <c:pt idx="25">
                  <c:v>100</c:v>
                </c:pt>
                <c:pt idx="26">
                  <c:v>100</c:v>
                </c:pt>
                <c:pt idx="27">
                  <c:v>100</c:v>
                </c:pt>
                <c:pt idx="28">
                  <c:v>100</c:v>
                </c:pt>
                <c:pt idx="29">
                  <c:v>100</c:v>
                </c:pt>
                <c:pt idx="30">
                  <c:v>100</c:v>
                </c:pt>
              </c:numCache>
            </c:numRef>
          </c:yVal>
          <c:smooth val="0"/>
          <c:extLst>
            <c:ext xmlns:c16="http://schemas.microsoft.com/office/drawing/2014/chart" uri="{C3380CC4-5D6E-409C-BE32-E72D297353CC}">
              <c16:uniqueId val="{00000000-D1D4-1F40-8B52-81F541BDFEFE}"/>
            </c:ext>
          </c:extLst>
        </c:ser>
        <c:dLbls>
          <c:showLegendKey val="0"/>
          <c:showVal val="0"/>
          <c:showCatName val="0"/>
          <c:showSerName val="0"/>
          <c:showPercent val="0"/>
          <c:showBubbleSize val="0"/>
        </c:dLbls>
        <c:axId val="2043107456"/>
        <c:axId val="2043070416"/>
      </c:scatterChart>
      <c:valAx>
        <c:axId val="2043107456"/>
        <c:scaling>
          <c:orientation val="minMax"/>
          <c:max val="3"/>
        </c:scaling>
        <c:delete val="0"/>
        <c:axPos val="b"/>
        <c:majorGridlines>
          <c:spPr>
            <a:ln w="9525" cap="flat" cmpd="sng" algn="ctr">
              <a:solidFill>
                <a:schemeClr val="tx2">
                  <a:lumMod val="15000"/>
                  <a:lumOff val="85000"/>
                </a:schemeClr>
              </a:solidFill>
              <a:round/>
            </a:ln>
            <a:effectLst/>
          </c:spPr>
        </c:majorGridlines>
        <c:title>
          <c:tx>
            <c:rich>
              <a:bodyPr rot="0" spcFirstLastPara="1" vertOverflow="ellipsis" vert="horz" wrap="square" anchor="ctr" anchorCtr="1"/>
              <a:lstStyle/>
              <a:p>
                <a:pPr>
                  <a:defRPr sz="900" b="1" i="0" u="none" strike="noStrike" kern="1200" baseline="0">
                    <a:solidFill>
                      <a:schemeClr val="tx2"/>
                    </a:solidFill>
                    <a:latin typeface="+mn-lt"/>
                    <a:ea typeface="+mn-ea"/>
                    <a:cs typeface="+mn-cs"/>
                  </a:defRPr>
                </a:pPr>
                <a:r>
                  <a:rPr lang="en-GB"/>
                  <a:t>Garss cover as % of reference benchmark</a:t>
                </a:r>
              </a:p>
            </c:rich>
          </c:tx>
          <c:overlay val="0"/>
          <c:spPr>
            <a:noFill/>
            <a:ln>
              <a:noFill/>
            </a:ln>
            <a:effectLst/>
          </c:spPr>
          <c:txPr>
            <a:bodyPr rot="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2043070416"/>
        <c:crosses val="autoZero"/>
        <c:crossBetween val="midCat"/>
      </c:valAx>
      <c:valAx>
        <c:axId val="2043070416"/>
        <c:scaling>
          <c:orientation val="minMax"/>
          <c:max val="100"/>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r>
                  <a:rPr lang="en-GB"/>
                  <a:t>ICS</a:t>
                </a:r>
              </a:p>
            </c:rich>
          </c:tx>
          <c:overlay val="0"/>
          <c:spPr>
            <a:noFill/>
            <a:ln>
              <a:noFill/>
            </a:ln>
            <a:effectLst/>
          </c:spPr>
          <c:txPr>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204310745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baseline="0">
                <a:solidFill>
                  <a:schemeClr val="tx2"/>
                </a:solidFill>
                <a:latin typeface="+mn-lt"/>
                <a:ea typeface="+mn-ea"/>
                <a:cs typeface="+mn-cs"/>
              </a:defRPr>
            </a:pPr>
            <a:r>
              <a:rPr lang="en-GB" sz="1200"/>
              <a:t>Canopy</a:t>
            </a:r>
            <a:r>
              <a:rPr lang="en-GB" sz="1200" baseline="0"/>
              <a:t> height</a:t>
            </a:r>
            <a:endParaRPr lang="en-GB" sz="1200"/>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2"/>
              </a:solidFill>
              <a:latin typeface="+mn-lt"/>
              <a:ea typeface="+mn-ea"/>
              <a:cs typeface="+mn-cs"/>
            </a:defRPr>
          </a:pPr>
          <a:endParaRPr lang="en-US"/>
        </a:p>
      </c:txPr>
    </c:title>
    <c:autoTitleDeleted val="0"/>
    <c:plotArea>
      <c:layout/>
      <c:scatterChart>
        <c:scatterStyle val="lineMarker"/>
        <c:varyColors val="0"/>
        <c:ser>
          <c:idx val="0"/>
          <c:order val="0"/>
          <c:spPr>
            <a:ln w="9525" cap="rnd">
              <a:solidFill>
                <a:schemeClr val="accent1"/>
              </a:solidFill>
              <a:round/>
            </a:ln>
            <a:effectLst/>
          </c:spPr>
          <c:marker>
            <c:symbol val="none"/>
          </c:marker>
          <c:xVal>
            <c:numRef>
              <c:f>'Canopy height'!$B$3:$B$33</c:f>
              <c:numCache>
                <c:formatCode>0%</c:formatCode>
                <c:ptCount val="31"/>
                <c:pt idx="0">
                  <c:v>0</c:v>
                </c:pt>
                <c:pt idx="1">
                  <c:v>0.1</c:v>
                </c:pt>
                <c:pt idx="2">
                  <c:v>0.2</c:v>
                </c:pt>
                <c:pt idx="3">
                  <c:v>0.3</c:v>
                </c:pt>
                <c:pt idx="4">
                  <c:v>0.4</c:v>
                </c:pt>
                <c:pt idx="5">
                  <c:v>0.5</c:v>
                </c:pt>
                <c:pt idx="6">
                  <c:v>0.6</c:v>
                </c:pt>
                <c:pt idx="7">
                  <c:v>0.7</c:v>
                </c:pt>
                <c:pt idx="8">
                  <c:v>0.8</c:v>
                </c:pt>
                <c:pt idx="9">
                  <c:v>0.9</c:v>
                </c:pt>
                <c:pt idx="10">
                  <c:v>1</c:v>
                </c:pt>
                <c:pt idx="11">
                  <c:v>1.1000000000000001</c:v>
                </c:pt>
                <c:pt idx="12">
                  <c:v>1.2</c:v>
                </c:pt>
                <c:pt idx="13">
                  <c:v>1.3</c:v>
                </c:pt>
                <c:pt idx="14">
                  <c:v>1.4</c:v>
                </c:pt>
                <c:pt idx="15">
                  <c:v>1.5</c:v>
                </c:pt>
                <c:pt idx="16">
                  <c:v>1.6</c:v>
                </c:pt>
                <c:pt idx="17">
                  <c:v>1.7</c:v>
                </c:pt>
                <c:pt idx="18">
                  <c:v>1.8</c:v>
                </c:pt>
                <c:pt idx="19">
                  <c:v>1.9</c:v>
                </c:pt>
                <c:pt idx="20">
                  <c:v>2</c:v>
                </c:pt>
                <c:pt idx="21">
                  <c:v>2.1</c:v>
                </c:pt>
                <c:pt idx="22">
                  <c:v>2.2000000000000002</c:v>
                </c:pt>
                <c:pt idx="23">
                  <c:v>2.2999999999999998</c:v>
                </c:pt>
                <c:pt idx="24">
                  <c:v>2.4</c:v>
                </c:pt>
                <c:pt idx="25">
                  <c:v>2.5</c:v>
                </c:pt>
                <c:pt idx="26">
                  <c:v>2.6</c:v>
                </c:pt>
                <c:pt idx="27">
                  <c:v>2.7</c:v>
                </c:pt>
                <c:pt idx="28">
                  <c:v>2.8</c:v>
                </c:pt>
                <c:pt idx="29">
                  <c:v>2.9</c:v>
                </c:pt>
                <c:pt idx="30">
                  <c:v>3</c:v>
                </c:pt>
              </c:numCache>
            </c:numRef>
          </c:xVal>
          <c:yVal>
            <c:numRef>
              <c:f>'Canopy height'!$C$3:$C$33</c:f>
              <c:numCache>
                <c:formatCode>General</c:formatCode>
                <c:ptCount val="31"/>
                <c:pt idx="0">
                  <c:v>0</c:v>
                </c:pt>
                <c:pt idx="1">
                  <c:v>8</c:v>
                </c:pt>
                <c:pt idx="2">
                  <c:v>25</c:v>
                </c:pt>
                <c:pt idx="3">
                  <c:v>41</c:v>
                </c:pt>
                <c:pt idx="4">
                  <c:v>58</c:v>
                </c:pt>
                <c:pt idx="5">
                  <c:v>76</c:v>
                </c:pt>
                <c:pt idx="6">
                  <c:v>93</c:v>
                </c:pt>
                <c:pt idx="7">
                  <c:v>100</c:v>
                </c:pt>
                <c:pt idx="8">
                  <c:v>100</c:v>
                </c:pt>
                <c:pt idx="9">
                  <c:v>100</c:v>
                </c:pt>
                <c:pt idx="10">
                  <c:v>100</c:v>
                </c:pt>
                <c:pt idx="11">
                  <c:v>100</c:v>
                </c:pt>
                <c:pt idx="12">
                  <c:v>100</c:v>
                </c:pt>
                <c:pt idx="13">
                  <c:v>100</c:v>
                </c:pt>
                <c:pt idx="14">
                  <c:v>100</c:v>
                </c:pt>
                <c:pt idx="15">
                  <c:v>100</c:v>
                </c:pt>
                <c:pt idx="16">
                  <c:v>100</c:v>
                </c:pt>
                <c:pt idx="17">
                  <c:v>100</c:v>
                </c:pt>
                <c:pt idx="18">
                  <c:v>100</c:v>
                </c:pt>
                <c:pt idx="19">
                  <c:v>100</c:v>
                </c:pt>
                <c:pt idx="20">
                  <c:v>100</c:v>
                </c:pt>
                <c:pt idx="21">
                  <c:v>100</c:v>
                </c:pt>
                <c:pt idx="22">
                  <c:v>100</c:v>
                </c:pt>
                <c:pt idx="23">
                  <c:v>100</c:v>
                </c:pt>
                <c:pt idx="24">
                  <c:v>100</c:v>
                </c:pt>
                <c:pt idx="25">
                  <c:v>100</c:v>
                </c:pt>
                <c:pt idx="26">
                  <c:v>100</c:v>
                </c:pt>
                <c:pt idx="27">
                  <c:v>100</c:v>
                </c:pt>
                <c:pt idx="28">
                  <c:v>100</c:v>
                </c:pt>
                <c:pt idx="29">
                  <c:v>100</c:v>
                </c:pt>
                <c:pt idx="30">
                  <c:v>100</c:v>
                </c:pt>
              </c:numCache>
            </c:numRef>
          </c:yVal>
          <c:smooth val="0"/>
          <c:extLst>
            <c:ext xmlns:c16="http://schemas.microsoft.com/office/drawing/2014/chart" uri="{C3380CC4-5D6E-409C-BE32-E72D297353CC}">
              <c16:uniqueId val="{00000000-90A0-4E46-9907-82FEF5CE063F}"/>
            </c:ext>
          </c:extLst>
        </c:ser>
        <c:dLbls>
          <c:showLegendKey val="0"/>
          <c:showVal val="0"/>
          <c:showCatName val="0"/>
          <c:showSerName val="0"/>
          <c:showPercent val="0"/>
          <c:showBubbleSize val="0"/>
        </c:dLbls>
        <c:axId val="2020394320"/>
        <c:axId val="2020020288"/>
      </c:scatterChart>
      <c:valAx>
        <c:axId val="2020394320"/>
        <c:scaling>
          <c:orientation val="minMax"/>
          <c:max val="3"/>
        </c:scaling>
        <c:delete val="0"/>
        <c:axPos val="b"/>
        <c:majorGridlines>
          <c:spPr>
            <a:ln w="9525" cap="flat" cmpd="sng" algn="ctr">
              <a:solidFill>
                <a:schemeClr val="tx2">
                  <a:lumMod val="15000"/>
                  <a:lumOff val="85000"/>
                </a:schemeClr>
              </a:solidFill>
              <a:round/>
            </a:ln>
            <a:effectLst/>
          </c:spPr>
        </c:majorGridlines>
        <c:title>
          <c:tx>
            <c:rich>
              <a:bodyPr rot="0" spcFirstLastPara="1" vertOverflow="ellipsis" vert="horz" wrap="square" anchor="ctr" anchorCtr="1"/>
              <a:lstStyle/>
              <a:p>
                <a:pPr>
                  <a:defRPr sz="900" b="1" i="0" u="none" strike="noStrike" kern="1200" baseline="0">
                    <a:solidFill>
                      <a:schemeClr val="tx2"/>
                    </a:solidFill>
                    <a:latin typeface="+mn-lt"/>
                    <a:ea typeface="+mn-ea"/>
                    <a:cs typeface="+mn-cs"/>
                  </a:defRPr>
                </a:pPr>
                <a:r>
                  <a:rPr lang="en-GB"/>
                  <a:t>Canopy height as % of benchmark</a:t>
                </a:r>
              </a:p>
            </c:rich>
          </c:tx>
          <c:overlay val="0"/>
          <c:spPr>
            <a:noFill/>
            <a:ln>
              <a:noFill/>
            </a:ln>
            <a:effectLst/>
          </c:spPr>
          <c:txPr>
            <a:bodyPr rot="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2020020288"/>
        <c:crosses val="autoZero"/>
        <c:crossBetween val="midCat"/>
      </c:valAx>
      <c:valAx>
        <c:axId val="2020020288"/>
        <c:scaling>
          <c:orientation val="minMax"/>
          <c:max val="100"/>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r>
                  <a:rPr lang="en-GB"/>
                  <a:t>ICS</a:t>
                </a:r>
              </a:p>
            </c:rich>
          </c:tx>
          <c:overlay val="0"/>
          <c:spPr>
            <a:noFill/>
            <a:ln>
              <a:noFill/>
            </a:ln>
            <a:effectLst/>
          </c:spPr>
          <c:txPr>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202039432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baseline="0">
                <a:solidFill>
                  <a:schemeClr val="tx2"/>
                </a:solidFill>
                <a:latin typeface="+mn-lt"/>
                <a:ea typeface="+mn-ea"/>
                <a:cs typeface="+mn-cs"/>
              </a:defRPr>
            </a:pPr>
            <a:r>
              <a:rPr lang="en-GB" sz="1200"/>
              <a:t>Shrub cover in grassland</a:t>
            </a:r>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2"/>
              </a:solidFill>
              <a:latin typeface="+mn-lt"/>
              <a:ea typeface="+mn-ea"/>
              <a:cs typeface="+mn-cs"/>
            </a:defRPr>
          </a:pPr>
          <a:endParaRPr lang="en-US"/>
        </a:p>
      </c:txPr>
    </c:title>
    <c:autoTitleDeleted val="0"/>
    <c:plotArea>
      <c:layout/>
      <c:scatterChart>
        <c:scatterStyle val="lineMarker"/>
        <c:varyColors val="0"/>
        <c:ser>
          <c:idx val="0"/>
          <c:order val="0"/>
          <c:spPr>
            <a:ln w="9525" cap="rnd">
              <a:solidFill>
                <a:schemeClr val="accent1"/>
              </a:solidFill>
              <a:round/>
            </a:ln>
            <a:effectLst/>
          </c:spPr>
          <c:marker>
            <c:symbol val="none"/>
          </c:marker>
          <c:xVal>
            <c:numRef>
              <c:f>'Shrub cover'!$J$3:$J$33</c:f>
              <c:numCache>
                <c:formatCode>General</c:formatCode>
                <c:ptCount val="31"/>
                <c:pt idx="0">
                  <c:v>0</c:v>
                </c:pt>
                <c:pt idx="1">
                  <c:v>10</c:v>
                </c:pt>
                <c:pt idx="2">
                  <c:v>20</c:v>
                </c:pt>
                <c:pt idx="3">
                  <c:v>30</c:v>
                </c:pt>
                <c:pt idx="4">
                  <c:v>40</c:v>
                </c:pt>
                <c:pt idx="5">
                  <c:v>50</c:v>
                </c:pt>
                <c:pt idx="6">
                  <c:v>60</c:v>
                </c:pt>
                <c:pt idx="7">
                  <c:v>70</c:v>
                </c:pt>
                <c:pt idx="8">
                  <c:v>80</c:v>
                </c:pt>
                <c:pt idx="9">
                  <c:v>90</c:v>
                </c:pt>
                <c:pt idx="10">
                  <c:v>100</c:v>
                </c:pt>
                <c:pt idx="11">
                  <c:v>110</c:v>
                </c:pt>
                <c:pt idx="12">
                  <c:v>120</c:v>
                </c:pt>
                <c:pt idx="13">
                  <c:v>130</c:v>
                </c:pt>
                <c:pt idx="14">
                  <c:v>140</c:v>
                </c:pt>
                <c:pt idx="15">
                  <c:v>150</c:v>
                </c:pt>
                <c:pt idx="16">
                  <c:v>160</c:v>
                </c:pt>
                <c:pt idx="17">
                  <c:v>170</c:v>
                </c:pt>
                <c:pt idx="18">
                  <c:v>180</c:v>
                </c:pt>
                <c:pt idx="19">
                  <c:v>190</c:v>
                </c:pt>
                <c:pt idx="20">
                  <c:v>200</c:v>
                </c:pt>
                <c:pt idx="21">
                  <c:v>210</c:v>
                </c:pt>
                <c:pt idx="22">
                  <c:v>220</c:v>
                </c:pt>
                <c:pt idx="23">
                  <c:v>230</c:v>
                </c:pt>
                <c:pt idx="24">
                  <c:v>240</c:v>
                </c:pt>
                <c:pt idx="25">
                  <c:v>250</c:v>
                </c:pt>
                <c:pt idx="26">
                  <c:v>260</c:v>
                </c:pt>
                <c:pt idx="27">
                  <c:v>270</c:v>
                </c:pt>
                <c:pt idx="28">
                  <c:v>280</c:v>
                </c:pt>
                <c:pt idx="29">
                  <c:v>290</c:v>
                </c:pt>
                <c:pt idx="30">
                  <c:v>300</c:v>
                </c:pt>
              </c:numCache>
            </c:numRef>
          </c:xVal>
          <c:yVal>
            <c:numRef>
              <c:f>'Shrub cover'!$K$3:$K$33</c:f>
              <c:numCache>
                <c:formatCode>#,##0.0</c:formatCode>
                <c:ptCount val="31"/>
                <c:pt idx="0">
                  <c:v>0</c:v>
                </c:pt>
                <c:pt idx="1">
                  <c:v>0</c:v>
                </c:pt>
                <c:pt idx="2">
                  <c:v>40</c:v>
                </c:pt>
                <c:pt idx="3">
                  <c:v>60</c:v>
                </c:pt>
                <c:pt idx="4">
                  <c:v>80</c:v>
                </c:pt>
                <c:pt idx="5">
                  <c:v>100</c:v>
                </c:pt>
                <c:pt idx="6">
                  <c:v>100</c:v>
                </c:pt>
                <c:pt idx="7">
                  <c:v>100</c:v>
                </c:pt>
                <c:pt idx="8">
                  <c:v>100</c:v>
                </c:pt>
                <c:pt idx="9">
                  <c:v>100</c:v>
                </c:pt>
                <c:pt idx="10">
                  <c:v>100</c:v>
                </c:pt>
                <c:pt idx="11">
                  <c:v>100</c:v>
                </c:pt>
                <c:pt idx="12">
                  <c:v>100</c:v>
                </c:pt>
                <c:pt idx="13">
                  <c:v>100</c:v>
                </c:pt>
                <c:pt idx="14">
                  <c:v>100</c:v>
                </c:pt>
                <c:pt idx="15">
                  <c:v>100</c:v>
                </c:pt>
                <c:pt idx="16">
                  <c:v>100</c:v>
                </c:pt>
                <c:pt idx="17">
                  <c:v>100</c:v>
                </c:pt>
                <c:pt idx="18">
                  <c:v>100</c:v>
                </c:pt>
                <c:pt idx="19">
                  <c:v>100</c:v>
                </c:pt>
                <c:pt idx="20">
                  <c:v>100</c:v>
                </c:pt>
                <c:pt idx="21">
                  <c:v>76</c:v>
                </c:pt>
                <c:pt idx="22">
                  <c:v>72</c:v>
                </c:pt>
                <c:pt idx="23">
                  <c:v>68</c:v>
                </c:pt>
                <c:pt idx="24">
                  <c:v>64</c:v>
                </c:pt>
                <c:pt idx="25">
                  <c:v>60</c:v>
                </c:pt>
                <c:pt idx="26">
                  <c:v>60</c:v>
                </c:pt>
                <c:pt idx="27">
                  <c:v>60</c:v>
                </c:pt>
                <c:pt idx="28">
                  <c:v>60</c:v>
                </c:pt>
                <c:pt idx="29">
                  <c:v>60</c:v>
                </c:pt>
                <c:pt idx="30">
                  <c:v>60</c:v>
                </c:pt>
              </c:numCache>
            </c:numRef>
          </c:yVal>
          <c:smooth val="0"/>
          <c:extLst>
            <c:ext xmlns:c16="http://schemas.microsoft.com/office/drawing/2014/chart" uri="{C3380CC4-5D6E-409C-BE32-E72D297353CC}">
              <c16:uniqueId val="{00000000-386A-A346-999A-8F81B94EA48D}"/>
            </c:ext>
          </c:extLst>
        </c:ser>
        <c:dLbls>
          <c:showLegendKey val="0"/>
          <c:showVal val="0"/>
          <c:showCatName val="0"/>
          <c:showSerName val="0"/>
          <c:showPercent val="0"/>
          <c:showBubbleSize val="0"/>
        </c:dLbls>
        <c:axId val="2092815008"/>
        <c:axId val="469982255"/>
      </c:scatterChart>
      <c:valAx>
        <c:axId val="2092815008"/>
        <c:scaling>
          <c:orientation val="minMax"/>
          <c:max val="300"/>
        </c:scaling>
        <c:delete val="0"/>
        <c:axPos val="b"/>
        <c:majorGridlines>
          <c:spPr>
            <a:ln w="9525" cap="flat" cmpd="sng" algn="ctr">
              <a:solidFill>
                <a:schemeClr val="tx2">
                  <a:lumMod val="15000"/>
                  <a:lumOff val="85000"/>
                </a:schemeClr>
              </a:solidFill>
              <a:round/>
            </a:ln>
            <a:effectLst/>
          </c:spPr>
        </c:majorGridlines>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900" b="1" i="0" u="none" strike="noStrike" kern="1200" baseline="0">
                    <a:solidFill>
                      <a:srgbClr val="44546A"/>
                    </a:solidFill>
                    <a:latin typeface="+mn-lt"/>
                    <a:ea typeface="+mn-ea"/>
                    <a:cs typeface="+mn-cs"/>
                  </a:defRPr>
                </a:pPr>
                <a:r>
                  <a:rPr lang="en-GB"/>
                  <a:t>Shrub cover as % of benchmark</a:t>
                </a:r>
              </a:p>
            </c:rich>
          </c:tx>
          <c:overlay val="0"/>
          <c:spPr>
            <a:noFill/>
            <a:ln>
              <a:noFill/>
            </a:ln>
            <a:effectLst/>
          </c:spPr>
          <c:txPr>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900" b="1" i="0" u="none" strike="noStrike" kern="1200" baseline="0">
                  <a:solidFill>
                    <a:srgbClr val="44546A"/>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469982255"/>
        <c:crosses val="autoZero"/>
        <c:crossBetween val="midCat"/>
      </c:valAx>
      <c:valAx>
        <c:axId val="469982255"/>
        <c:scaling>
          <c:orientation val="minMax"/>
          <c:max val="100"/>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r>
                  <a:rPr lang="en-GB"/>
                  <a:t>ICS</a:t>
                </a:r>
              </a:p>
            </c:rich>
          </c:tx>
          <c:overlay val="0"/>
          <c:spPr>
            <a:noFill/>
            <a:ln>
              <a:noFill/>
            </a:ln>
            <a:effectLst/>
          </c:spPr>
          <c:txPr>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en-US"/>
            </a:p>
          </c:txPr>
        </c:title>
        <c:numFmt formatCode="#,##0" sourceLinked="0"/>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2092815008"/>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655750975053352"/>
          <c:y val="7.9120370370370396E-2"/>
          <c:w val="0.55467842310060655"/>
          <c:h val="0.80016951006124237"/>
        </c:manualLayout>
      </c:layout>
      <c:lineChart>
        <c:grouping val="standard"/>
        <c:varyColors val="0"/>
        <c:ser>
          <c:idx val="0"/>
          <c:order val="0"/>
          <c:tx>
            <c:strRef>
              <c:f>Hindcasting!$A$3</c:f>
              <c:strCache>
                <c:ptCount val="1"/>
                <c:pt idx="0">
                  <c:v>Certified Econd</c:v>
                </c:pt>
              </c:strCache>
            </c:strRef>
          </c:tx>
          <c:spPr>
            <a:ln w="28575" cap="rnd">
              <a:solidFill>
                <a:schemeClr val="accent6">
                  <a:lumMod val="75000"/>
                </a:schemeClr>
              </a:solidFill>
              <a:round/>
            </a:ln>
            <a:effectLst/>
          </c:spPr>
          <c:marker>
            <c:symbol val="circle"/>
            <c:size val="5"/>
            <c:spPr>
              <a:solidFill>
                <a:schemeClr val="accent6">
                  <a:lumMod val="75000"/>
                </a:schemeClr>
              </a:solidFill>
              <a:ln w="9525">
                <a:solidFill>
                  <a:schemeClr val="accent6">
                    <a:lumMod val="75000"/>
                  </a:schemeClr>
                </a:solidFill>
              </a:ln>
              <a:effectLst/>
            </c:spPr>
          </c:marker>
          <c:cat>
            <c:numRef>
              <c:f>Hindcasting!$B$1:$H$1</c:f>
              <c:numCache>
                <c:formatCode>General</c:formatCode>
                <c:ptCount val="7"/>
                <c:pt idx="0">
                  <c:v>2000</c:v>
                </c:pt>
                <c:pt idx="1">
                  <c:v>2005</c:v>
                </c:pt>
                <c:pt idx="2">
                  <c:v>2010</c:v>
                </c:pt>
                <c:pt idx="3">
                  <c:v>2015</c:v>
                </c:pt>
                <c:pt idx="4">
                  <c:v>2020</c:v>
                </c:pt>
                <c:pt idx="5">
                  <c:v>2025</c:v>
                </c:pt>
                <c:pt idx="6">
                  <c:v>2030</c:v>
                </c:pt>
              </c:numCache>
            </c:numRef>
          </c:cat>
          <c:val>
            <c:numRef>
              <c:f>Hindcasting!$B$3:$H$3</c:f>
              <c:numCache>
                <c:formatCode>General</c:formatCode>
                <c:ptCount val="7"/>
                <c:pt idx="2">
                  <c:v>45</c:v>
                </c:pt>
                <c:pt idx="3">
                  <c:v>50</c:v>
                </c:pt>
                <c:pt idx="4">
                  <c:v>55</c:v>
                </c:pt>
              </c:numCache>
            </c:numRef>
          </c:val>
          <c:smooth val="0"/>
          <c:extLst>
            <c:ext xmlns:c16="http://schemas.microsoft.com/office/drawing/2014/chart" uri="{C3380CC4-5D6E-409C-BE32-E72D297353CC}">
              <c16:uniqueId val="{00000000-2B97-6644-A5AC-2EDF35919CE7}"/>
            </c:ext>
          </c:extLst>
        </c:ser>
        <c:ser>
          <c:idx val="1"/>
          <c:order val="1"/>
          <c:tx>
            <c:strRef>
              <c:f>Hindcasting!$A$2</c:f>
              <c:strCache>
                <c:ptCount val="1"/>
                <c:pt idx="0">
                  <c:v>Hindcast Condition</c:v>
                </c:pt>
              </c:strCache>
            </c:strRef>
          </c:tx>
          <c:spPr>
            <a:ln w="28575" cap="rnd">
              <a:solidFill>
                <a:schemeClr val="accent6">
                  <a:lumMod val="50000"/>
                </a:schemeClr>
              </a:solidFill>
              <a:prstDash val="dash"/>
              <a:round/>
            </a:ln>
            <a:effectLst/>
          </c:spPr>
          <c:marker>
            <c:symbol val="none"/>
          </c:marker>
          <c:cat>
            <c:numRef>
              <c:f>Hindcasting!$B$1:$H$1</c:f>
              <c:numCache>
                <c:formatCode>General</c:formatCode>
                <c:ptCount val="7"/>
                <c:pt idx="0">
                  <c:v>2000</c:v>
                </c:pt>
                <c:pt idx="1">
                  <c:v>2005</c:v>
                </c:pt>
                <c:pt idx="2">
                  <c:v>2010</c:v>
                </c:pt>
                <c:pt idx="3">
                  <c:v>2015</c:v>
                </c:pt>
                <c:pt idx="4">
                  <c:v>2020</c:v>
                </c:pt>
                <c:pt idx="5">
                  <c:v>2025</c:v>
                </c:pt>
                <c:pt idx="6">
                  <c:v>2030</c:v>
                </c:pt>
              </c:numCache>
            </c:numRef>
          </c:cat>
          <c:val>
            <c:numRef>
              <c:f>Hindcasting!$B$2:$H$2</c:f>
              <c:numCache>
                <c:formatCode>General</c:formatCode>
                <c:ptCount val="7"/>
                <c:pt idx="0">
                  <c:v>10</c:v>
                </c:pt>
                <c:pt idx="1">
                  <c:v>25</c:v>
                </c:pt>
                <c:pt idx="2">
                  <c:v>45</c:v>
                </c:pt>
              </c:numCache>
            </c:numRef>
          </c:val>
          <c:smooth val="0"/>
          <c:extLst>
            <c:ext xmlns:c16="http://schemas.microsoft.com/office/drawing/2014/chart" uri="{C3380CC4-5D6E-409C-BE32-E72D297353CC}">
              <c16:uniqueId val="{00000001-2B97-6644-A5AC-2EDF35919CE7}"/>
            </c:ext>
          </c:extLst>
        </c:ser>
        <c:ser>
          <c:idx val="2"/>
          <c:order val="2"/>
          <c:tx>
            <c:strRef>
              <c:f>Hindcasting!$A$4</c:f>
              <c:strCache>
                <c:ptCount val="1"/>
                <c:pt idx="0">
                  <c:v>Condition Target</c:v>
                </c:pt>
              </c:strCache>
            </c:strRef>
          </c:tx>
          <c:spPr>
            <a:ln w="28575" cap="rnd">
              <a:solidFill>
                <a:schemeClr val="accent6">
                  <a:lumMod val="40000"/>
                  <a:lumOff val="60000"/>
                </a:schemeClr>
              </a:solidFill>
              <a:prstDash val="sysDot"/>
              <a:round/>
            </a:ln>
            <a:effectLst/>
          </c:spPr>
          <c:marker>
            <c:symbol val="none"/>
          </c:marker>
          <c:cat>
            <c:numRef>
              <c:f>Hindcasting!$B$1:$H$1</c:f>
              <c:numCache>
                <c:formatCode>General</c:formatCode>
                <c:ptCount val="7"/>
                <c:pt idx="0">
                  <c:v>2000</c:v>
                </c:pt>
                <c:pt idx="1">
                  <c:v>2005</c:v>
                </c:pt>
                <c:pt idx="2">
                  <c:v>2010</c:v>
                </c:pt>
                <c:pt idx="3">
                  <c:v>2015</c:v>
                </c:pt>
                <c:pt idx="4">
                  <c:v>2020</c:v>
                </c:pt>
                <c:pt idx="5">
                  <c:v>2025</c:v>
                </c:pt>
                <c:pt idx="6">
                  <c:v>2030</c:v>
                </c:pt>
              </c:numCache>
            </c:numRef>
          </c:cat>
          <c:val>
            <c:numRef>
              <c:f>Hindcasting!$B$4:$H$4</c:f>
              <c:numCache>
                <c:formatCode>General</c:formatCode>
                <c:ptCount val="7"/>
                <c:pt idx="4">
                  <c:v>55</c:v>
                </c:pt>
                <c:pt idx="5">
                  <c:v>60</c:v>
                </c:pt>
                <c:pt idx="6">
                  <c:v>70</c:v>
                </c:pt>
              </c:numCache>
            </c:numRef>
          </c:val>
          <c:smooth val="0"/>
          <c:extLst>
            <c:ext xmlns:c16="http://schemas.microsoft.com/office/drawing/2014/chart" uri="{C3380CC4-5D6E-409C-BE32-E72D297353CC}">
              <c16:uniqueId val="{00000002-2B97-6644-A5AC-2EDF35919CE7}"/>
            </c:ext>
          </c:extLst>
        </c:ser>
        <c:dLbls>
          <c:showLegendKey val="0"/>
          <c:showVal val="0"/>
          <c:showCatName val="0"/>
          <c:showSerName val="0"/>
          <c:showPercent val="0"/>
          <c:showBubbleSize val="0"/>
        </c:dLbls>
        <c:marker val="1"/>
        <c:smooth val="0"/>
        <c:axId val="1349769024"/>
        <c:axId val="1349779424"/>
      </c:lineChart>
      <c:catAx>
        <c:axId val="1349769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349779424"/>
        <c:crosses val="autoZero"/>
        <c:auto val="1"/>
        <c:lblAlgn val="ctr"/>
        <c:lblOffset val="100"/>
        <c:noMultiLvlLbl val="0"/>
      </c:catAx>
      <c:valAx>
        <c:axId val="1349779424"/>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GB"/>
                  <a:t>Econd</a:t>
                </a:r>
              </a:p>
            </c:rich>
          </c:tx>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349769024"/>
        <c:crosses val="autoZero"/>
        <c:crossBetween val="between"/>
      </c:valAx>
      <c:spPr>
        <a:noFill/>
        <a:ln>
          <a:noFill/>
        </a:ln>
        <a:effectLst/>
      </c:spPr>
    </c:plotArea>
    <c:legend>
      <c:legendPos val="b"/>
      <c:layout>
        <c:manualLayout>
          <c:xMode val="edge"/>
          <c:yMode val="edge"/>
          <c:x val="0.72777418213738254"/>
          <c:y val="0.34597000956275814"/>
          <c:w val="0.24552594009860917"/>
          <c:h val="0.42254857677674013"/>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655750975053352"/>
          <c:y val="7.9120370370370396E-2"/>
          <c:w val="0.55467842310060655"/>
          <c:h val="0.80016951006124237"/>
        </c:manualLayout>
      </c:layout>
      <c:lineChart>
        <c:grouping val="standard"/>
        <c:varyColors val="0"/>
        <c:ser>
          <c:idx val="0"/>
          <c:order val="0"/>
          <c:tx>
            <c:strRef>
              <c:f>Hindcasting!$A$22</c:f>
              <c:strCache>
                <c:ptCount val="1"/>
                <c:pt idx="0">
                  <c:v>Hindcast Condition</c:v>
                </c:pt>
              </c:strCache>
            </c:strRef>
          </c:tx>
          <c:spPr>
            <a:ln w="28575" cap="rnd">
              <a:solidFill>
                <a:schemeClr val="accent6">
                  <a:lumMod val="50000"/>
                </a:schemeClr>
              </a:solidFill>
              <a:prstDash val="dash"/>
              <a:round/>
            </a:ln>
            <a:effectLst/>
          </c:spPr>
          <c:marker>
            <c:symbol val="none"/>
          </c:marker>
          <c:cat>
            <c:numRef>
              <c:f>Hindcasting!$B$21:$H$21</c:f>
              <c:numCache>
                <c:formatCode>General</c:formatCode>
                <c:ptCount val="7"/>
                <c:pt idx="0">
                  <c:v>2000</c:v>
                </c:pt>
                <c:pt idx="1">
                  <c:v>2005</c:v>
                </c:pt>
                <c:pt idx="2">
                  <c:v>2010</c:v>
                </c:pt>
                <c:pt idx="3">
                  <c:v>2015</c:v>
                </c:pt>
                <c:pt idx="4">
                  <c:v>2020</c:v>
                </c:pt>
                <c:pt idx="5">
                  <c:v>2025</c:v>
                </c:pt>
                <c:pt idx="6">
                  <c:v>2030</c:v>
                </c:pt>
              </c:numCache>
            </c:numRef>
          </c:cat>
          <c:val>
            <c:numRef>
              <c:f>Hindcasting!$B$22:$H$22</c:f>
              <c:numCache>
                <c:formatCode>General</c:formatCode>
                <c:ptCount val="7"/>
                <c:pt idx="2">
                  <c:v>45</c:v>
                </c:pt>
              </c:numCache>
            </c:numRef>
          </c:val>
          <c:smooth val="0"/>
          <c:extLst>
            <c:ext xmlns:c16="http://schemas.microsoft.com/office/drawing/2014/chart" uri="{C3380CC4-5D6E-409C-BE32-E72D297353CC}">
              <c16:uniqueId val="{00000000-E38E-5C4B-A37C-3625D84643C8}"/>
            </c:ext>
          </c:extLst>
        </c:ser>
        <c:ser>
          <c:idx val="1"/>
          <c:order val="1"/>
          <c:tx>
            <c:strRef>
              <c:f>Hindcasting!$A$23</c:f>
              <c:strCache>
                <c:ptCount val="1"/>
                <c:pt idx="0">
                  <c:v>Certified Econd</c:v>
                </c:pt>
              </c:strCache>
            </c:strRef>
          </c:tx>
          <c:spPr>
            <a:ln w="28575" cap="rnd">
              <a:solidFill>
                <a:schemeClr val="accent6">
                  <a:lumMod val="75000"/>
                </a:schemeClr>
              </a:solidFill>
              <a:round/>
            </a:ln>
            <a:effectLst/>
          </c:spPr>
          <c:marker>
            <c:symbol val="circle"/>
            <c:size val="5"/>
            <c:spPr>
              <a:solidFill>
                <a:schemeClr val="accent6">
                  <a:lumMod val="75000"/>
                </a:schemeClr>
              </a:solidFill>
              <a:ln w="9525">
                <a:solidFill>
                  <a:schemeClr val="accent6">
                    <a:lumMod val="75000"/>
                  </a:schemeClr>
                </a:solidFill>
              </a:ln>
              <a:effectLst/>
            </c:spPr>
          </c:marker>
          <c:cat>
            <c:numRef>
              <c:f>Hindcasting!$B$21:$H$21</c:f>
              <c:numCache>
                <c:formatCode>General</c:formatCode>
                <c:ptCount val="7"/>
                <c:pt idx="0">
                  <c:v>2000</c:v>
                </c:pt>
                <c:pt idx="1">
                  <c:v>2005</c:v>
                </c:pt>
                <c:pt idx="2">
                  <c:v>2010</c:v>
                </c:pt>
                <c:pt idx="3">
                  <c:v>2015</c:v>
                </c:pt>
                <c:pt idx="4">
                  <c:v>2020</c:v>
                </c:pt>
                <c:pt idx="5">
                  <c:v>2025</c:v>
                </c:pt>
                <c:pt idx="6">
                  <c:v>2030</c:v>
                </c:pt>
              </c:numCache>
            </c:numRef>
          </c:cat>
          <c:val>
            <c:numRef>
              <c:f>Hindcasting!$B$23:$H$23</c:f>
              <c:numCache>
                <c:formatCode>General</c:formatCode>
                <c:ptCount val="7"/>
                <c:pt idx="0">
                  <c:v>10</c:v>
                </c:pt>
                <c:pt idx="1">
                  <c:v>25</c:v>
                </c:pt>
                <c:pt idx="2">
                  <c:v>45</c:v>
                </c:pt>
                <c:pt idx="3">
                  <c:v>50</c:v>
                </c:pt>
                <c:pt idx="4">
                  <c:v>55</c:v>
                </c:pt>
              </c:numCache>
            </c:numRef>
          </c:val>
          <c:smooth val="0"/>
          <c:extLst>
            <c:ext xmlns:c16="http://schemas.microsoft.com/office/drawing/2014/chart" uri="{C3380CC4-5D6E-409C-BE32-E72D297353CC}">
              <c16:uniqueId val="{00000001-E38E-5C4B-A37C-3625D84643C8}"/>
            </c:ext>
          </c:extLst>
        </c:ser>
        <c:ser>
          <c:idx val="2"/>
          <c:order val="2"/>
          <c:tx>
            <c:strRef>
              <c:f>Hindcasting!$A$24</c:f>
              <c:strCache>
                <c:ptCount val="1"/>
                <c:pt idx="0">
                  <c:v>Condition Target</c:v>
                </c:pt>
              </c:strCache>
            </c:strRef>
          </c:tx>
          <c:spPr>
            <a:ln w="28575" cap="rnd">
              <a:solidFill>
                <a:schemeClr val="accent6">
                  <a:lumMod val="40000"/>
                  <a:lumOff val="60000"/>
                </a:schemeClr>
              </a:solidFill>
              <a:prstDash val="sysDot"/>
              <a:round/>
            </a:ln>
            <a:effectLst/>
          </c:spPr>
          <c:marker>
            <c:symbol val="none"/>
          </c:marker>
          <c:cat>
            <c:numRef>
              <c:f>Hindcasting!$B$21:$H$21</c:f>
              <c:numCache>
                <c:formatCode>General</c:formatCode>
                <c:ptCount val="7"/>
                <c:pt idx="0">
                  <c:v>2000</c:v>
                </c:pt>
                <c:pt idx="1">
                  <c:v>2005</c:v>
                </c:pt>
                <c:pt idx="2">
                  <c:v>2010</c:v>
                </c:pt>
                <c:pt idx="3">
                  <c:v>2015</c:v>
                </c:pt>
                <c:pt idx="4">
                  <c:v>2020</c:v>
                </c:pt>
                <c:pt idx="5">
                  <c:v>2025</c:v>
                </c:pt>
                <c:pt idx="6">
                  <c:v>2030</c:v>
                </c:pt>
              </c:numCache>
            </c:numRef>
          </c:cat>
          <c:val>
            <c:numRef>
              <c:f>Hindcasting!$B$24:$H$24</c:f>
              <c:numCache>
                <c:formatCode>General</c:formatCode>
                <c:ptCount val="7"/>
                <c:pt idx="4">
                  <c:v>55</c:v>
                </c:pt>
                <c:pt idx="5">
                  <c:v>60</c:v>
                </c:pt>
                <c:pt idx="6">
                  <c:v>70</c:v>
                </c:pt>
              </c:numCache>
            </c:numRef>
          </c:val>
          <c:smooth val="0"/>
          <c:extLst>
            <c:ext xmlns:c16="http://schemas.microsoft.com/office/drawing/2014/chart" uri="{C3380CC4-5D6E-409C-BE32-E72D297353CC}">
              <c16:uniqueId val="{00000002-E38E-5C4B-A37C-3625D84643C8}"/>
            </c:ext>
          </c:extLst>
        </c:ser>
        <c:dLbls>
          <c:showLegendKey val="0"/>
          <c:showVal val="0"/>
          <c:showCatName val="0"/>
          <c:showSerName val="0"/>
          <c:showPercent val="0"/>
          <c:showBubbleSize val="0"/>
        </c:dLbls>
        <c:smooth val="0"/>
        <c:axId val="1349769024"/>
        <c:axId val="1349779424"/>
      </c:lineChart>
      <c:catAx>
        <c:axId val="1349769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349779424"/>
        <c:crosses val="autoZero"/>
        <c:auto val="1"/>
        <c:lblAlgn val="ctr"/>
        <c:lblOffset val="100"/>
        <c:noMultiLvlLbl val="0"/>
      </c:catAx>
      <c:valAx>
        <c:axId val="1349779424"/>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GB"/>
                  <a:t>Econd</a:t>
                </a:r>
              </a:p>
            </c:rich>
          </c:tx>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349769024"/>
        <c:crosses val="autoZero"/>
        <c:crossBetween val="between"/>
      </c:valAx>
      <c:spPr>
        <a:noFill/>
        <a:ln>
          <a:noFill/>
        </a:ln>
        <a:effectLst/>
      </c:spPr>
    </c:plotArea>
    <c:legend>
      <c:legendPos val="b"/>
      <c:legendEntry>
        <c:idx val="0"/>
        <c:delete val="1"/>
      </c:legendEntry>
      <c:layout>
        <c:manualLayout>
          <c:xMode val="edge"/>
          <c:yMode val="edge"/>
          <c:x val="0.72777418213738254"/>
          <c:y val="0.34597000956275814"/>
          <c:w val="0.24552594009860917"/>
          <c:h val="0.42254857677674013"/>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070741978540462"/>
          <c:y val="4.585537918871252E-2"/>
          <c:w val="0.44288585503520383"/>
          <c:h val="0.79103939293509939"/>
        </c:manualLayout>
      </c:layout>
      <c:lineChart>
        <c:grouping val="standard"/>
        <c:varyColors val="0"/>
        <c:ser>
          <c:idx val="0"/>
          <c:order val="0"/>
          <c:tx>
            <c:strRef>
              <c:f>Sheet1!$A$2</c:f>
              <c:strCache>
                <c:ptCount val="1"/>
                <c:pt idx="0">
                  <c:v>Native Vegetation Econd</c:v>
                </c:pt>
              </c:strCache>
            </c:strRef>
          </c:tx>
          <c:spPr>
            <a:ln w="22225" cap="rnd">
              <a:solidFill>
                <a:schemeClr val="accent6">
                  <a:lumMod val="50000"/>
                </a:schemeClr>
              </a:solidFill>
              <a:round/>
            </a:ln>
            <a:effectLst/>
          </c:spPr>
          <c:marker>
            <c:symbol val="circle"/>
            <c:size val="3"/>
            <c:spPr>
              <a:solidFill>
                <a:schemeClr val="accent6">
                  <a:lumMod val="50000"/>
                </a:schemeClr>
              </a:solidFill>
              <a:ln w="9525">
                <a:solidFill>
                  <a:schemeClr val="accent6">
                    <a:lumMod val="50000"/>
                  </a:schemeClr>
                </a:solidFill>
              </a:ln>
              <a:effectLst/>
            </c:spPr>
          </c:marker>
          <c:cat>
            <c:numRef>
              <c:f>Sheet1!$B$1:$D$1</c:f>
              <c:numCache>
                <c:formatCode>General</c:formatCode>
                <c:ptCount val="3"/>
                <c:pt idx="0">
                  <c:v>2010</c:v>
                </c:pt>
                <c:pt idx="1">
                  <c:v>2015</c:v>
                </c:pt>
                <c:pt idx="2">
                  <c:v>2020</c:v>
                </c:pt>
              </c:numCache>
            </c:numRef>
          </c:cat>
          <c:val>
            <c:numRef>
              <c:f>Sheet1!$B$2:$D$2</c:f>
              <c:numCache>
                <c:formatCode>General</c:formatCode>
                <c:ptCount val="3"/>
                <c:pt idx="0">
                  <c:v>45</c:v>
                </c:pt>
                <c:pt idx="1">
                  <c:v>50</c:v>
                </c:pt>
                <c:pt idx="2">
                  <c:v>55</c:v>
                </c:pt>
              </c:numCache>
            </c:numRef>
          </c:val>
          <c:smooth val="0"/>
          <c:extLst>
            <c:ext xmlns:c16="http://schemas.microsoft.com/office/drawing/2014/chart" uri="{C3380CC4-5D6E-409C-BE32-E72D297353CC}">
              <c16:uniqueId val="{00000000-36EB-504A-92BF-9B17E72FFEB1}"/>
            </c:ext>
          </c:extLst>
        </c:ser>
        <c:ser>
          <c:idx val="1"/>
          <c:order val="1"/>
          <c:tx>
            <c:strRef>
              <c:f>Sheet1!$A$3</c:f>
              <c:strCache>
                <c:ptCount val="1"/>
                <c:pt idx="0">
                  <c:v>Soil Econd</c:v>
                </c:pt>
              </c:strCache>
            </c:strRef>
          </c:tx>
          <c:spPr>
            <a:ln w="22225" cap="rnd">
              <a:solidFill>
                <a:schemeClr val="accent2">
                  <a:lumMod val="50000"/>
                </a:schemeClr>
              </a:solidFill>
              <a:round/>
            </a:ln>
            <a:effectLst/>
          </c:spPr>
          <c:marker>
            <c:symbol val="circle"/>
            <c:size val="3"/>
            <c:spPr>
              <a:solidFill>
                <a:schemeClr val="accent2">
                  <a:lumMod val="50000"/>
                </a:schemeClr>
              </a:solidFill>
              <a:ln w="9525">
                <a:solidFill>
                  <a:schemeClr val="accent2">
                    <a:lumMod val="50000"/>
                  </a:schemeClr>
                </a:solidFill>
              </a:ln>
              <a:effectLst/>
            </c:spPr>
          </c:marker>
          <c:cat>
            <c:numRef>
              <c:f>Sheet1!$B$1:$D$1</c:f>
              <c:numCache>
                <c:formatCode>General</c:formatCode>
                <c:ptCount val="3"/>
                <c:pt idx="0">
                  <c:v>2010</c:v>
                </c:pt>
                <c:pt idx="1">
                  <c:v>2015</c:v>
                </c:pt>
                <c:pt idx="2">
                  <c:v>2020</c:v>
                </c:pt>
              </c:numCache>
            </c:numRef>
          </c:cat>
          <c:val>
            <c:numRef>
              <c:f>Sheet1!$B$3:$D$3</c:f>
              <c:numCache>
                <c:formatCode>General</c:formatCode>
                <c:ptCount val="3"/>
                <c:pt idx="0">
                  <c:v>50</c:v>
                </c:pt>
                <c:pt idx="1">
                  <c:v>65</c:v>
                </c:pt>
                <c:pt idx="2">
                  <c:v>70</c:v>
                </c:pt>
              </c:numCache>
            </c:numRef>
          </c:val>
          <c:smooth val="0"/>
          <c:extLst>
            <c:ext xmlns:c16="http://schemas.microsoft.com/office/drawing/2014/chart" uri="{C3380CC4-5D6E-409C-BE32-E72D297353CC}">
              <c16:uniqueId val="{00000001-36EB-504A-92BF-9B17E72FFEB1}"/>
            </c:ext>
          </c:extLst>
        </c:ser>
        <c:ser>
          <c:idx val="2"/>
          <c:order val="2"/>
          <c:tx>
            <c:strRef>
              <c:f>Sheet1!$A$7</c:f>
              <c:strCache>
                <c:ptCount val="1"/>
                <c:pt idx="0">
                  <c:v>Native Vegetation Target</c:v>
                </c:pt>
              </c:strCache>
            </c:strRef>
          </c:tx>
          <c:spPr>
            <a:ln w="19050" cap="rnd">
              <a:solidFill>
                <a:schemeClr val="accent6">
                  <a:lumMod val="50000"/>
                </a:schemeClr>
              </a:solidFill>
              <a:prstDash val="dash"/>
              <a:round/>
            </a:ln>
            <a:effectLst/>
          </c:spPr>
          <c:marker>
            <c:symbol val="none"/>
          </c:marker>
          <c:cat>
            <c:numRef>
              <c:f>Sheet1!$B$6:$D$6</c:f>
              <c:numCache>
                <c:formatCode>General</c:formatCode>
                <c:ptCount val="3"/>
                <c:pt idx="0">
                  <c:v>2010</c:v>
                </c:pt>
                <c:pt idx="1">
                  <c:v>2015</c:v>
                </c:pt>
                <c:pt idx="2">
                  <c:v>2020</c:v>
                </c:pt>
              </c:numCache>
            </c:numRef>
          </c:cat>
          <c:val>
            <c:numRef>
              <c:f>Sheet1!$B$7:$D$7</c:f>
              <c:numCache>
                <c:formatCode>General</c:formatCode>
                <c:ptCount val="3"/>
                <c:pt idx="0">
                  <c:v>60</c:v>
                </c:pt>
                <c:pt idx="1">
                  <c:v>60</c:v>
                </c:pt>
                <c:pt idx="2">
                  <c:v>60</c:v>
                </c:pt>
              </c:numCache>
            </c:numRef>
          </c:val>
          <c:smooth val="0"/>
          <c:extLst>
            <c:ext xmlns:c16="http://schemas.microsoft.com/office/drawing/2014/chart" uri="{C3380CC4-5D6E-409C-BE32-E72D297353CC}">
              <c16:uniqueId val="{00000002-36EB-504A-92BF-9B17E72FFEB1}"/>
            </c:ext>
          </c:extLst>
        </c:ser>
        <c:ser>
          <c:idx val="3"/>
          <c:order val="3"/>
          <c:tx>
            <c:strRef>
              <c:f>Sheet1!$A$8</c:f>
              <c:strCache>
                <c:ptCount val="1"/>
                <c:pt idx="0">
                  <c:v>Soil Target</c:v>
                </c:pt>
              </c:strCache>
            </c:strRef>
          </c:tx>
          <c:spPr>
            <a:ln w="19050" cap="rnd">
              <a:solidFill>
                <a:schemeClr val="accent2">
                  <a:lumMod val="50000"/>
                </a:schemeClr>
              </a:solidFill>
              <a:prstDash val="dash"/>
              <a:round/>
            </a:ln>
            <a:effectLst/>
          </c:spPr>
          <c:marker>
            <c:symbol val="none"/>
          </c:marker>
          <c:cat>
            <c:numRef>
              <c:f>Sheet1!$B$6:$D$6</c:f>
              <c:numCache>
                <c:formatCode>General</c:formatCode>
                <c:ptCount val="3"/>
                <c:pt idx="0">
                  <c:v>2010</c:v>
                </c:pt>
                <c:pt idx="1">
                  <c:v>2015</c:v>
                </c:pt>
                <c:pt idx="2">
                  <c:v>2020</c:v>
                </c:pt>
              </c:numCache>
            </c:numRef>
          </c:cat>
          <c:val>
            <c:numRef>
              <c:f>Sheet1!$B$8:$D$8</c:f>
              <c:numCache>
                <c:formatCode>General</c:formatCode>
                <c:ptCount val="3"/>
                <c:pt idx="0">
                  <c:v>80</c:v>
                </c:pt>
                <c:pt idx="1">
                  <c:v>80</c:v>
                </c:pt>
                <c:pt idx="2">
                  <c:v>80</c:v>
                </c:pt>
              </c:numCache>
            </c:numRef>
          </c:val>
          <c:smooth val="0"/>
          <c:extLst>
            <c:ext xmlns:c16="http://schemas.microsoft.com/office/drawing/2014/chart" uri="{C3380CC4-5D6E-409C-BE32-E72D297353CC}">
              <c16:uniqueId val="{00000003-36EB-504A-92BF-9B17E72FFEB1}"/>
            </c:ext>
          </c:extLst>
        </c:ser>
        <c:dLbls>
          <c:showLegendKey val="0"/>
          <c:showVal val="0"/>
          <c:showCatName val="0"/>
          <c:showSerName val="0"/>
          <c:showPercent val="0"/>
          <c:showBubbleSize val="0"/>
        </c:dLbls>
        <c:marker val="1"/>
        <c:smooth val="0"/>
        <c:axId val="865533904"/>
        <c:axId val="1350257008"/>
      </c:lineChart>
      <c:catAx>
        <c:axId val="865533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j-lt"/>
                <a:ea typeface="+mn-ea"/>
                <a:cs typeface="+mn-cs"/>
              </a:defRPr>
            </a:pPr>
            <a:endParaRPr lang="en-US"/>
          </a:p>
        </c:txPr>
        <c:crossAx val="1350257008"/>
        <c:crosses val="autoZero"/>
        <c:auto val="1"/>
        <c:lblAlgn val="ctr"/>
        <c:lblOffset val="100"/>
        <c:noMultiLvlLbl val="0"/>
      </c:catAx>
      <c:valAx>
        <c:axId val="1350257008"/>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j-lt"/>
                    <a:ea typeface="+mn-ea"/>
                    <a:cs typeface="+mn-cs"/>
                  </a:defRPr>
                </a:pPr>
                <a:r>
                  <a:rPr lang="en-GB"/>
                  <a:t>Econd</a:t>
                </a:r>
                <a:r>
                  <a:rPr lang="en-AU"/>
                  <a:t>® </a:t>
                </a:r>
                <a:endParaRPr lang="en-GB"/>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j-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j-lt"/>
                <a:ea typeface="+mn-ea"/>
                <a:cs typeface="+mn-cs"/>
              </a:defRPr>
            </a:pPr>
            <a:endParaRPr lang="en-US"/>
          </a:p>
        </c:txPr>
        <c:crossAx val="865533904"/>
        <c:crosses val="autoZero"/>
        <c:crossBetween val="between"/>
      </c:valAx>
      <c:spPr>
        <a:noFill/>
        <a:ln>
          <a:noFill/>
        </a:ln>
        <a:effectLst/>
      </c:spPr>
    </c:plotArea>
    <c:legend>
      <c:legendPos val="r"/>
      <c:layout>
        <c:manualLayout>
          <c:xMode val="edge"/>
          <c:yMode val="edge"/>
          <c:x val="0.63716018086438264"/>
          <c:y val="0.33161778884782261"/>
          <c:w val="0.36283978322374405"/>
          <c:h val="0.48708455710089948"/>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j-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400">
          <a:latin typeface="+mj-lt"/>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baseline="0">
                <a:solidFill>
                  <a:schemeClr val="tx2"/>
                </a:solidFill>
                <a:latin typeface="+mn-lt"/>
                <a:ea typeface="+mn-ea"/>
                <a:cs typeface="+mn-cs"/>
              </a:defRPr>
            </a:pPr>
            <a:r>
              <a:rPr lang="en-US" sz="1200"/>
              <a:t>Non-native plant cover</a:t>
            </a:r>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2"/>
              </a:solidFill>
              <a:latin typeface="+mn-lt"/>
              <a:ea typeface="+mn-ea"/>
              <a:cs typeface="+mn-cs"/>
            </a:defRPr>
          </a:pPr>
          <a:endParaRPr lang="en-US"/>
        </a:p>
      </c:txPr>
    </c:title>
    <c:autoTitleDeleted val="0"/>
    <c:plotArea>
      <c:layout>
        <c:manualLayout>
          <c:layoutTarget val="inner"/>
          <c:xMode val="edge"/>
          <c:yMode val="edge"/>
          <c:x val="0.213915625"/>
          <c:y val="0.23507211538461539"/>
          <c:w val="0.68783576388888901"/>
          <c:h val="0.47202029914529914"/>
        </c:manualLayout>
      </c:layout>
      <c:scatterChart>
        <c:scatterStyle val="lineMarker"/>
        <c:varyColors val="0"/>
        <c:ser>
          <c:idx val="1"/>
          <c:order val="0"/>
          <c:tx>
            <c:strRef>
              <c:f>'Non-native plant cover'!$C$2</c:f>
              <c:strCache>
                <c:ptCount val="1"/>
                <c:pt idx="0">
                  <c:v>ICS</c:v>
                </c:pt>
              </c:strCache>
            </c:strRef>
          </c:tx>
          <c:spPr>
            <a:ln w="9525" cap="rnd">
              <a:solidFill>
                <a:schemeClr val="tx1">
                  <a:lumMod val="75000"/>
                  <a:lumOff val="25000"/>
                </a:schemeClr>
              </a:solidFill>
              <a:round/>
            </a:ln>
            <a:effectLst/>
          </c:spPr>
          <c:marker>
            <c:symbol val="none"/>
          </c:marker>
          <c:xVal>
            <c:numRef>
              <c:f>'Non-native plant cover'!$B$3:$B$13</c:f>
              <c:numCache>
                <c:formatCode>General</c:formatCode>
                <c:ptCount val="11"/>
                <c:pt idx="0">
                  <c:v>0</c:v>
                </c:pt>
                <c:pt idx="1">
                  <c:v>0.5</c:v>
                </c:pt>
                <c:pt idx="2">
                  <c:v>1</c:v>
                </c:pt>
                <c:pt idx="3">
                  <c:v>1.5</c:v>
                </c:pt>
                <c:pt idx="4">
                  <c:v>2</c:v>
                </c:pt>
                <c:pt idx="5">
                  <c:v>2.5</c:v>
                </c:pt>
                <c:pt idx="6">
                  <c:v>3</c:v>
                </c:pt>
                <c:pt idx="7">
                  <c:v>3.5</c:v>
                </c:pt>
                <c:pt idx="8">
                  <c:v>4</c:v>
                </c:pt>
                <c:pt idx="9">
                  <c:v>4.5</c:v>
                </c:pt>
                <c:pt idx="10">
                  <c:v>5</c:v>
                </c:pt>
              </c:numCache>
            </c:numRef>
          </c:xVal>
          <c:yVal>
            <c:numRef>
              <c:f>'Non-native plant cover'!$C$3:$C$13</c:f>
              <c:numCache>
                <c:formatCode>General</c:formatCode>
                <c:ptCount val="11"/>
                <c:pt idx="0">
                  <c:v>100</c:v>
                </c:pt>
                <c:pt idx="1">
                  <c:v>75</c:v>
                </c:pt>
                <c:pt idx="2">
                  <c:v>75</c:v>
                </c:pt>
                <c:pt idx="3">
                  <c:v>50</c:v>
                </c:pt>
                <c:pt idx="4">
                  <c:v>50</c:v>
                </c:pt>
                <c:pt idx="5">
                  <c:v>20</c:v>
                </c:pt>
                <c:pt idx="6">
                  <c:v>20</c:v>
                </c:pt>
                <c:pt idx="7">
                  <c:v>10</c:v>
                </c:pt>
                <c:pt idx="8">
                  <c:v>10</c:v>
                </c:pt>
                <c:pt idx="9">
                  <c:v>0</c:v>
                </c:pt>
                <c:pt idx="10">
                  <c:v>0</c:v>
                </c:pt>
              </c:numCache>
            </c:numRef>
          </c:yVal>
          <c:smooth val="0"/>
          <c:extLst>
            <c:ext xmlns:c16="http://schemas.microsoft.com/office/drawing/2014/chart" uri="{C3380CC4-5D6E-409C-BE32-E72D297353CC}">
              <c16:uniqueId val="{00000000-80E6-554C-B70C-B0FB80182F8B}"/>
            </c:ext>
          </c:extLst>
        </c:ser>
        <c:dLbls>
          <c:showLegendKey val="0"/>
          <c:showVal val="0"/>
          <c:showCatName val="0"/>
          <c:showSerName val="0"/>
          <c:showPercent val="0"/>
          <c:showBubbleSize val="0"/>
        </c:dLbls>
        <c:axId val="147998223"/>
        <c:axId val="2039793680"/>
      </c:scatterChart>
      <c:valAx>
        <c:axId val="147998223"/>
        <c:scaling>
          <c:orientation val="minMax"/>
          <c:max val="5"/>
        </c:scaling>
        <c:delete val="0"/>
        <c:axPos val="b"/>
        <c:majorGridlines>
          <c:spPr>
            <a:ln w="9525" cap="flat" cmpd="sng" algn="ctr">
              <a:solidFill>
                <a:schemeClr val="tx2">
                  <a:lumMod val="15000"/>
                  <a:lumOff val="85000"/>
                </a:schemeClr>
              </a:solidFill>
              <a:round/>
            </a:ln>
            <a:effectLst/>
          </c:spPr>
        </c:majorGridlines>
        <c:title>
          <c:tx>
            <c:rich>
              <a:bodyPr rot="0" spcFirstLastPara="1" vertOverflow="ellipsis" vert="horz" wrap="square" anchor="ctr" anchorCtr="1"/>
              <a:lstStyle/>
              <a:p>
                <a:pPr>
                  <a:defRPr sz="900" b="1" i="0" u="none" strike="noStrike" kern="1200" baseline="0">
                    <a:solidFill>
                      <a:schemeClr val="tx2"/>
                    </a:solidFill>
                    <a:latin typeface="+mn-lt"/>
                    <a:ea typeface="+mn-ea"/>
                    <a:cs typeface="+mn-cs"/>
                  </a:defRPr>
                </a:pPr>
                <a:r>
                  <a:rPr lang="en-GB"/>
                  <a:t>BB Score</a:t>
                </a:r>
              </a:p>
            </c:rich>
          </c:tx>
          <c:overlay val="0"/>
          <c:spPr>
            <a:noFill/>
            <a:ln>
              <a:noFill/>
            </a:ln>
            <a:effectLst/>
          </c:spPr>
          <c:txPr>
            <a:bodyPr rot="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2039793680"/>
        <c:crosses val="autoZero"/>
        <c:crossBetween val="midCat"/>
      </c:valAx>
      <c:valAx>
        <c:axId val="2039793680"/>
        <c:scaling>
          <c:orientation val="minMax"/>
          <c:max val="100"/>
          <c:min val="0"/>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r>
                  <a:rPr lang="en-GB"/>
                  <a:t>ICS</a:t>
                </a:r>
              </a:p>
            </c:rich>
          </c:tx>
          <c:overlay val="0"/>
          <c:spPr>
            <a:noFill/>
            <a:ln>
              <a:noFill/>
            </a:ln>
            <a:effectLst/>
          </c:spPr>
          <c:txPr>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147998223"/>
        <c:crosses val="autoZero"/>
        <c:crossBetween val="midCat"/>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baseline="0">
                <a:solidFill>
                  <a:schemeClr val="tx2"/>
                </a:solidFill>
                <a:latin typeface="+mn-lt"/>
                <a:ea typeface="+mn-ea"/>
                <a:cs typeface="+mn-cs"/>
              </a:defRPr>
            </a:pPr>
            <a:r>
              <a:rPr lang="en-GB" sz="1200"/>
              <a:t>Canopy cover</a:t>
            </a:r>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2"/>
              </a:solidFill>
              <a:latin typeface="+mn-lt"/>
              <a:ea typeface="+mn-ea"/>
              <a:cs typeface="+mn-cs"/>
            </a:defRPr>
          </a:pPr>
          <a:endParaRPr lang="en-US"/>
        </a:p>
      </c:txPr>
    </c:title>
    <c:autoTitleDeleted val="0"/>
    <c:plotArea>
      <c:layout/>
      <c:scatterChart>
        <c:scatterStyle val="lineMarker"/>
        <c:varyColors val="0"/>
        <c:ser>
          <c:idx val="0"/>
          <c:order val="0"/>
          <c:spPr>
            <a:ln w="9525" cap="rnd">
              <a:solidFill>
                <a:schemeClr val="accent1"/>
              </a:solidFill>
              <a:round/>
            </a:ln>
            <a:effectLst/>
          </c:spPr>
          <c:marker>
            <c:symbol val="none"/>
          </c:marker>
          <c:xVal>
            <c:numRef>
              <c:f>'Canopy cover'!$B$3:$B$33</c:f>
              <c:numCache>
                <c:formatCode>0%</c:formatCode>
                <c:ptCount val="31"/>
                <c:pt idx="0">
                  <c:v>0</c:v>
                </c:pt>
                <c:pt idx="1">
                  <c:v>0.1</c:v>
                </c:pt>
                <c:pt idx="2">
                  <c:v>0.2</c:v>
                </c:pt>
                <c:pt idx="3">
                  <c:v>0.3</c:v>
                </c:pt>
                <c:pt idx="4">
                  <c:v>0.4</c:v>
                </c:pt>
                <c:pt idx="5">
                  <c:v>0.5</c:v>
                </c:pt>
                <c:pt idx="6">
                  <c:v>0.6</c:v>
                </c:pt>
                <c:pt idx="7">
                  <c:v>0.7</c:v>
                </c:pt>
                <c:pt idx="8">
                  <c:v>0.8</c:v>
                </c:pt>
                <c:pt idx="9">
                  <c:v>0.9</c:v>
                </c:pt>
                <c:pt idx="10">
                  <c:v>1</c:v>
                </c:pt>
                <c:pt idx="11">
                  <c:v>1.1000000000000001</c:v>
                </c:pt>
                <c:pt idx="12">
                  <c:v>1.2</c:v>
                </c:pt>
                <c:pt idx="13">
                  <c:v>1.3</c:v>
                </c:pt>
                <c:pt idx="14">
                  <c:v>1.4</c:v>
                </c:pt>
                <c:pt idx="15">
                  <c:v>1.5</c:v>
                </c:pt>
                <c:pt idx="16">
                  <c:v>1.6</c:v>
                </c:pt>
                <c:pt idx="17">
                  <c:v>1.7</c:v>
                </c:pt>
                <c:pt idx="18">
                  <c:v>1.8</c:v>
                </c:pt>
                <c:pt idx="19">
                  <c:v>1.9</c:v>
                </c:pt>
                <c:pt idx="20">
                  <c:v>2</c:v>
                </c:pt>
                <c:pt idx="21">
                  <c:v>2.1</c:v>
                </c:pt>
                <c:pt idx="22">
                  <c:v>2.2000000000000002</c:v>
                </c:pt>
                <c:pt idx="23">
                  <c:v>2.2999999999999998</c:v>
                </c:pt>
                <c:pt idx="24">
                  <c:v>2.4</c:v>
                </c:pt>
                <c:pt idx="25">
                  <c:v>2.5</c:v>
                </c:pt>
                <c:pt idx="26">
                  <c:v>2.6</c:v>
                </c:pt>
                <c:pt idx="27">
                  <c:v>2.7</c:v>
                </c:pt>
                <c:pt idx="28">
                  <c:v>2.8</c:v>
                </c:pt>
                <c:pt idx="29">
                  <c:v>2.9</c:v>
                </c:pt>
                <c:pt idx="30">
                  <c:v>3</c:v>
                </c:pt>
              </c:numCache>
            </c:numRef>
          </c:xVal>
          <c:yVal>
            <c:numRef>
              <c:f>'Canopy cover'!$C$3:$C$33</c:f>
              <c:numCache>
                <c:formatCode>General</c:formatCode>
                <c:ptCount val="31"/>
                <c:pt idx="0">
                  <c:v>0</c:v>
                </c:pt>
                <c:pt idx="1">
                  <c:v>20</c:v>
                </c:pt>
                <c:pt idx="2">
                  <c:v>40</c:v>
                </c:pt>
                <c:pt idx="3">
                  <c:v>60</c:v>
                </c:pt>
                <c:pt idx="4">
                  <c:v>80</c:v>
                </c:pt>
                <c:pt idx="5">
                  <c:v>100</c:v>
                </c:pt>
                <c:pt idx="6">
                  <c:v>100</c:v>
                </c:pt>
                <c:pt idx="7">
                  <c:v>100</c:v>
                </c:pt>
                <c:pt idx="8">
                  <c:v>100</c:v>
                </c:pt>
                <c:pt idx="9">
                  <c:v>100</c:v>
                </c:pt>
                <c:pt idx="10">
                  <c:v>100</c:v>
                </c:pt>
                <c:pt idx="11">
                  <c:v>100</c:v>
                </c:pt>
                <c:pt idx="12">
                  <c:v>100</c:v>
                </c:pt>
                <c:pt idx="13">
                  <c:v>100</c:v>
                </c:pt>
                <c:pt idx="14">
                  <c:v>100</c:v>
                </c:pt>
                <c:pt idx="15">
                  <c:v>100</c:v>
                </c:pt>
                <c:pt idx="16">
                  <c:v>76</c:v>
                </c:pt>
                <c:pt idx="17">
                  <c:v>72</c:v>
                </c:pt>
                <c:pt idx="18">
                  <c:v>68</c:v>
                </c:pt>
                <c:pt idx="19">
                  <c:v>64</c:v>
                </c:pt>
                <c:pt idx="20">
                  <c:v>60</c:v>
                </c:pt>
                <c:pt idx="21">
                  <c:v>60</c:v>
                </c:pt>
                <c:pt idx="22">
                  <c:v>60</c:v>
                </c:pt>
                <c:pt idx="23">
                  <c:v>60</c:v>
                </c:pt>
                <c:pt idx="24">
                  <c:v>60</c:v>
                </c:pt>
                <c:pt idx="25">
                  <c:v>60</c:v>
                </c:pt>
                <c:pt idx="26">
                  <c:v>60</c:v>
                </c:pt>
                <c:pt idx="27">
                  <c:v>60</c:v>
                </c:pt>
                <c:pt idx="28">
                  <c:v>60</c:v>
                </c:pt>
                <c:pt idx="29">
                  <c:v>60</c:v>
                </c:pt>
                <c:pt idx="30">
                  <c:v>60</c:v>
                </c:pt>
              </c:numCache>
            </c:numRef>
          </c:yVal>
          <c:smooth val="0"/>
          <c:extLst>
            <c:ext xmlns:c16="http://schemas.microsoft.com/office/drawing/2014/chart" uri="{C3380CC4-5D6E-409C-BE32-E72D297353CC}">
              <c16:uniqueId val="{00000000-C070-294F-A9BF-5D072A4B8AE9}"/>
            </c:ext>
          </c:extLst>
        </c:ser>
        <c:dLbls>
          <c:showLegendKey val="0"/>
          <c:showVal val="0"/>
          <c:showCatName val="0"/>
          <c:showSerName val="0"/>
          <c:showPercent val="0"/>
          <c:showBubbleSize val="0"/>
        </c:dLbls>
        <c:axId val="2052699664"/>
        <c:axId val="2020328880"/>
      </c:scatterChart>
      <c:valAx>
        <c:axId val="2052699664"/>
        <c:scaling>
          <c:orientation val="minMax"/>
          <c:max val="3"/>
        </c:scaling>
        <c:delete val="0"/>
        <c:axPos val="b"/>
        <c:majorGridlines>
          <c:spPr>
            <a:ln w="9525" cap="flat" cmpd="sng" algn="ctr">
              <a:solidFill>
                <a:schemeClr val="tx2">
                  <a:lumMod val="15000"/>
                  <a:lumOff val="85000"/>
                </a:schemeClr>
              </a:solidFill>
              <a:round/>
            </a:ln>
            <a:effectLst/>
          </c:spPr>
        </c:majorGridlines>
        <c:title>
          <c:tx>
            <c:rich>
              <a:bodyPr rot="0" spcFirstLastPara="1" vertOverflow="ellipsis" vert="horz" wrap="square" anchor="ctr" anchorCtr="1"/>
              <a:lstStyle/>
              <a:p>
                <a:pPr>
                  <a:defRPr sz="900" b="1" i="0" u="none" strike="noStrike" kern="1200" baseline="0">
                    <a:solidFill>
                      <a:schemeClr val="tx2"/>
                    </a:solidFill>
                    <a:latin typeface="+mn-lt"/>
                    <a:ea typeface="+mn-ea"/>
                    <a:cs typeface="+mn-cs"/>
                  </a:defRPr>
                </a:pPr>
                <a:r>
                  <a:rPr lang="en-GB"/>
                  <a:t>Canopy cover as % of benchmark</a:t>
                </a:r>
              </a:p>
            </c:rich>
          </c:tx>
          <c:overlay val="0"/>
          <c:spPr>
            <a:noFill/>
            <a:ln>
              <a:noFill/>
            </a:ln>
            <a:effectLst/>
          </c:spPr>
          <c:txPr>
            <a:bodyPr rot="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2020328880"/>
        <c:crosses val="autoZero"/>
        <c:crossBetween val="midCat"/>
      </c:valAx>
      <c:valAx>
        <c:axId val="2020328880"/>
        <c:scaling>
          <c:orientation val="minMax"/>
          <c:max val="100"/>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r>
                  <a:rPr lang="en-GB"/>
                  <a:t>ICS</a:t>
                </a:r>
              </a:p>
            </c:rich>
          </c:tx>
          <c:overlay val="0"/>
          <c:spPr>
            <a:noFill/>
            <a:ln>
              <a:noFill/>
            </a:ln>
            <a:effectLst/>
          </c:spPr>
          <c:txPr>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205269966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baseline="0">
                <a:solidFill>
                  <a:schemeClr val="tx2"/>
                </a:solidFill>
                <a:latin typeface="+mn-lt"/>
                <a:ea typeface="+mn-ea"/>
                <a:cs typeface="+mn-cs"/>
              </a:defRPr>
            </a:pPr>
            <a:r>
              <a:rPr lang="en-GB" sz="1200"/>
              <a:t>Sub-canopy cover</a:t>
            </a:r>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2"/>
              </a:solidFill>
              <a:latin typeface="+mn-lt"/>
              <a:ea typeface="+mn-ea"/>
              <a:cs typeface="+mn-cs"/>
            </a:defRPr>
          </a:pPr>
          <a:endParaRPr lang="en-US"/>
        </a:p>
      </c:txPr>
    </c:title>
    <c:autoTitleDeleted val="0"/>
    <c:plotArea>
      <c:layout/>
      <c:scatterChart>
        <c:scatterStyle val="lineMarker"/>
        <c:varyColors val="0"/>
        <c:ser>
          <c:idx val="0"/>
          <c:order val="0"/>
          <c:spPr>
            <a:ln w="9525" cap="rnd">
              <a:solidFill>
                <a:schemeClr val="accent1"/>
              </a:solidFill>
              <a:round/>
            </a:ln>
            <a:effectLst/>
          </c:spPr>
          <c:marker>
            <c:symbol val="none"/>
          </c:marker>
          <c:xVal>
            <c:numRef>
              <c:f>'Sub-canopy cover'!$B$3:$B$33</c:f>
              <c:numCache>
                <c:formatCode>0%</c:formatCode>
                <c:ptCount val="31"/>
                <c:pt idx="0">
                  <c:v>0</c:v>
                </c:pt>
                <c:pt idx="1">
                  <c:v>0.1</c:v>
                </c:pt>
                <c:pt idx="2">
                  <c:v>0.2</c:v>
                </c:pt>
                <c:pt idx="3">
                  <c:v>0.3</c:v>
                </c:pt>
                <c:pt idx="4">
                  <c:v>0.4</c:v>
                </c:pt>
                <c:pt idx="5">
                  <c:v>0.5</c:v>
                </c:pt>
                <c:pt idx="6">
                  <c:v>0.6</c:v>
                </c:pt>
                <c:pt idx="7">
                  <c:v>0.7</c:v>
                </c:pt>
                <c:pt idx="8">
                  <c:v>0.8</c:v>
                </c:pt>
                <c:pt idx="9">
                  <c:v>0.9</c:v>
                </c:pt>
                <c:pt idx="10">
                  <c:v>1</c:v>
                </c:pt>
                <c:pt idx="11">
                  <c:v>1.1000000000000001</c:v>
                </c:pt>
                <c:pt idx="12">
                  <c:v>1.2</c:v>
                </c:pt>
                <c:pt idx="13">
                  <c:v>1.3</c:v>
                </c:pt>
                <c:pt idx="14">
                  <c:v>1.4</c:v>
                </c:pt>
                <c:pt idx="15">
                  <c:v>1.5</c:v>
                </c:pt>
                <c:pt idx="16">
                  <c:v>1.6</c:v>
                </c:pt>
                <c:pt idx="17">
                  <c:v>1.7</c:v>
                </c:pt>
                <c:pt idx="18">
                  <c:v>1.8</c:v>
                </c:pt>
                <c:pt idx="19">
                  <c:v>1.9</c:v>
                </c:pt>
                <c:pt idx="20">
                  <c:v>2</c:v>
                </c:pt>
                <c:pt idx="21">
                  <c:v>2.1</c:v>
                </c:pt>
                <c:pt idx="22">
                  <c:v>2.2000000000000002</c:v>
                </c:pt>
                <c:pt idx="23">
                  <c:v>2.2999999999999998</c:v>
                </c:pt>
                <c:pt idx="24">
                  <c:v>2.4</c:v>
                </c:pt>
                <c:pt idx="25">
                  <c:v>2.5</c:v>
                </c:pt>
                <c:pt idx="26">
                  <c:v>2.6</c:v>
                </c:pt>
                <c:pt idx="27">
                  <c:v>2.7</c:v>
                </c:pt>
                <c:pt idx="28">
                  <c:v>2.8</c:v>
                </c:pt>
                <c:pt idx="29">
                  <c:v>2.9</c:v>
                </c:pt>
                <c:pt idx="30">
                  <c:v>3</c:v>
                </c:pt>
              </c:numCache>
            </c:numRef>
          </c:xVal>
          <c:yVal>
            <c:numRef>
              <c:f>'Sub-canopy cover'!$C$3:$C$33</c:f>
              <c:numCache>
                <c:formatCode>General</c:formatCode>
                <c:ptCount val="31"/>
                <c:pt idx="0">
                  <c:v>0</c:v>
                </c:pt>
                <c:pt idx="1">
                  <c:v>20</c:v>
                </c:pt>
                <c:pt idx="2">
                  <c:v>40</c:v>
                </c:pt>
                <c:pt idx="3">
                  <c:v>60</c:v>
                </c:pt>
                <c:pt idx="4">
                  <c:v>80</c:v>
                </c:pt>
                <c:pt idx="5">
                  <c:v>100</c:v>
                </c:pt>
                <c:pt idx="6">
                  <c:v>100</c:v>
                </c:pt>
                <c:pt idx="7">
                  <c:v>100</c:v>
                </c:pt>
                <c:pt idx="8">
                  <c:v>100</c:v>
                </c:pt>
                <c:pt idx="9">
                  <c:v>100</c:v>
                </c:pt>
                <c:pt idx="10">
                  <c:v>100</c:v>
                </c:pt>
                <c:pt idx="11">
                  <c:v>100</c:v>
                </c:pt>
                <c:pt idx="12">
                  <c:v>100</c:v>
                </c:pt>
                <c:pt idx="13">
                  <c:v>100</c:v>
                </c:pt>
                <c:pt idx="14">
                  <c:v>100</c:v>
                </c:pt>
                <c:pt idx="15">
                  <c:v>100</c:v>
                </c:pt>
                <c:pt idx="16">
                  <c:v>76</c:v>
                </c:pt>
                <c:pt idx="17">
                  <c:v>72</c:v>
                </c:pt>
                <c:pt idx="18">
                  <c:v>68</c:v>
                </c:pt>
                <c:pt idx="19">
                  <c:v>64</c:v>
                </c:pt>
                <c:pt idx="20">
                  <c:v>60</c:v>
                </c:pt>
                <c:pt idx="21">
                  <c:v>60</c:v>
                </c:pt>
                <c:pt idx="22">
                  <c:v>60</c:v>
                </c:pt>
                <c:pt idx="23">
                  <c:v>60</c:v>
                </c:pt>
                <c:pt idx="24">
                  <c:v>60</c:v>
                </c:pt>
                <c:pt idx="25">
                  <c:v>60</c:v>
                </c:pt>
                <c:pt idx="26">
                  <c:v>60</c:v>
                </c:pt>
                <c:pt idx="27">
                  <c:v>60</c:v>
                </c:pt>
                <c:pt idx="28">
                  <c:v>60</c:v>
                </c:pt>
                <c:pt idx="29">
                  <c:v>60</c:v>
                </c:pt>
                <c:pt idx="30">
                  <c:v>60</c:v>
                </c:pt>
              </c:numCache>
            </c:numRef>
          </c:yVal>
          <c:smooth val="0"/>
          <c:extLst>
            <c:ext xmlns:c16="http://schemas.microsoft.com/office/drawing/2014/chart" uri="{C3380CC4-5D6E-409C-BE32-E72D297353CC}">
              <c16:uniqueId val="{00000000-C81D-9743-97E2-9281332D784F}"/>
            </c:ext>
          </c:extLst>
        </c:ser>
        <c:dLbls>
          <c:showLegendKey val="0"/>
          <c:showVal val="0"/>
          <c:showCatName val="0"/>
          <c:showSerName val="0"/>
          <c:showPercent val="0"/>
          <c:showBubbleSize val="0"/>
        </c:dLbls>
        <c:axId val="344679871"/>
        <c:axId val="344505919"/>
      </c:scatterChart>
      <c:valAx>
        <c:axId val="344679871"/>
        <c:scaling>
          <c:orientation val="minMax"/>
          <c:max val="3"/>
        </c:scaling>
        <c:delete val="0"/>
        <c:axPos val="b"/>
        <c:majorGridlines>
          <c:spPr>
            <a:ln w="9525" cap="flat" cmpd="sng" algn="ctr">
              <a:solidFill>
                <a:schemeClr val="tx2">
                  <a:lumMod val="15000"/>
                  <a:lumOff val="85000"/>
                </a:schemeClr>
              </a:solidFill>
              <a:round/>
            </a:ln>
            <a:effectLst/>
          </c:spPr>
        </c:majorGridlines>
        <c:title>
          <c:tx>
            <c:rich>
              <a:bodyPr rot="0" spcFirstLastPara="1" vertOverflow="ellipsis" vert="horz" wrap="square" anchor="ctr" anchorCtr="1"/>
              <a:lstStyle/>
              <a:p>
                <a:pPr>
                  <a:defRPr sz="900" b="1" i="0" u="none" strike="noStrike" kern="1200" baseline="0">
                    <a:solidFill>
                      <a:schemeClr val="tx2"/>
                    </a:solidFill>
                    <a:latin typeface="+mn-lt"/>
                    <a:ea typeface="+mn-ea"/>
                    <a:cs typeface="+mn-cs"/>
                  </a:defRPr>
                </a:pPr>
                <a:r>
                  <a:rPr lang="en-GB"/>
                  <a:t>Sub-canopy cover as % of benchmark</a:t>
                </a:r>
                <a:endParaRPr lang="en-AU"/>
              </a:p>
            </c:rich>
          </c:tx>
          <c:overlay val="0"/>
          <c:spPr>
            <a:noFill/>
            <a:ln>
              <a:noFill/>
            </a:ln>
            <a:effectLst/>
          </c:spPr>
          <c:txPr>
            <a:bodyPr rot="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344505919"/>
        <c:crosses val="autoZero"/>
        <c:crossBetween val="midCat"/>
      </c:valAx>
      <c:valAx>
        <c:axId val="344505919"/>
        <c:scaling>
          <c:orientation val="minMax"/>
          <c:max val="100"/>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r>
                  <a:rPr lang="en-GB"/>
                  <a:t>ICS</a:t>
                </a:r>
              </a:p>
            </c:rich>
          </c:tx>
          <c:overlay val="0"/>
          <c:spPr>
            <a:noFill/>
            <a:ln>
              <a:noFill/>
            </a:ln>
            <a:effectLst/>
          </c:spPr>
          <c:txPr>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344679871"/>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baseline="0">
                <a:solidFill>
                  <a:schemeClr val="tx2"/>
                </a:solidFill>
                <a:latin typeface="+mn-lt"/>
                <a:ea typeface="+mn-ea"/>
                <a:cs typeface="+mn-cs"/>
              </a:defRPr>
            </a:pPr>
            <a:r>
              <a:rPr lang="en-GB" sz="1200"/>
              <a:t>Shrub cover in woody ecosystems</a:t>
            </a:r>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2"/>
              </a:solidFill>
              <a:latin typeface="+mn-lt"/>
              <a:ea typeface="+mn-ea"/>
              <a:cs typeface="+mn-cs"/>
            </a:defRPr>
          </a:pPr>
          <a:endParaRPr lang="en-US"/>
        </a:p>
      </c:txPr>
    </c:title>
    <c:autoTitleDeleted val="0"/>
    <c:plotArea>
      <c:layout/>
      <c:scatterChart>
        <c:scatterStyle val="lineMarker"/>
        <c:varyColors val="0"/>
        <c:ser>
          <c:idx val="0"/>
          <c:order val="0"/>
          <c:spPr>
            <a:ln w="9525" cap="rnd">
              <a:solidFill>
                <a:schemeClr val="accent1"/>
              </a:solidFill>
              <a:round/>
            </a:ln>
            <a:effectLst/>
          </c:spPr>
          <c:marker>
            <c:symbol val="none"/>
          </c:marker>
          <c:xVal>
            <c:numRef>
              <c:f>'Shrub cover'!$B$3:$B$33</c:f>
              <c:numCache>
                <c:formatCode>0%</c:formatCode>
                <c:ptCount val="31"/>
                <c:pt idx="0">
                  <c:v>0</c:v>
                </c:pt>
                <c:pt idx="1">
                  <c:v>0.1</c:v>
                </c:pt>
                <c:pt idx="2">
                  <c:v>0.2</c:v>
                </c:pt>
                <c:pt idx="3">
                  <c:v>0.3</c:v>
                </c:pt>
                <c:pt idx="4">
                  <c:v>0.4</c:v>
                </c:pt>
                <c:pt idx="5">
                  <c:v>0.5</c:v>
                </c:pt>
                <c:pt idx="6">
                  <c:v>0.6</c:v>
                </c:pt>
                <c:pt idx="7">
                  <c:v>0.7</c:v>
                </c:pt>
                <c:pt idx="8">
                  <c:v>0.8</c:v>
                </c:pt>
                <c:pt idx="9">
                  <c:v>0.9</c:v>
                </c:pt>
                <c:pt idx="10">
                  <c:v>1</c:v>
                </c:pt>
                <c:pt idx="11">
                  <c:v>1.1000000000000001</c:v>
                </c:pt>
                <c:pt idx="12">
                  <c:v>1.2</c:v>
                </c:pt>
                <c:pt idx="13">
                  <c:v>1.3</c:v>
                </c:pt>
                <c:pt idx="14">
                  <c:v>1.4</c:v>
                </c:pt>
                <c:pt idx="15">
                  <c:v>1.5</c:v>
                </c:pt>
                <c:pt idx="16">
                  <c:v>1.6</c:v>
                </c:pt>
                <c:pt idx="17">
                  <c:v>1.7</c:v>
                </c:pt>
                <c:pt idx="18">
                  <c:v>1.8</c:v>
                </c:pt>
                <c:pt idx="19">
                  <c:v>1.9</c:v>
                </c:pt>
                <c:pt idx="20">
                  <c:v>2</c:v>
                </c:pt>
                <c:pt idx="21">
                  <c:v>2.1</c:v>
                </c:pt>
                <c:pt idx="22">
                  <c:v>2.2000000000000002</c:v>
                </c:pt>
                <c:pt idx="23">
                  <c:v>2.2999999999999998</c:v>
                </c:pt>
                <c:pt idx="24">
                  <c:v>2.4</c:v>
                </c:pt>
                <c:pt idx="25">
                  <c:v>2.5</c:v>
                </c:pt>
                <c:pt idx="26">
                  <c:v>2.6</c:v>
                </c:pt>
                <c:pt idx="27">
                  <c:v>2.7</c:v>
                </c:pt>
                <c:pt idx="28">
                  <c:v>2.8</c:v>
                </c:pt>
                <c:pt idx="29">
                  <c:v>2.9</c:v>
                </c:pt>
                <c:pt idx="30">
                  <c:v>3</c:v>
                </c:pt>
              </c:numCache>
            </c:numRef>
          </c:xVal>
          <c:yVal>
            <c:numRef>
              <c:f>'Shrub cover'!$C$3:$C$33</c:f>
              <c:numCache>
                <c:formatCode>General</c:formatCode>
                <c:ptCount val="31"/>
                <c:pt idx="0">
                  <c:v>0</c:v>
                </c:pt>
                <c:pt idx="1">
                  <c:v>0</c:v>
                </c:pt>
                <c:pt idx="2">
                  <c:v>40</c:v>
                </c:pt>
                <c:pt idx="3">
                  <c:v>60</c:v>
                </c:pt>
                <c:pt idx="4">
                  <c:v>80</c:v>
                </c:pt>
                <c:pt idx="5">
                  <c:v>100</c:v>
                </c:pt>
                <c:pt idx="6">
                  <c:v>100</c:v>
                </c:pt>
                <c:pt idx="7">
                  <c:v>100</c:v>
                </c:pt>
                <c:pt idx="8">
                  <c:v>100</c:v>
                </c:pt>
                <c:pt idx="9">
                  <c:v>100</c:v>
                </c:pt>
                <c:pt idx="10">
                  <c:v>100</c:v>
                </c:pt>
                <c:pt idx="11">
                  <c:v>100</c:v>
                </c:pt>
                <c:pt idx="12">
                  <c:v>100</c:v>
                </c:pt>
                <c:pt idx="13">
                  <c:v>100</c:v>
                </c:pt>
                <c:pt idx="14">
                  <c:v>100</c:v>
                </c:pt>
                <c:pt idx="15">
                  <c:v>100</c:v>
                </c:pt>
                <c:pt idx="16">
                  <c:v>100</c:v>
                </c:pt>
                <c:pt idx="17">
                  <c:v>100</c:v>
                </c:pt>
                <c:pt idx="18">
                  <c:v>100</c:v>
                </c:pt>
                <c:pt idx="19">
                  <c:v>100</c:v>
                </c:pt>
                <c:pt idx="20">
                  <c:v>100</c:v>
                </c:pt>
                <c:pt idx="21">
                  <c:v>76</c:v>
                </c:pt>
                <c:pt idx="22">
                  <c:v>72</c:v>
                </c:pt>
                <c:pt idx="23">
                  <c:v>68</c:v>
                </c:pt>
                <c:pt idx="24">
                  <c:v>64</c:v>
                </c:pt>
                <c:pt idx="25">
                  <c:v>60</c:v>
                </c:pt>
                <c:pt idx="26">
                  <c:v>60</c:v>
                </c:pt>
                <c:pt idx="27">
                  <c:v>60</c:v>
                </c:pt>
                <c:pt idx="28">
                  <c:v>60</c:v>
                </c:pt>
                <c:pt idx="29">
                  <c:v>60</c:v>
                </c:pt>
                <c:pt idx="30">
                  <c:v>60</c:v>
                </c:pt>
              </c:numCache>
            </c:numRef>
          </c:yVal>
          <c:smooth val="0"/>
          <c:extLst>
            <c:ext xmlns:c16="http://schemas.microsoft.com/office/drawing/2014/chart" uri="{C3380CC4-5D6E-409C-BE32-E72D297353CC}">
              <c16:uniqueId val="{00000000-049C-914E-92F9-1995E75E196A}"/>
            </c:ext>
          </c:extLst>
        </c:ser>
        <c:dLbls>
          <c:showLegendKey val="0"/>
          <c:showVal val="0"/>
          <c:showCatName val="0"/>
          <c:showSerName val="0"/>
          <c:showPercent val="0"/>
          <c:showBubbleSize val="0"/>
        </c:dLbls>
        <c:axId val="2037570384"/>
        <c:axId val="2038024368"/>
      </c:scatterChart>
      <c:valAx>
        <c:axId val="2037570384"/>
        <c:scaling>
          <c:orientation val="minMax"/>
          <c:max val="3"/>
        </c:scaling>
        <c:delete val="0"/>
        <c:axPos val="b"/>
        <c:majorGridlines>
          <c:spPr>
            <a:ln w="9525" cap="flat" cmpd="sng" algn="ctr">
              <a:solidFill>
                <a:schemeClr val="tx2">
                  <a:lumMod val="15000"/>
                  <a:lumOff val="85000"/>
                </a:schemeClr>
              </a:solidFill>
              <a:round/>
            </a:ln>
            <a:effectLst/>
          </c:spPr>
        </c:majorGridlines>
        <c:title>
          <c:tx>
            <c:rich>
              <a:bodyPr rot="0" spcFirstLastPara="1" vertOverflow="ellipsis" vert="horz" wrap="square" anchor="ctr" anchorCtr="1"/>
              <a:lstStyle/>
              <a:p>
                <a:pPr>
                  <a:defRPr sz="900" b="1" i="0" u="none" strike="noStrike" kern="1200" baseline="0">
                    <a:solidFill>
                      <a:schemeClr val="tx2"/>
                    </a:solidFill>
                    <a:latin typeface="+mn-lt"/>
                    <a:ea typeface="+mn-ea"/>
                    <a:cs typeface="+mn-cs"/>
                  </a:defRPr>
                </a:pPr>
                <a:r>
                  <a:rPr lang="en-GB"/>
                  <a:t>Shrub cover as % of benchmark</a:t>
                </a:r>
              </a:p>
            </c:rich>
          </c:tx>
          <c:overlay val="0"/>
          <c:spPr>
            <a:noFill/>
            <a:ln>
              <a:noFill/>
            </a:ln>
            <a:effectLst/>
          </c:spPr>
          <c:txPr>
            <a:bodyPr rot="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2038024368"/>
        <c:crosses val="autoZero"/>
        <c:crossBetween val="midCat"/>
      </c:valAx>
      <c:valAx>
        <c:axId val="2038024368"/>
        <c:scaling>
          <c:orientation val="minMax"/>
          <c:max val="100"/>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r>
                  <a:rPr lang="en-GB"/>
                  <a:t>ICS</a:t>
                </a:r>
              </a:p>
            </c:rich>
          </c:tx>
          <c:overlay val="0"/>
          <c:spPr>
            <a:noFill/>
            <a:ln>
              <a:noFill/>
            </a:ln>
            <a:effectLst/>
          </c:spPr>
          <c:txPr>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203757038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baseline="0">
                <a:solidFill>
                  <a:schemeClr val="tx2"/>
                </a:solidFill>
                <a:latin typeface="+mn-lt"/>
                <a:ea typeface="+mn-ea"/>
                <a:cs typeface="+mn-cs"/>
              </a:defRPr>
            </a:pPr>
            <a:r>
              <a:rPr lang="en-GB" sz="1200"/>
              <a:t>Litter cover</a:t>
            </a:r>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2"/>
              </a:solidFill>
              <a:latin typeface="+mn-lt"/>
              <a:ea typeface="+mn-ea"/>
              <a:cs typeface="+mn-cs"/>
            </a:defRPr>
          </a:pPr>
          <a:endParaRPr lang="en-US"/>
        </a:p>
      </c:txPr>
    </c:title>
    <c:autoTitleDeleted val="0"/>
    <c:plotArea>
      <c:layout/>
      <c:scatterChart>
        <c:scatterStyle val="lineMarker"/>
        <c:varyColors val="0"/>
        <c:ser>
          <c:idx val="0"/>
          <c:order val="0"/>
          <c:spPr>
            <a:ln w="9525" cap="rnd">
              <a:solidFill>
                <a:schemeClr val="accent1"/>
              </a:solidFill>
              <a:round/>
            </a:ln>
            <a:effectLst/>
          </c:spPr>
          <c:marker>
            <c:symbol val="none"/>
          </c:marker>
          <c:xVal>
            <c:numRef>
              <c:f>'Litter cover'!$B$3:$B$33</c:f>
              <c:numCache>
                <c:formatCode>0%</c:formatCode>
                <c:ptCount val="31"/>
                <c:pt idx="0">
                  <c:v>0</c:v>
                </c:pt>
                <c:pt idx="1">
                  <c:v>0.1</c:v>
                </c:pt>
                <c:pt idx="2">
                  <c:v>0.2</c:v>
                </c:pt>
                <c:pt idx="3">
                  <c:v>0.3</c:v>
                </c:pt>
                <c:pt idx="4">
                  <c:v>0.4</c:v>
                </c:pt>
                <c:pt idx="5">
                  <c:v>0.5</c:v>
                </c:pt>
                <c:pt idx="6">
                  <c:v>0.6</c:v>
                </c:pt>
                <c:pt idx="7">
                  <c:v>0.7</c:v>
                </c:pt>
                <c:pt idx="8">
                  <c:v>0.8</c:v>
                </c:pt>
                <c:pt idx="9">
                  <c:v>0.9</c:v>
                </c:pt>
                <c:pt idx="10">
                  <c:v>1</c:v>
                </c:pt>
                <c:pt idx="11">
                  <c:v>1.1000000000000001</c:v>
                </c:pt>
                <c:pt idx="12">
                  <c:v>1.2</c:v>
                </c:pt>
                <c:pt idx="13">
                  <c:v>1.3</c:v>
                </c:pt>
                <c:pt idx="14">
                  <c:v>1.4</c:v>
                </c:pt>
                <c:pt idx="15">
                  <c:v>1.5</c:v>
                </c:pt>
                <c:pt idx="16">
                  <c:v>1.6</c:v>
                </c:pt>
                <c:pt idx="17">
                  <c:v>1.7</c:v>
                </c:pt>
                <c:pt idx="18">
                  <c:v>1.8</c:v>
                </c:pt>
                <c:pt idx="19">
                  <c:v>1.9</c:v>
                </c:pt>
                <c:pt idx="20">
                  <c:v>2</c:v>
                </c:pt>
                <c:pt idx="21">
                  <c:v>2.1</c:v>
                </c:pt>
                <c:pt idx="22">
                  <c:v>2.2000000000000002</c:v>
                </c:pt>
                <c:pt idx="23">
                  <c:v>2.2999999999999998</c:v>
                </c:pt>
                <c:pt idx="24">
                  <c:v>2.4</c:v>
                </c:pt>
                <c:pt idx="25">
                  <c:v>2.5</c:v>
                </c:pt>
                <c:pt idx="26">
                  <c:v>2.6</c:v>
                </c:pt>
                <c:pt idx="27">
                  <c:v>2.7</c:v>
                </c:pt>
                <c:pt idx="28">
                  <c:v>2.8</c:v>
                </c:pt>
                <c:pt idx="29">
                  <c:v>2.9</c:v>
                </c:pt>
                <c:pt idx="30">
                  <c:v>3</c:v>
                </c:pt>
              </c:numCache>
            </c:numRef>
          </c:xVal>
          <c:yVal>
            <c:numRef>
              <c:f>'Litter cover'!$C$3:$C$33</c:f>
              <c:numCache>
                <c:formatCode>General</c:formatCode>
                <c:ptCount val="31"/>
                <c:pt idx="0">
                  <c:v>0</c:v>
                </c:pt>
                <c:pt idx="1">
                  <c:v>0</c:v>
                </c:pt>
                <c:pt idx="2">
                  <c:v>25</c:v>
                </c:pt>
                <c:pt idx="3">
                  <c:v>50</c:v>
                </c:pt>
                <c:pt idx="4">
                  <c:v>75</c:v>
                </c:pt>
                <c:pt idx="5">
                  <c:v>100</c:v>
                </c:pt>
                <c:pt idx="6">
                  <c:v>100</c:v>
                </c:pt>
                <c:pt idx="7">
                  <c:v>100</c:v>
                </c:pt>
                <c:pt idx="8">
                  <c:v>100</c:v>
                </c:pt>
                <c:pt idx="9">
                  <c:v>100</c:v>
                </c:pt>
                <c:pt idx="10">
                  <c:v>100</c:v>
                </c:pt>
                <c:pt idx="11">
                  <c:v>100</c:v>
                </c:pt>
                <c:pt idx="12">
                  <c:v>100</c:v>
                </c:pt>
                <c:pt idx="13">
                  <c:v>100</c:v>
                </c:pt>
                <c:pt idx="14">
                  <c:v>100</c:v>
                </c:pt>
                <c:pt idx="15">
                  <c:v>100</c:v>
                </c:pt>
                <c:pt idx="16">
                  <c:v>100</c:v>
                </c:pt>
                <c:pt idx="17">
                  <c:v>100</c:v>
                </c:pt>
                <c:pt idx="18">
                  <c:v>100</c:v>
                </c:pt>
                <c:pt idx="19">
                  <c:v>100</c:v>
                </c:pt>
                <c:pt idx="20">
                  <c:v>100</c:v>
                </c:pt>
                <c:pt idx="21">
                  <c:v>92</c:v>
                </c:pt>
                <c:pt idx="22">
                  <c:v>84</c:v>
                </c:pt>
                <c:pt idx="23">
                  <c:v>76</c:v>
                </c:pt>
                <c:pt idx="24">
                  <c:v>68</c:v>
                </c:pt>
                <c:pt idx="25">
                  <c:v>60</c:v>
                </c:pt>
                <c:pt idx="26">
                  <c:v>60</c:v>
                </c:pt>
                <c:pt idx="27">
                  <c:v>60</c:v>
                </c:pt>
                <c:pt idx="28">
                  <c:v>60</c:v>
                </c:pt>
                <c:pt idx="29">
                  <c:v>60</c:v>
                </c:pt>
                <c:pt idx="30">
                  <c:v>60</c:v>
                </c:pt>
              </c:numCache>
            </c:numRef>
          </c:yVal>
          <c:smooth val="0"/>
          <c:extLst>
            <c:ext xmlns:c16="http://schemas.microsoft.com/office/drawing/2014/chart" uri="{C3380CC4-5D6E-409C-BE32-E72D297353CC}">
              <c16:uniqueId val="{00000000-ABF5-5648-BA45-7892F5D9BE91}"/>
            </c:ext>
          </c:extLst>
        </c:ser>
        <c:dLbls>
          <c:showLegendKey val="0"/>
          <c:showVal val="0"/>
          <c:showCatName val="0"/>
          <c:showSerName val="0"/>
          <c:showPercent val="0"/>
          <c:showBubbleSize val="0"/>
        </c:dLbls>
        <c:axId val="2035984656"/>
        <c:axId val="2035986304"/>
      </c:scatterChart>
      <c:valAx>
        <c:axId val="2035984656"/>
        <c:scaling>
          <c:orientation val="minMax"/>
          <c:max val="3"/>
        </c:scaling>
        <c:delete val="0"/>
        <c:axPos val="b"/>
        <c:majorGridlines>
          <c:spPr>
            <a:ln w="9525" cap="flat" cmpd="sng" algn="ctr">
              <a:solidFill>
                <a:schemeClr val="tx2">
                  <a:lumMod val="15000"/>
                  <a:lumOff val="85000"/>
                </a:schemeClr>
              </a:solidFill>
              <a:round/>
            </a:ln>
            <a:effectLst/>
          </c:spPr>
        </c:majorGridlines>
        <c:title>
          <c:tx>
            <c:rich>
              <a:bodyPr rot="0" spcFirstLastPara="1" vertOverflow="ellipsis" vert="horz" wrap="square" anchor="ctr" anchorCtr="1"/>
              <a:lstStyle/>
              <a:p>
                <a:pPr>
                  <a:defRPr sz="900" b="1" i="0" u="none" strike="noStrike" kern="1200" baseline="0">
                    <a:solidFill>
                      <a:schemeClr val="tx2"/>
                    </a:solidFill>
                    <a:latin typeface="+mn-lt"/>
                    <a:ea typeface="+mn-ea"/>
                    <a:cs typeface="+mn-cs"/>
                  </a:defRPr>
                </a:pPr>
                <a:r>
                  <a:rPr lang="en-GB"/>
                  <a:t>Litter cover as % of benchmark</a:t>
                </a:r>
              </a:p>
            </c:rich>
          </c:tx>
          <c:overlay val="0"/>
          <c:spPr>
            <a:noFill/>
            <a:ln>
              <a:noFill/>
            </a:ln>
            <a:effectLst/>
          </c:spPr>
          <c:txPr>
            <a:bodyPr rot="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2035986304"/>
        <c:crosses val="autoZero"/>
        <c:crossBetween val="midCat"/>
      </c:valAx>
      <c:valAx>
        <c:axId val="2035986304"/>
        <c:scaling>
          <c:orientation val="minMax"/>
          <c:max val="100"/>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r>
                  <a:rPr lang="en-GB"/>
                  <a:t>ICS</a:t>
                </a:r>
              </a:p>
            </c:rich>
          </c:tx>
          <c:overlay val="0"/>
          <c:spPr>
            <a:noFill/>
            <a:ln>
              <a:noFill/>
            </a:ln>
            <a:effectLst/>
          </c:spPr>
          <c:txPr>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203598465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42">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9525" cap="rnd">
        <a:solidFill>
          <a:schemeClr val="phClr"/>
        </a:solidFill>
        <a:round/>
      </a:ln>
    </cs:spPr>
  </cs:dataPointLine>
  <cs:dataPointMarker>
    <cs:lnRef idx="0">
      <cs:styleClr val="auto"/>
    </cs:lnRef>
    <cs:fillRef idx="3">
      <cs:styleClr val="auto"/>
    </cs:fillRef>
    <cs:effectRef idx="2"/>
    <cs:fontRef idx="minor">
      <a:schemeClr val="tx2"/>
    </cs:fontRef>
    <cs:spPr>
      <a:ln w="9525">
        <a:solidFill>
          <a:schemeClr val="phClr"/>
        </a:solidFill>
        <a:round/>
      </a:ln>
    </cs:spPr>
  </cs:dataPointMarker>
  <cs:dataPointMarkerLayout symbol="circle" size="5"/>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9525" cap="rnd">
        <a:solidFill>
          <a:schemeClr val="phClr"/>
        </a:solidFill>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spPr>
      <a:ln>
        <a:solidFill>
          <a:schemeClr val="tx2">
            <a:lumMod val="40000"/>
            <a:lumOff val="60000"/>
          </a:schemeClr>
        </a:solidFill>
      </a:ln>
    </cs:spPr>
    <cs:defRPr sz="900" kern="1200"/>
  </cs:valueAxis>
  <cs:wall>
    <cs:lnRef idx="0"/>
    <cs:fillRef idx="0"/>
    <cs:effectRef idx="0"/>
    <cs:fontRef idx="minor">
      <a:schemeClr val="tx2"/>
    </cs:fontRef>
  </cs:wall>
</cs:chartStyle>
</file>

<file path=ppt/charts/style11.xml><?xml version="1.0" encoding="utf-8"?>
<cs:chartStyle xmlns:cs="http://schemas.microsoft.com/office/drawing/2012/chartStyle" xmlns:a="http://schemas.openxmlformats.org/drawingml/2006/main" id="242">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9525" cap="rnd">
        <a:solidFill>
          <a:schemeClr val="phClr"/>
        </a:solidFill>
        <a:round/>
      </a:ln>
    </cs:spPr>
  </cs:dataPointLine>
  <cs:dataPointMarker>
    <cs:lnRef idx="0">
      <cs:styleClr val="auto"/>
    </cs:lnRef>
    <cs:fillRef idx="3">
      <cs:styleClr val="auto"/>
    </cs:fillRef>
    <cs:effectRef idx="2"/>
    <cs:fontRef idx="minor">
      <a:schemeClr val="tx2"/>
    </cs:fontRef>
    <cs:spPr>
      <a:ln w="9525">
        <a:solidFill>
          <a:schemeClr val="phClr"/>
        </a:solidFill>
        <a:round/>
      </a:ln>
    </cs:spPr>
  </cs:dataPointMarker>
  <cs:dataPointMarkerLayout symbol="circle" size="5"/>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9525" cap="rnd">
        <a:solidFill>
          <a:schemeClr val="phClr"/>
        </a:solidFill>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spPr>
      <a:ln>
        <a:solidFill>
          <a:schemeClr val="tx2">
            <a:lumMod val="40000"/>
            <a:lumOff val="60000"/>
          </a:schemeClr>
        </a:solidFill>
      </a:ln>
    </cs:spPr>
    <cs:defRPr sz="900" kern="1200"/>
  </cs:valueAxis>
  <cs:wall>
    <cs:lnRef idx="0"/>
    <cs:fillRef idx="0"/>
    <cs:effectRef idx="0"/>
    <cs:fontRef idx="minor">
      <a:schemeClr val="tx2"/>
    </cs:fontRef>
  </cs:wall>
</cs:chartStyle>
</file>

<file path=ppt/charts/style12.xml><?xml version="1.0" encoding="utf-8"?>
<cs:chartStyle xmlns:cs="http://schemas.microsoft.com/office/drawing/2012/chartStyle" xmlns:a="http://schemas.openxmlformats.org/drawingml/2006/main" id="242">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9525" cap="rnd">
        <a:solidFill>
          <a:schemeClr val="phClr"/>
        </a:solidFill>
        <a:round/>
      </a:ln>
    </cs:spPr>
  </cs:dataPointLine>
  <cs:dataPointMarker>
    <cs:lnRef idx="0">
      <cs:styleClr val="auto"/>
    </cs:lnRef>
    <cs:fillRef idx="3">
      <cs:styleClr val="auto"/>
    </cs:fillRef>
    <cs:effectRef idx="2"/>
    <cs:fontRef idx="minor">
      <a:schemeClr val="tx2"/>
    </cs:fontRef>
    <cs:spPr>
      <a:ln w="9525">
        <a:solidFill>
          <a:schemeClr val="phClr"/>
        </a:solidFill>
        <a:round/>
      </a:ln>
    </cs:spPr>
  </cs:dataPointMarker>
  <cs:dataPointMarkerLayout symbol="circle" size="5"/>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9525" cap="rnd">
        <a:solidFill>
          <a:schemeClr val="phClr"/>
        </a:solidFill>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spPr>
      <a:ln>
        <a:solidFill>
          <a:schemeClr val="tx2">
            <a:lumMod val="40000"/>
            <a:lumOff val="60000"/>
          </a:schemeClr>
        </a:solidFill>
      </a:ln>
    </cs:spPr>
    <cs:defRPr sz="900" kern="1200"/>
  </cs:valueAxis>
  <cs:wall>
    <cs:lnRef idx="0"/>
    <cs:fillRef idx="0"/>
    <cs:effectRef idx="0"/>
    <cs:fontRef idx="minor">
      <a:schemeClr val="tx2"/>
    </cs:fontRef>
  </cs:wall>
</cs:chartStyle>
</file>

<file path=ppt/charts/style13.xml><?xml version="1.0" encoding="utf-8"?>
<cs:chartStyle xmlns:cs="http://schemas.microsoft.com/office/drawing/2012/chartStyle" xmlns:a="http://schemas.openxmlformats.org/drawingml/2006/main" id="242">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9525" cap="rnd">
        <a:solidFill>
          <a:schemeClr val="phClr"/>
        </a:solidFill>
        <a:round/>
      </a:ln>
    </cs:spPr>
  </cs:dataPointLine>
  <cs:dataPointMarker>
    <cs:lnRef idx="0">
      <cs:styleClr val="auto"/>
    </cs:lnRef>
    <cs:fillRef idx="3">
      <cs:styleClr val="auto"/>
    </cs:fillRef>
    <cs:effectRef idx="2"/>
    <cs:fontRef idx="minor">
      <a:schemeClr val="tx2"/>
    </cs:fontRef>
    <cs:spPr>
      <a:ln w="9525">
        <a:solidFill>
          <a:schemeClr val="phClr"/>
        </a:solidFill>
        <a:round/>
      </a:ln>
    </cs:spPr>
  </cs:dataPointMarker>
  <cs:dataPointMarkerLayout symbol="circle" size="5"/>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9525" cap="rnd">
        <a:solidFill>
          <a:schemeClr val="phClr"/>
        </a:solidFill>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spPr>
      <a:ln>
        <a:solidFill>
          <a:schemeClr val="tx2">
            <a:lumMod val="40000"/>
            <a:lumOff val="60000"/>
          </a:schemeClr>
        </a:solidFill>
      </a:ln>
    </cs:spPr>
    <cs:defRPr sz="900"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2">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9525" cap="rnd">
        <a:solidFill>
          <a:schemeClr val="phClr"/>
        </a:solidFill>
        <a:round/>
      </a:ln>
    </cs:spPr>
  </cs:dataPointLine>
  <cs:dataPointMarker>
    <cs:lnRef idx="0">
      <cs:styleClr val="auto"/>
    </cs:lnRef>
    <cs:fillRef idx="3">
      <cs:styleClr val="auto"/>
    </cs:fillRef>
    <cs:effectRef idx="2"/>
    <cs:fontRef idx="minor">
      <a:schemeClr val="tx2"/>
    </cs:fontRef>
    <cs:spPr>
      <a:ln w="9525">
        <a:solidFill>
          <a:schemeClr val="phClr"/>
        </a:solidFill>
        <a:round/>
      </a:ln>
    </cs:spPr>
  </cs:dataPointMarker>
  <cs:dataPointMarkerLayout symbol="circle" size="5"/>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9525" cap="rnd">
        <a:solidFill>
          <a:schemeClr val="phClr"/>
        </a:solidFill>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spPr>
      <a:ln>
        <a:solidFill>
          <a:schemeClr val="tx2">
            <a:lumMod val="40000"/>
            <a:lumOff val="60000"/>
          </a:schemeClr>
        </a:solidFill>
      </a:ln>
    </cs:spPr>
    <cs:defRPr sz="900" kern="1200"/>
  </cs:valueAxis>
  <cs:wall>
    <cs:lnRef idx="0"/>
    <cs:fillRef idx="0"/>
    <cs:effectRef idx="0"/>
    <cs:fontRef idx="minor">
      <a:schemeClr val="tx2"/>
    </cs:fontRef>
  </cs:wall>
</cs:chartStyle>
</file>

<file path=ppt/charts/style6.xml><?xml version="1.0" encoding="utf-8"?>
<cs:chartStyle xmlns:cs="http://schemas.microsoft.com/office/drawing/2012/chartStyle" xmlns:a="http://schemas.openxmlformats.org/drawingml/2006/main" id="242">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9525" cap="rnd">
        <a:solidFill>
          <a:schemeClr val="phClr"/>
        </a:solidFill>
        <a:round/>
      </a:ln>
    </cs:spPr>
  </cs:dataPointLine>
  <cs:dataPointMarker>
    <cs:lnRef idx="0">
      <cs:styleClr val="auto"/>
    </cs:lnRef>
    <cs:fillRef idx="3">
      <cs:styleClr val="auto"/>
    </cs:fillRef>
    <cs:effectRef idx="2"/>
    <cs:fontRef idx="minor">
      <a:schemeClr val="tx2"/>
    </cs:fontRef>
    <cs:spPr>
      <a:ln w="9525">
        <a:solidFill>
          <a:schemeClr val="phClr"/>
        </a:solidFill>
        <a:round/>
      </a:ln>
    </cs:spPr>
  </cs:dataPointMarker>
  <cs:dataPointMarkerLayout symbol="circle" size="5"/>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9525" cap="rnd">
        <a:solidFill>
          <a:schemeClr val="phClr"/>
        </a:solidFill>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spPr>
      <a:ln>
        <a:solidFill>
          <a:schemeClr val="tx2">
            <a:lumMod val="40000"/>
            <a:lumOff val="60000"/>
          </a:schemeClr>
        </a:solidFill>
      </a:ln>
    </cs:spPr>
    <cs:defRPr sz="900" kern="1200"/>
  </cs:valueAxis>
  <cs:wall>
    <cs:lnRef idx="0"/>
    <cs:fillRef idx="0"/>
    <cs:effectRef idx="0"/>
    <cs:fontRef idx="minor">
      <a:schemeClr val="tx2"/>
    </cs:fontRef>
  </cs:wall>
</cs:chartStyle>
</file>

<file path=ppt/charts/style7.xml><?xml version="1.0" encoding="utf-8"?>
<cs:chartStyle xmlns:cs="http://schemas.microsoft.com/office/drawing/2012/chartStyle" xmlns:a="http://schemas.openxmlformats.org/drawingml/2006/main" id="242">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9525" cap="rnd">
        <a:solidFill>
          <a:schemeClr val="phClr"/>
        </a:solidFill>
        <a:round/>
      </a:ln>
    </cs:spPr>
  </cs:dataPointLine>
  <cs:dataPointMarker>
    <cs:lnRef idx="0">
      <cs:styleClr val="auto"/>
    </cs:lnRef>
    <cs:fillRef idx="3">
      <cs:styleClr val="auto"/>
    </cs:fillRef>
    <cs:effectRef idx="2"/>
    <cs:fontRef idx="minor">
      <a:schemeClr val="tx2"/>
    </cs:fontRef>
    <cs:spPr>
      <a:ln w="9525">
        <a:solidFill>
          <a:schemeClr val="phClr"/>
        </a:solidFill>
        <a:round/>
      </a:ln>
    </cs:spPr>
  </cs:dataPointMarker>
  <cs:dataPointMarkerLayout symbol="circle" size="5"/>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9525" cap="rnd">
        <a:solidFill>
          <a:schemeClr val="phClr"/>
        </a:solidFill>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spPr>
      <a:ln>
        <a:solidFill>
          <a:schemeClr val="tx2">
            <a:lumMod val="40000"/>
            <a:lumOff val="60000"/>
          </a:schemeClr>
        </a:solidFill>
      </a:ln>
    </cs:spPr>
    <cs:defRPr sz="900" kern="1200"/>
  </cs:valueAxis>
  <cs:wall>
    <cs:lnRef idx="0"/>
    <cs:fillRef idx="0"/>
    <cs:effectRef idx="0"/>
    <cs:fontRef idx="minor">
      <a:schemeClr val="tx2"/>
    </cs:fontRef>
  </cs:wall>
</cs:chartStyle>
</file>

<file path=ppt/charts/style8.xml><?xml version="1.0" encoding="utf-8"?>
<cs:chartStyle xmlns:cs="http://schemas.microsoft.com/office/drawing/2012/chartStyle" xmlns:a="http://schemas.openxmlformats.org/drawingml/2006/main" id="242">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9525" cap="rnd">
        <a:solidFill>
          <a:schemeClr val="phClr"/>
        </a:solidFill>
        <a:round/>
      </a:ln>
    </cs:spPr>
  </cs:dataPointLine>
  <cs:dataPointMarker>
    <cs:lnRef idx="0">
      <cs:styleClr val="auto"/>
    </cs:lnRef>
    <cs:fillRef idx="3">
      <cs:styleClr val="auto"/>
    </cs:fillRef>
    <cs:effectRef idx="2"/>
    <cs:fontRef idx="minor">
      <a:schemeClr val="tx2"/>
    </cs:fontRef>
    <cs:spPr>
      <a:ln w="9525">
        <a:solidFill>
          <a:schemeClr val="phClr"/>
        </a:solidFill>
        <a:round/>
      </a:ln>
    </cs:spPr>
  </cs:dataPointMarker>
  <cs:dataPointMarkerLayout symbol="circle" size="5"/>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9525" cap="rnd">
        <a:solidFill>
          <a:schemeClr val="phClr"/>
        </a:solidFill>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spPr>
      <a:ln>
        <a:solidFill>
          <a:schemeClr val="tx2">
            <a:lumMod val="40000"/>
            <a:lumOff val="60000"/>
          </a:schemeClr>
        </a:solidFill>
      </a:ln>
    </cs:spPr>
    <cs:defRPr sz="900" kern="1200"/>
  </cs:valueAxis>
  <cs:wall>
    <cs:lnRef idx="0"/>
    <cs:fillRef idx="0"/>
    <cs:effectRef idx="0"/>
    <cs:fontRef idx="minor">
      <a:schemeClr val="tx2"/>
    </cs:fontRef>
  </cs:wall>
</cs:chartStyle>
</file>

<file path=ppt/charts/style9.xml><?xml version="1.0" encoding="utf-8"?>
<cs:chartStyle xmlns:cs="http://schemas.microsoft.com/office/drawing/2012/chartStyle" xmlns:a="http://schemas.openxmlformats.org/drawingml/2006/main" id="242">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9525" cap="rnd">
        <a:solidFill>
          <a:schemeClr val="phClr"/>
        </a:solidFill>
        <a:round/>
      </a:ln>
    </cs:spPr>
  </cs:dataPointLine>
  <cs:dataPointMarker>
    <cs:lnRef idx="0">
      <cs:styleClr val="auto"/>
    </cs:lnRef>
    <cs:fillRef idx="3">
      <cs:styleClr val="auto"/>
    </cs:fillRef>
    <cs:effectRef idx="2"/>
    <cs:fontRef idx="minor">
      <a:schemeClr val="tx2"/>
    </cs:fontRef>
    <cs:spPr>
      <a:ln w="9525">
        <a:solidFill>
          <a:schemeClr val="phClr"/>
        </a:solidFill>
        <a:round/>
      </a:ln>
    </cs:spPr>
  </cs:dataPointMarker>
  <cs:dataPointMarkerLayout symbol="circle" size="5"/>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9525" cap="rnd">
        <a:solidFill>
          <a:schemeClr val="phClr"/>
        </a:solidFill>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spPr>
      <a:ln>
        <a:solidFill>
          <a:schemeClr val="tx2">
            <a:lumMod val="40000"/>
            <a:lumOff val="60000"/>
          </a:schemeClr>
        </a:solidFill>
      </a:ln>
    </cs:spPr>
    <cs:defRPr sz="900" kern="1200"/>
  </cs:valueAxis>
  <cs:wall>
    <cs:lnRef idx="0"/>
    <cs:fillRef idx="0"/>
    <cs:effectRef idx="0"/>
    <cs:fontRef idx="minor">
      <a:schemeClr val="tx2"/>
    </cs:fontRef>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C28D7A-55FB-4F3D-A6ED-7D15FDBC05BB}" type="doc">
      <dgm:prSet loTypeId="urn:microsoft.com/office/officeart/2018/2/layout/IconLabelList" loCatId="icon" qsTypeId="urn:microsoft.com/office/officeart/2005/8/quickstyle/simple1" qsCatId="simple" csTypeId="urn:microsoft.com/office/officeart/2005/8/colors/accent0_3" csCatId="mainScheme" phldr="1"/>
      <dgm:spPr/>
      <dgm:t>
        <a:bodyPr/>
        <a:lstStyle/>
        <a:p>
          <a:endParaRPr lang="en-US"/>
        </a:p>
      </dgm:t>
    </dgm:pt>
    <dgm:pt modelId="{E55BAF8D-6B97-46CB-A6B5-D68C0E0EFC39}">
      <dgm:prSet custT="1"/>
      <dgm:spPr/>
      <dgm:t>
        <a:bodyPr/>
        <a:lstStyle/>
        <a:p>
          <a:pPr>
            <a:lnSpc>
              <a:spcPct val="100000"/>
            </a:lnSpc>
          </a:pPr>
          <a:r>
            <a:rPr lang="en-AU" sz="1600" dirty="0">
              <a:latin typeface="+mj-lt"/>
            </a:rPr>
            <a:t>Understand what and why for environmental/</a:t>
          </a:r>
          <a:br>
            <a:rPr lang="en-AU" sz="1600" dirty="0">
              <a:latin typeface="+mj-lt"/>
            </a:rPr>
          </a:br>
          <a:r>
            <a:rPr lang="en-AU" sz="1600" dirty="0">
              <a:latin typeface="+mj-lt"/>
            </a:rPr>
            <a:t>natural capital accounting</a:t>
          </a:r>
          <a:endParaRPr lang="en-US" sz="1600" dirty="0">
            <a:latin typeface="+mj-lt"/>
          </a:endParaRPr>
        </a:p>
      </dgm:t>
    </dgm:pt>
    <dgm:pt modelId="{24307144-3C67-4E73-ABDD-DADE51616AFC}" type="parTrans" cxnId="{9EC7AA15-5644-48F1-87AD-65AD588A7062}">
      <dgm:prSet/>
      <dgm:spPr/>
      <dgm:t>
        <a:bodyPr/>
        <a:lstStyle/>
        <a:p>
          <a:endParaRPr lang="en-US" sz="2400">
            <a:latin typeface="+mj-lt"/>
          </a:endParaRPr>
        </a:p>
      </dgm:t>
    </dgm:pt>
    <dgm:pt modelId="{3B6151AD-A665-4A17-B538-AAE1361EC676}" type="sibTrans" cxnId="{9EC7AA15-5644-48F1-87AD-65AD588A7062}">
      <dgm:prSet/>
      <dgm:spPr/>
      <dgm:t>
        <a:bodyPr/>
        <a:lstStyle/>
        <a:p>
          <a:endParaRPr lang="en-US" sz="2400">
            <a:latin typeface="+mj-lt"/>
          </a:endParaRPr>
        </a:p>
      </dgm:t>
    </dgm:pt>
    <dgm:pt modelId="{4187B746-2F3F-4BBD-884D-0A87D0A93227}">
      <dgm:prSet custT="1"/>
      <dgm:spPr/>
      <dgm:t>
        <a:bodyPr/>
        <a:lstStyle/>
        <a:p>
          <a:pPr>
            <a:lnSpc>
              <a:spcPct val="100000"/>
            </a:lnSpc>
          </a:pPr>
          <a:r>
            <a:rPr lang="en-AU" sz="1600" dirty="0">
              <a:latin typeface="+mj-lt"/>
            </a:rPr>
            <a:t>Learn about the Accounting for Nature® Framework</a:t>
          </a:r>
          <a:endParaRPr lang="en-US" sz="1600" dirty="0">
            <a:latin typeface="+mj-lt"/>
          </a:endParaRPr>
        </a:p>
      </dgm:t>
    </dgm:pt>
    <dgm:pt modelId="{98CD8495-01CC-4DFE-B2ED-E58E9C22958D}" type="parTrans" cxnId="{50157CDC-E1F9-471B-8A16-319F47322919}">
      <dgm:prSet/>
      <dgm:spPr/>
      <dgm:t>
        <a:bodyPr/>
        <a:lstStyle/>
        <a:p>
          <a:endParaRPr lang="en-US" sz="2400">
            <a:latin typeface="+mj-lt"/>
          </a:endParaRPr>
        </a:p>
      </dgm:t>
    </dgm:pt>
    <dgm:pt modelId="{6ACAA47B-E978-4B90-B5EF-3AC4DECA17CC}" type="sibTrans" cxnId="{50157CDC-E1F9-471B-8A16-319F47322919}">
      <dgm:prSet/>
      <dgm:spPr/>
      <dgm:t>
        <a:bodyPr/>
        <a:lstStyle/>
        <a:p>
          <a:endParaRPr lang="en-US" sz="2400">
            <a:latin typeface="+mj-lt"/>
          </a:endParaRPr>
        </a:p>
      </dgm:t>
    </dgm:pt>
    <dgm:pt modelId="{DE205EA9-53E8-4221-87C7-50CD71DF0B30}">
      <dgm:prSet custT="1"/>
      <dgm:spPr/>
      <dgm:t>
        <a:bodyPr/>
        <a:lstStyle/>
        <a:p>
          <a:pPr>
            <a:lnSpc>
              <a:spcPct val="100000"/>
            </a:lnSpc>
          </a:pPr>
          <a:r>
            <a:rPr lang="en-US" sz="1600" dirty="0">
              <a:latin typeface="+mj-lt"/>
            </a:rPr>
            <a:t>The AfN 5-step approach for different assets</a:t>
          </a:r>
        </a:p>
      </dgm:t>
    </dgm:pt>
    <dgm:pt modelId="{50E0217D-71DB-4DF0-B6C6-2C8D27CA2460}" type="parTrans" cxnId="{9D5DB258-E122-46EC-AFFA-DFDEAD9F6C13}">
      <dgm:prSet/>
      <dgm:spPr/>
      <dgm:t>
        <a:bodyPr/>
        <a:lstStyle/>
        <a:p>
          <a:endParaRPr lang="en-US" sz="2400">
            <a:latin typeface="+mj-lt"/>
          </a:endParaRPr>
        </a:p>
      </dgm:t>
    </dgm:pt>
    <dgm:pt modelId="{4F3D91CE-D909-488E-9512-C2E0C29AD918}" type="sibTrans" cxnId="{9D5DB258-E122-46EC-AFFA-DFDEAD9F6C13}">
      <dgm:prSet/>
      <dgm:spPr/>
      <dgm:t>
        <a:bodyPr/>
        <a:lstStyle/>
        <a:p>
          <a:endParaRPr lang="en-US" sz="2400">
            <a:latin typeface="+mj-lt"/>
          </a:endParaRPr>
        </a:p>
      </dgm:t>
    </dgm:pt>
    <dgm:pt modelId="{7CA00D73-BB66-4E56-AF2C-B07A7F580D8B}">
      <dgm:prSet custT="1"/>
      <dgm:spPr/>
      <dgm:t>
        <a:bodyPr/>
        <a:lstStyle/>
        <a:p>
          <a:pPr>
            <a:lnSpc>
              <a:spcPct val="100000"/>
            </a:lnSpc>
          </a:pPr>
          <a:r>
            <a:rPr lang="en-AU" sz="1600" dirty="0">
              <a:latin typeface="+mj-lt"/>
            </a:rPr>
            <a:t>How to implement Methods in the field</a:t>
          </a:r>
          <a:endParaRPr lang="en-US" sz="1600" dirty="0">
            <a:latin typeface="+mj-lt"/>
          </a:endParaRPr>
        </a:p>
      </dgm:t>
    </dgm:pt>
    <dgm:pt modelId="{45E87A3A-55D4-4647-A8CF-E37CDC7689FE}" type="parTrans" cxnId="{63D791A4-F4D6-42BD-83CE-F24B58ECA213}">
      <dgm:prSet/>
      <dgm:spPr/>
      <dgm:t>
        <a:bodyPr/>
        <a:lstStyle/>
        <a:p>
          <a:endParaRPr lang="en-US" sz="2400">
            <a:latin typeface="+mj-lt"/>
          </a:endParaRPr>
        </a:p>
      </dgm:t>
    </dgm:pt>
    <dgm:pt modelId="{3166A31D-D6B3-4F1B-9A88-46624577C3C2}" type="sibTrans" cxnId="{63D791A4-F4D6-42BD-83CE-F24B58ECA213}">
      <dgm:prSet/>
      <dgm:spPr/>
      <dgm:t>
        <a:bodyPr/>
        <a:lstStyle/>
        <a:p>
          <a:endParaRPr lang="en-US" sz="2400">
            <a:latin typeface="+mj-lt"/>
          </a:endParaRPr>
        </a:p>
      </dgm:t>
    </dgm:pt>
    <dgm:pt modelId="{100369FA-809C-4606-86E5-081B9F1D6E7E}">
      <dgm:prSet custT="1"/>
      <dgm:spPr/>
      <dgm:t>
        <a:bodyPr/>
        <a:lstStyle/>
        <a:p>
          <a:pPr>
            <a:lnSpc>
              <a:spcPct val="100000"/>
            </a:lnSpc>
          </a:pPr>
          <a:r>
            <a:rPr lang="en-AU" sz="1600">
              <a:latin typeface="+mj-lt"/>
            </a:rPr>
            <a:t>Introduction to AfN’s Training &amp; Accreditation platform </a:t>
          </a:r>
          <a:endParaRPr lang="en-US" sz="1600">
            <a:latin typeface="+mj-lt"/>
          </a:endParaRPr>
        </a:p>
      </dgm:t>
    </dgm:pt>
    <dgm:pt modelId="{821483F8-2145-42B3-8568-AC13DD36675F}" type="parTrans" cxnId="{92463DAF-957E-4BA9-A2E5-8171457B2388}">
      <dgm:prSet/>
      <dgm:spPr/>
      <dgm:t>
        <a:bodyPr/>
        <a:lstStyle/>
        <a:p>
          <a:endParaRPr lang="en-US" sz="2400">
            <a:latin typeface="+mj-lt"/>
          </a:endParaRPr>
        </a:p>
      </dgm:t>
    </dgm:pt>
    <dgm:pt modelId="{F0C24D2C-818C-4C7F-9BA7-4CBFC2D32266}" type="sibTrans" cxnId="{92463DAF-957E-4BA9-A2E5-8171457B2388}">
      <dgm:prSet/>
      <dgm:spPr/>
      <dgm:t>
        <a:bodyPr/>
        <a:lstStyle/>
        <a:p>
          <a:endParaRPr lang="en-US" sz="2400">
            <a:latin typeface="+mj-lt"/>
          </a:endParaRPr>
        </a:p>
      </dgm:t>
    </dgm:pt>
    <dgm:pt modelId="{F8B80065-E5BA-4BE6-87A6-DDD1C6F6529D}" type="pres">
      <dgm:prSet presAssocID="{8DC28D7A-55FB-4F3D-A6ED-7D15FDBC05BB}" presName="root" presStyleCnt="0">
        <dgm:presLayoutVars>
          <dgm:dir/>
          <dgm:resizeHandles val="exact"/>
        </dgm:presLayoutVars>
      </dgm:prSet>
      <dgm:spPr/>
    </dgm:pt>
    <dgm:pt modelId="{AC56F0E7-203C-4EEA-AB17-22D4C125763E}" type="pres">
      <dgm:prSet presAssocID="{E55BAF8D-6B97-46CB-A6B5-D68C0E0EFC39}" presName="compNode" presStyleCnt="0"/>
      <dgm:spPr/>
    </dgm:pt>
    <dgm:pt modelId="{D5205DEF-26AB-4B8D-A83F-F626847FD29B}" type="pres">
      <dgm:prSet presAssocID="{E55BAF8D-6B97-46CB-A6B5-D68C0E0EFC39}"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dgm:spPr>
    </dgm:pt>
    <dgm:pt modelId="{CFCBE4C9-BDE2-4E79-BFE0-D6D2008031EA}" type="pres">
      <dgm:prSet presAssocID="{E55BAF8D-6B97-46CB-A6B5-D68C0E0EFC39}" presName="spaceRect" presStyleCnt="0"/>
      <dgm:spPr/>
    </dgm:pt>
    <dgm:pt modelId="{3ED199CD-F78A-475A-A874-5BEB03DCC98C}" type="pres">
      <dgm:prSet presAssocID="{E55BAF8D-6B97-46CB-A6B5-D68C0E0EFC39}" presName="textRect" presStyleLbl="revTx" presStyleIdx="0" presStyleCnt="5">
        <dgm:presLayoutVars>
          <dgm:chMax val="1"/>
          <dgm:chPref val="1"/>
        </dgm:presLayoutVars>
      </dgm:prSet>
      <dgm:spPr/>
    </dgm:pt>
    <dgm:pt modelId="{D0AD8806-110F-457F-AFF5-8CE12235FFBF}" type="pres">
      <dgm:prSet presAssocID="{3B6151AD-A665-4A17-B538-AAE1361EC676}" presName="sibTrans" presStyleCnt="0"/>
      <dgm:spPr/>
    </dgm:pt>
    <dgm:pt modelId="{2D8C6E95-E239-4F47-B8CB-706792FF9C7A}" type="pres">
      <dgm:prSet presAssocID="{4187B746-2F3F-4BBD-884D-0A87D0A93227}" presName="compNode" presStyleCnt="0"/>
      <dgm:spPr/>
    </dgm:pt>
    <dgm:pt modelId="{5B2ABBB4-70A3-4604-B44A-02EE79BE068C}" type="pres">
      <dgm:prSet presAssocID="{4187B746-2F3F-4BBD-884D-0A87D0A93227}"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dgm:spPr>
    </dgm:pt>
    <dgm:pt modelId="{D93C228E-02F4-4162-B546-3A5036A5F4B6}" type="pres">
      <dgm:prSet presAssocID="{4187B746-2F3F-4BBD-884D-0A87D0A93227}" presName="spaceRect" presStyleCnt="0"/>
      <dgm:spPr/>
    </dgm:pt>
    <dgm:pt modelId="{0563F262-EC67-4D7D-A874-B2EBDD6079B9}" type="pres">
      <dgm:prSet presAssocID="{4187B746-2F3F-4BBD-884D-0A87D0A93227}" presName="textRect" presStyleLbl="revTx" presStyleIdx="1" presStyleCnt="5">
        <dgm:presLayoutVars>
          <dgm:chMax val="1"/>
          <dgm:chPref val="1"/>
        </dgm:presLayoutVars>
      </dgm:prSet>
      <dgm:spPr/>
    </dgm:pt>
    <dgm:pt modelId="{62519F64-C8B4-4DE6-8080-8DB2133453EA}" type="pres">
      <dgm:prSet presAssocID="{6ACAA47B-E978-4B90-B5EF-3AC4DECA17CC}" presName="sibTrans" presStyleCnt="0"/>
      <dgm:spPr/>
    </dgm:pt>
    <dgm:pt modelId="{C1F59806-C6D3-4865-BB72-E5320DB6DA8E}" type="pres">
      <dgm:prSet presAssocID="{DE205EA9-53E8-4221-87C7-50CD71DF0B30}" presName="compNode" presStyleCnt="0"/>
      <dgm:spPr/>
    </dgm:pt>
    <dgm:pt modelId="{CEB37FF6-C02C-408A-BCE7-AF3EF2804F0F}" type="pres">
      <dgm:prSet presAssocID="{DE205EA9-53E8-4221-87C7-50CD71DF0B30}"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dgm:spPr>
    </dgm:pt>
    <dgm:pt modelId="{AF8D1174-5778-494A-A535-1C034CB3E4B8}" type="pres">
      <dgm:prSet presAssocID="{DE205EA9-53E8-4221-87C7-50CD71DF0B30}" presName="spaceRect" presStyleCnt="0"/>
      <dgm:spPr/>
    </dgm:pt>
    <dgm:pt modelId="{CF7A5BAE-8104-4C6C-AD8C-AC00F08094D1}" type="pres">
      <dgm:prSet presAssocID="{DE205EA9-53E8-4221-87C7-50CD71DF0B30}" presName="textRect" presStyleLbl="revTx" presStyleIdx="2" presStyleCnt="5">
        <dgm:presLayoutVars>
          <dgm:chMax val="1"/>
          <dgm:chPref val="1"/>
        </dgm:presLayoutVars>
      </dgm:prSet>
      <dgm:spPr/>
    </dgm:pt>
    <dgm:pt modelId="{47FB697D-FFA8-4665-B21F-7F237D05FF2C}" type="pres">
      <dgm:prSet presAssocID="{4F3D91CE-D909-488E-9512-C2E0C29AD918}" presName="sibTrans" presStyleCnt="0"/>
      <dgm:spPr/>
    </dgm:pt>
    <dgm:pt modelId="{4F5A7CF2-F6F8-4522-BCC9-804A9B31B428}" type="pres">
      <dgm:prSet presAssocID="{100369FA-809C-4606-86E5-081B9F1D6E7E}" presName="compNode" presStyleCnt="0"/>
      <dgm:spPr/>
    </dgm:pt>
    <dgm:pt modelId="{2A786FB4-E4CA-4D45-88C9-C434C92ADEC7}" type="pres">
      <dgm:prSet presAssocID="{100369FA-809C-4606-86E5-081B9F1D6E7E}"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dgm:spPr>
    </dgm:pt>
    <dgm:pt modelId="{2A74EC1E-A102-4FFA-B818-71D5684D3AA2}" type="pres">
      <dgm:prSet presAssocID="{100369FA-809C-4606-86E5-081B9F1D6E7E}" presName="spaceRect" presStyleCnt="0"/>
      <dgm:spPr/>
    </dgm:pt>
    <dgm:pt modelId="{035EA823-8A4C-4636-A310-D9DC50B987D0}" type="pres">
      <dgm:prSet presAssocID="{100369FA-809C-4606-86E5-081B9F1D6E7E}" presName="textRect" presStyleLbl="revTx" presStyleIdx="3" presStyleCnt="5">
        <dgm:presLayoutVars>
          <dgm:chMax val="1"/>
          <dgm:chPref val="1"/>
        </dgm:presLayoutVars>
      </dgm:prSet>
      <dgm:spPr/>
    </dgm:pt>
    <dgm:pt modelId="{9865667D-0918-FF43-B596-0492F424A4F3}" type="pres">
      <dgm:prSet presAssocID="{F0C24D2C-818C-4C7F-9BA7-4CBFC2D32266}" presName="sibTrans" presStyleCnt="0"/>
      <dgm:spPr/>
    </dgm:pt>
    <dgm:pt modelId="{27E5BF9F-D095-41DD-913E-33C93DACFE9B}" type="pres">
      <dgm:prSet presAssocID="{7CA00D73-BB66-4E56-AF2C-B07A7F580D8B}" presName="compNode" presStyleCnt="0"/>
      <dgm:spPr/>
    </dgm:pt>
    <dgm:pt modelId="{B02E2E36-9EC9-4A07-96AC-92EBAD67A970}" type="pres">
      <dgm:prSet presAssocID="{7CA00D73-BB66-4E56-AF2C-B07A7F580D8B}"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Deciduous tree with solid fill"/>
        </a:ext>
      </dgm:extLst>
    </dgm:pt>
    <dgm:pt modelId="{43038336-4E42-471C-95B9-77E7D8CFAAE0}" type="pres">
      <dgm:prSet presAssocID="{7CA00D73-BB66-4E56-AF2C-B07A7F580D8B}" presName="spaceRect" presStyleCnt="0"/>
      <dgm:spPr/>
    </dgm:pt>
    <dgm:pt modelId="{080C6FE6-FBD4-4114-8505-EB224E6B0A34}" type="pres">
      <dgm:prSet presAssocID="{7CA00D73-BB66-4E56-AF2C-B07A7F580D8B}" presName="textRect" presStyleLbl="revTx" presStyleIdx="4" presStyleCnt="5">
        <dgm:presLayoutVars>
          <dgm:chMax val="1"/>
          <dgm:chPref val="1"/>
        </dgm:presLayoutVars>
      </dgm:prSet>
      <dgm:spPr/>
    </dgm:pt>
  </dgm:ptLst>
  <dgm:cxnLst>
    <dgm:cxn modelId="{9EC7AA15-5644-48F1-87AD-65AD588A7062}" srcId="{8DC28D7A-55FB-4F3D-A6ED-7D15FDBC05BB}" destId="{E55BAF8D-6B97-46CB-A6B5-D68C0E0EFC39}" srcOrd="0" destOrd="0" parTransId="{24307144-3C67-4E73-ABDD-DADE51616AFC}" sibTransId="{3B6151AD-A665-4A17-B538-AAE1361EC676}"/>
    <dgm:cxn modelId="{97F2EE19-4302-AA4E-86FC-29C7159F2315}" type="presOf" srcId="{8DC28D7A-55FB-4F3D-A6ED-7D15FDBC05BB}" destId="{F8B80065-E5BA-4BE6-87A6-DDD1C6F6529D}" srcOrd="0" destOrd="0" presId="urn:microsoft.com/office/officeart/2018/2/layout/IconLabelList"/>
    <dgm:cxn modelId="{0B5F523B-D8B8-C341-ACE1-55D1BC821AEA}" type="presOf" srcId="{100369FA-809C-4606-86E5-081B9F1D6E7E}" destId="{035EA823-8A4C-4636-A310-D9DC50B987D0}" srcOrd="0" destOrd="0" presId="urn:microsoft.com/office/officeart/2018/2/layout/IconLabelList"/>
    <dgm:cxn modelId="{9D5DB258-E122-46EC-AFFA-DFDEAD9F6C13}" srcId="{8DC28D7A-55FB-4F3D-A6ED-7D15FDBC05BB}" destId="{DE205EA9-53E8-4221-87C7-50CD71DF0B30}" srcOrd="2" destOrd="0" parTransId="{50E0217D-71DB-4DF0-B6C6-2C8D27CA2460}" sibTransId="{4F3D91CE-D909-488E-9512-C2E0C29AD918}"/>
    <dgm:cxn modelId="{9436D567-5054-1F4E-8753-91FD60A3DD9C}" type="presOf" srcId="{DE205EA9-53E8-4221-87C7-50CD71DF0B30}" destId="{CF7A5BAE-8104-4C6C-AD8C-AC00F08094D1}" srcOrd="0" destOrd="0" presId="urn:microsoft.com/office/officeart/2018/2/layout/IconLabelList"/>
    <dgm:cxn modelId="{8A6F7F86-023B-1341-8C86-EEF07E125D83}" type="presOf" srcId="{4187B746-2F3F-4BBD-884D-0A87D0A93227}" destId="{0563F262-EC67-4D7D-A874-B2EBDD6079B9}" srcOrd="0" destOrd="0" presId="urn:microsoft.com/office/officeart/2018/2/layout/IconLabelList"/>
    <dgm:cxn modelId="{63D791A4-F4D6-42BD-83CE-F24B58ECA213}" srcId="{8DC28D7A-55FB-4F3D-A6ED-7D15FDBC05BB}" destId="{7CA00D73-BB66-4E56-AF2C-B07A7F580D8B}" srcOrd="4" destOrd="0" parTransId="{45E87A3A-55D4-4647-A8CF-E37CDC7689FE}" sibTransId="{3166A31D-D6B3-4F1B-9A88-46624577C3C2}"/>
    <dgm:cxn modelId="{92463DAF-957E-4BA9-A2E5-8171457B2388}" srcId="{8DC28D7A-55FB-4F3D-A6ED-7D15FDBC05BB}" destId="{100369FA-809C-4606-86E5-081B9F1D6E7E}" srcOrd="3" destOrd="0" parTransId="{821483F8-2145-42B3-8568-AC13DD36675F}" sibTransId="{F0C24D2C-818C-4C7F-9BA7-4CBFC2D32266}"/>
    <dgm:cxn modelId="{3818AEC3-2AA7-8241-94C7-253B53A6AF94}" type="presOf" srcId="{E55BAF8D-6B97-46CB-A6B5-D68C0E0EFC39}" destId="{3ED199CD-F78A-475A-A874-5BEB03DCC98C}" srcOrd="0" destOrd="0" presId="urn:microsoft.com/office/officeart/2018/2/layout/IconLabelList"/>
    <dgm:cxn modelId="{B2BCD0D8-122D-0649-B9AB-2A0D82D46A73}" type="presOf" srcId="{7CA00D73-BB66-4E56-AF2C-B07A7F580D8B}" destId="{080C6FE6-FBD4-4114-8505-EB224E6B0A34}" srcOrd="0" destOrd="0" presId="urn:microsoft.com/office/officeart/2018/2/layout/IconLabelList"/>
    <dgm:cxn modelId="{50157CDC-E1F9-471B-8A16-319F47322919}" srcId="{8DC28D7A-55FB-4F3D-A6ED-7D15FDBC05BB}" destId="{4187B746-2F3F-4BBD-884D-0A87D0A93227}" srcOrd="1" destOrd="0" parTransId="{98CD8495-01CC-4DFE-B2ED-E58E9C22958D}" sibTransId="{6ACAA47B-E978-4B90-B5EF-3AC4DECA17CC}"/>
    <dgm:cxn modelId="{7F8C823E-D530-DD4B-861C-6DEA5C399C08}" type="presParOf" srcId="{F8B80065-E5BA-4BE6-87A6-DDD1C6F6529D}" destId="{AC56F0E7-203C-4EEA-AB17-22D4C125763E}" srcOrd="0" destOrd="0" presId="urn:microsoft.com/office/officeart/2018/2/layout/IconLabelList"/>
    <dgm:cxn modelId="{7C765AFE-BFE5-4241-A096-F0F615389506}" type="presParOf" srcId="{AC56F0E7-203C-4EEA-AB17-22D4C125763E}" destId="{D5205DEF-26AB-4B8D-A83F-F626847FD29B}" srcOrd="0" destOrd="0" presId="urn:microsoft.com/office/officeart/2018/2/layout/IconLabelList"/>
    <dgm:cxn modelId="{E4BECDF3-329A-2649-8BDA-229C8C94A146}" type="presParOf" srcId="{AC56F0E7-203C-4EEA-AB17-22D4C125763E}" destId="{CFCBE4C9-BDE2-4E79-BFE0-D6D2008031EA}" srcOrd="1" destOrd="0" presId="urn:microsoft.com/office/officeart/2018/2/layout/IconLabelList"/>
    <dgm:cxn modelId="{17FA6A7C-57ED-284E-B500-5381A6A34819}" type="presParOf" srcId="{AC56F0E7-203C-4EEA-AB17-22D4C125763E}" destId="{3ED199CD-F78A-475A-A874-5BEB03DCC98C}" srcOrd="2" destOrd="0" presId="urn:microsoft.com/office/officeart/2018/2/layout/IconLabelList"/>
    <dgm:cxn modelId="{5F366873-E935-1242-BF70-816B61196C6D}" type="presParOf" srcId="{F8B80065-E5BA-4BE6-87A6-DDD1C6F6529D}" destId="{D0AD8806-110F-457F-AFF5-8CE12235FFBF}" srcOrd="1" destOrd="0" presId="urn:microsoft.com/office/officeart/2018/2/layout/IconLabelList"/>
    <dgm:cxn modelId="{7EB3E87F-DBD1-0849-B761-528ADAA7341E}" type="presParOf" srcId="{F8B80065-E5BA-4BE6-87A6-DDD1C6F6529D}" destId="{2D8C6E95-E239-4F47-B8CB-706792FF9C7A}" srcOrd="2" destOrd="0" presId="urn:microsoft.com/office/officeart/2018/2/layout/IconLabelList"/>
    <dgm:cxn modelId="{1BABF344-9C8B-C548-923E-AF715E028E99}" type="presParOf" srcId="{2D8C6E95-E239-4F47-B8CB-706792FF9C7A}" destId="{5B2ABBB4-70A3-4604-B44A-02EE79BE068C}" srcOrd="0" destOrd="0" presId="urn:microsoft.com/office/officeart/2018/2/layout/IconLabelList"/>
    <dgm:cxn modelId="{6DB86B1E-30EC-0148-BABF-357CCB355E55}" type="presParOf" srcId="{2D8C6E95-E239-4F47-B8CB-706792FF9C7A}" destId="{D93C228E-02F4-4162-B546-3A5036A5F4B6}" srcOrd="1" destOrd="0" presId="urn:microsoft.com/office/officeart/2018/2/layout/IconLabelList"/>
    <dgm:cxn modelId="{FBAC0005-9DC5-2E4D-88D8-F5E00DE3E63D}" type="presParOf" srcId="{2D8C6E95-E239-4F47-B8CB-706792FF9C7A}" destId="{0563F262-EC67-4D7D-A874-B2EBDD6079B9}" srcOrd="2" destOrd="0" presId="urn:microsoft.com/office/officeart/2018/2/layout/IconLabelList"/>
    <dgm:cxn modelId="{EC717CD2-1AEC-334B-8290-A54674D41415}" type="presParOf" srcId="{F8B80065-E5BA-4BE6-87A6-DDD1C6F6529D}" destId="{62519F64-C8B4-4DE6-8080-8DB2133453EA}" srcOrd="3" destOrd="0" presId="urn:microsoft.com/office/officeart/2018/2/layout/IconLabelList"/>
    <dgm:cxn modelId="{DD2ED555-3177-D94E-AEB8-8985C2625A99}" type="presParOf" srcId="{F8B80065-E5BA-4BE6-87A6-DDD1C6F6529D}" destId="{C1F59806-C6D3-4865-BB72-E5320DB6DA8E}" srcOrd="4" destOrd="0" presId="urn:microsoft.com/office/officeart/2018/2/layout/IconLabelList"/>
    <dgm:cxn modelId="{B7005D7D-7FB3-D34A-83E8-5BA54EFDE48C}" type="presParOf" srcId="{C1F59806-C6D3-4865-BB72-E5320DB6DA8E}" destId="{CEB37FF6-C02C-408A-BCE7-AF3EF2804F0F}" srcOrd="0" destOrd="0" presId="urn:microsoft.com/office/officeart/2018/2/layout/IconLabelList"/>
    <dgm:cxn modelId="{14E0F190-F39D-DC40-B199-566E59E5A278}" type="presParOf" srcId="{C1F59806-C6D3-4865-BB72-E5320DB6DA8E}" destId="{AF8D1174-5778-494A-A535-1C034CB3E4B8}" srcOrd="1" destOrd="0" presId="urn:microsoft.com/office/officeart/2018/2/layout/IconLabelList"/>
    <dgm:cxn modelId="{218A6772-F026-494D-8BEB-2244B747EFDE}" type="presParOf" srcId="{C1F59806-C6D3-4865-BB72-E5320DB6DA8E}" destId="{CF7A5BAE-8104-4C6C-AD8C-AC00F08094D1}" srcOrd="2" destOrd="0" presId="urn:microsoft.com/office/officeart/2018/2/layout/IconLabelList"/>
    <dgm:cxn modelId="{D4A9A83D-DCC4-8549-8F43-6691E411476D}" type="presParOf" srcId="{F8B80065-E5BA-4BE6-87A6-DDD1C6F6529D}" destId="{47FB697D-FFA8-4665-B21F-7F237D05FF2C}" srcOrd="5" destOrd="0" presId="urn:microsoft.com/office/officeart/2018/2/layout/IconLabelList"/>
    <dgm:cxn modelId="{D7438F8F-6FC1-7A4D-A63F-FAF4E0D13337}" type="presParOf" srcId="{F8B80065-E5BA-4BE6-87A6-DDD1C6F6529D}" destId="{4F5A7CF2-F6F8-4522-BCC9-804A9B31B428}" srcOrd="6" destOrd="0" presId="urn:microsoft.com/office/officeart/2018/2/layout/IconLabelList"/>
    <dgm:cxn modelId="{336C4355-3ABC-3047-A4BA-860619F22F13}" type="presParOf" srcId="{4F5A7CF2-F6F8-4522-BCC9-804A9B31B428}" destId="{2A786FB4-E4CA-4D45-88C9-C434C92ADEC7}" srcOrd="0" destOrd="0" presId="urn:microsoft.com/office/officeart/2018/2/layout/IconLabelList"/>
    <dgm:cxn modelId="{8C4F8AE0-8B90-8D4F-A8B4-FCA1EA7A84C8}" type="presParOf" srcId="{4F5A7CF2-F6F8-4522-BCC9-804A9B31B428}" destId="{2A74EC1E-A102-4FFA-B818-71D5684D3AA2}" srcOrd="1" destOrd="0" presId="urn:microsoft.com/office/officeart/2018/2/layout/IconLabelList"/>
    <dgm:cxn modelId="{7C061F9B-29AB-974B-A074-BCFE7BEF3481}" type="presParOf" srcId="{4F5A7CF2-F6F8-4522-BCC9-804A9B31B428}" destId="{035EA823-8A4C-4636-A310-D9DC50B987D0}" srcOrd="2" destOrd="0" presId="urn:microsoft.com/office/officeart/2018/2/layout/IconLabelList"/>
    <dgm:cxn modelId="{98865311-8744-E847-8C43-158F6E412DD4}" type="presParOf" srcId="{F8B80065-E5BA-4BE6-87A6-DDD1C6F6529D}" destId="{9865667D-0918-FF43-B596-0492F424A4F3}" srcOrd="7" destOrd="0" presId="urn:microsoft.com/office/officeart/2018/2/layout/IconLabelList"/>
    <dgm:cxn modelId="{5D388EAF-2B0C-1A44-B999-47BC4EECE003}" type="presParOf" srcId="{F8B80065-E5BA-4BE6-87A6-DDD1C6F6529D}" destId="{27E5BF9F-D095-41DD-913E-33C93DACFE9B}" srcOrd="8" destOrd="0" presId="urn:microsoft.com/office/officeart/2018/2/layout/IconLabelList"/>
    <dgm:cxn modelId="{BBA141A4-4A53-A74A-87FA-1A504E326500}" type="presParOf" srcId="{27E5BF9F-D095-41DD-913E-33C93DACFE9B}" destId="{B02E2E36-9EC9-4A07-96AC-92EBAD67A970}" srcOrd="0" destOrd="0" presId="urn:microsoft.com/office/officeart/2018/2/layout/IconLabelList"/>
    <dgm:cxn modelId="{7BAC8FE3-B5FA-0841-9C70-BEB4265E8FF4}" type="presParOf" srcId="{27E5BF9F-D095-41DD-913E-33C93DACFE9B}" destId="{43038336-4E42-471C-95B9-77E7D8CFAAE0}" srcOrd="1" destOrd="0" presId="urn:microsoft.com/office/officeart/2018/2/layout/IconLabelList"/>
    <dgm:cxn modelId="{5939CCEC-3464-CC40-8C86-0CE37B722BD3}" type="presParOf" srcId="{27E5BF9F-D095-41DD-913E-33C93DACFE9B}" destId="{080C6FE6-FBD4-4114-8505-EB224E6B0A34}"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B6F0986-D238-4DCD-9D73-5FF8B4CA4C50}" type="doc">
      <dgm:prSet loTypeId="urn:microsoft.com/office/officeart/2005/8/layout/process4" loCatId="process" qsTypeId="urn:microsoft.com/office/officeart/2005/8/quickstyle/simple1" qsCatId="simple" csTypeId="urn:microsoft.com/office/officeart/2005/8/colors/accent0_3" csCatId="mainScheme" phldr="1"/>
      <dgm:spPr/>
      <dgm:t>
        <a:bodyPr/>
        <a:lstStyle/>
        <a:p>
          <a:endParaRPr lang="en-US"/>
        </a:p>
      </dgm:t>
    </dgm:pt>
    <dgm:pt modelId="{00B58719-0833-4853-BDD4-CF0C38391FB2}">
      <dgm:prSet/>
      <dgm:spPr/>
      <dgm:t>
        <a:bodyPr/>
        <a:lstStyle/>
        <a:p>
          <a:r>
            <a:rPr lang="en-AU" dirty="0">
              <a:latin typeface="+mj-lt"/>
            </a:rPr>
            <a:t>An </a:t>
          </a:r>
          <a:r>
            <a:rPr lang="en-AU" b="1" dirty="0">
              <a:latin typeface="+mj-lt"/>
            </a:rPr>
            <a:t>Information Statement </a:t>
          </a:r>
          <a:r>
            <a:rPr lang="en-AU" dirty="0">
              <a:latin typeface="+mj-lt"/>
            </a:rPr>
            <a:t>is a public document that accompanies all AfN Environmental Accounts. </a:t>
          </a:r>
          <a:endParaRPr lang="en-US" dirty="0">
            <a:latin typeface="+mj-lt"/>
          </a:endParaRPr>
        </a:p>
      </dgm:t>
    </dgm:pt>
    <dgm:pt modelId="{DF7AC53D-6371-402E-86DA-E6E8B89404BC}" type="parTrans" cxnId="{58F819A6-C58A-4B0D-890F-1C83F8AAFE92}">
      <dgm:prSet/>
      <dgm:spPr/>
      <dgm:t>
        <a:bodyPr/>
        <a:lstStyle/>
        <a:p>
          <a:endParaRPr lang="en-US">
            <a:latin typeface="+mj-lt"/>
          </a:endParaRPr>
        </a:p>
      </dgm:t>
    </dgm:pt>
    <dgm:pt modelId="{AA616D77-919A-4221-87FF-1894F9CEB0A8}" type="sibTrans" cxnId="{58F819A6-C58A-4B0D-890F-1C83F8AAFE92}">
      <dgm:prSet/>
      <dgm:spPr/>
      <dgm:t>
        <a:bodyPr/>
        <a:lstStyle/>
        <a:p>
          <a:endParaRPr lang="en-US">
            <a:latin typeface="+mj-lt"/>
          </a:endParaRPr>
        </a:p>
      </dgm:t>
    </dgm:pt>
    <dgm:pt modelId="{F4757372-1FC4-4E0C-A34D-97D0407528C2}">
      <dgm:prSet/>
      <dgm:spPr/>
      <dgm:t>
        <a:bodyPr/>
        <a:lstStyle/>
        <a:p>
          <a:r>
            <a:rPr lang="en-AU">
              <a:latin typeface="+mj-lt"/>
            </a:rPr>
            <a:t>It includes:</a:t>
          </a:r>
          <a:endParaRPr lang="en-US">
            <a:latin typeface="+mj-lt"/>
          </a:endParaRPr>
        </a:p>
      </dgm:t>
    </dgm:pt>
    <dgm:pt modelId="{F8F95389-C11E-433B-9BFB-E9D7D124AE88}" type="parTrans" cxnId="{5089C7F4-8430-4E02-9184-F0548A79D6D7}">
      <dgm:prSet/>
      <dgm:spPr/>
      <dgm:t>
        <a:bodyPr/>
        <a:lstStyle/>
        <a:p>
          <a:endParaRPr lang="en-US">
            <a:latin typeface="+mj-lt"/>
          </a:endParaRPr>
        </a:p>
      </dgm:t>
    </dgm:pt>
    <dgm:pt modelId="{FBBBF26E-E9B7-42FF-B33A-9BD5FA287B99}" type="sibTrans" cxnId="{5089C7F4-8430-4E02-9184-F0548A79D6D7}">
      <dgm:prSet/>
      <dgm:spPr/>
      <dgm:t>
        <a:bodyPr/>
        <a:lstStyle/>
        <a:p>
          <a:endParaRPr lang="en-US">
            <a:latin typeface="+mj-lt"/>
          </a:endParaRPr>
        </a:p>
      </dgm:t>
    </dgm:pt>
    <dgm:pt modelId="{836B492E-841D-4799-BB55-F2B1FD704FE7}">
      <dgm:prSet custT="1"/>
      <dgm:spPr/>
      <dgm:t>
        <a:bodyPr/>
        <a:lstStyle/>
        <a:p>
          <a:r>
            <a:rPr lang="en-AU" sz="1000" dirty="0">
              <a:latin typeface="+mj-lt"/>
            </a:rPr>
            <a:t>An introduction to the account context, purpose and scope</a:t>
          </a:r>
          <a:endParaRPr lang="en-US" sz="1000" dirty="0">
            <a:latin typeface="+mj-lt"/>
          </a:endParaRPr>
        </a:p>
      </dgm:t>
    </dgm:pt>
    <dgm:pt modelId="{6E2066E9-E6A2-446D-892A-182F65C507BB}" type="parTrans" cxnId="{84EC88CC-CD47-42FA-A7A6-A0936D7D0A62}">
      <dgm:prSet/>
      <dgm:spPr/>
      <dgm:t>
        <a:bodyPr/>
        <a:lstStyle/>
        <a:p>
          <a:endParaRPr lang="en-US">
            <a:latin typeface="+mj-lt"/>
          </a:endParaRPr>
        </a:p>
      </dgm:t>
    </dgm:pt>
    <dgm:pt modelId="{FCEEDB72-82AE-48FE-A822-559B3C498942}" type="sibTrans" cxnId="{84EC88CC-CD47-42FA-A7A6-A0936D7D0A62}">
      <dgm:prSet/>
      <dgm:spPr/>
      <dgm:t>
        <a:bodyPr/>
        <a:lstStyle/>
        <a:p>
          <a:endParaRPr lang="en-US">
            <a:latin typeface="+mj-lt"/>
          </a:endParaRPr>
        </a:p>
      </dgm:t>
    </dgm:pt>
    <dgm:pt modelId="{D9313C06-445E-4477-99A5-F2815410F08C}">
      <dgm:prSet custT="1"/>
      <dgm:spPr/>
      <dgm:t>
        <a:bodyPr/>
        <a:lstStyle/>
        <a:p>
          <a:r>
            <a:rPr lang="en-AU" sz="1000" dirty="0">
              <a:latin typeface="+mj-lt"/>
            </a:rPr>
            <a:t>A simple description of the process </a:t>
          </a:r>
          <a:endParaRPr lang="en-US" sz="1000" dirty="0">
            <a:latin typeface="+mj-lt"/>
          </a:endParaRPr>
        </a:p>
      </dgm:t>
    </dgm:pt>
    <dgm:pt modelId="{0B15C0C3-8D79-4328-B24B-5E6F14B23CB9}" type="parTrans" cxnId="{38EEE764-02AC-4DE0-A255-F920021135C2}">
      <dgm:prSet/>
      <dgm:spPr/>
      <dgm:t>
        <a:bodyPr/>
        <a:lstStyle/>
        <a:p>
          <a:endParaRPr lang="en-US">
            <a:latin typeface="+mj-lt"/>
          </a:endParaRPr>
        </a:p>
      </dgm:t>
    </dgm:pt>
    <dgm:pt modelId="{28C014B6-0413-4117-8F07-F682BBF0199A}" type="sibTrans" cxnId="{38EEE764-02AC-4DE0-A255-F920021135C2}">
      <dgm:prSet/>
      <dgm:spPr/>
      <dgm:t>
        <a:bodyPr/>
        <a:lstStyle/>
        <a:p>
          <a:endParaRPr lang="en-US">
            <a:latin typeface="+mj-lt"/>
          </a:endParaRPr>
        </a:p>
      </dgm:t>
    </dgm:pt>
    <dgm:pt modelId="{52157052-5EE2-4616-BE83-9023CE350E29}">
      <dgm:prSet custT="1"/>
      <dgm:spPr/>
      <dgm:t>
        <a:bodyPr/>
        <a:lstStyle/>
        <a:p>
          <a:r>
            <a:rPr lang="en-AU" sz="1000" dirty="0">
              <a:latin typeface="+mj-lt"/>
            </a:rPr>
            <a:t>A summary of the outcomes</a:t>
          </a:r>
          <a:endParaRPr lang="en-US" sz="1000" dirty="0">
            <a:latin typeface="+mj-lt"/>
          </a:endParaRPr>
        </a:p>
      </dgm:t>
    </dgm:pt>
    <dgm:pt modelId="{E52CC0F9-70A5-4F02-9683-021D46F3AE7F}" type="parTrans" cxnId="{26E4188E-C645-48AD-B5CF-DF00F509973A}">
      <dgm:prSet/>
      <dgm:spPr/>
      <dgm:t>
        <a:bodyPr/>
        <a:lstStyle/>
        <a:p>
          <a:endParaRPr lang="en-US">
            <a:latin typeface="+mj-lt"/>
          </a:endParaRPr>
        </a:p>
      </dgm:t>
    </dgm:pt>
    <dgm:pt modelId="{E7D9143A-FE10-4336-8F5E-AB55B9CB705B}" type="sibTrans" cxnId="{26E4188E-C645-48AD-B5CF-DF00F509973A}">
      <dgm:prSet/>
      <dgm:spPr/>
      <dgm:t>
        <a:bodyPr/>
        <a:lstStyle/>
        <a:p>
          <a:endParaRPr lang="en-US">
            <a:latin typeface="+mj-lt"/>
          </a:endParaRPr>
        </a:p>
      </dgm:t>
    </dgm:pt>
    <dgm:pt modelId="{6D9249BE-8457-4BCE-91EC-39ABACAD03A6}">
      <dgm:prSet custT="1"/>
      <dgm:spPr/>
      <dgm:t>
        <a:bodyPr/>
        <a:lstStyle/>
        <a:p>
          <a:r>
            <a:rPr lang="en-AU" sz="1000" dirty="0">
              <a:latin typeface="+mj-lt"/>
            </a:rPr>
            <a:t>Identification and acknowledgement of limitations</a:t>
          </a:r>
          <a:endParaRPr lang="en-US" sz="1000" dirty="0">
            <a:latin typeface="+mj-lt"/>
          </a:endParaRPr>
        </a:p>
      </dgm:t>
    </dgm:pt>
    <dgm:pt modelId="{7E19E44A-EF11-4AE6-A0E6-521B3A7C12E1}" type="parTrans" cxnId="{E4EDE349-84A7-40B8-822C-1388AF8E7FB9}">
      <dgm:prSet/>
      <dgm:spPr/>
      <dgm:t>
        <a:bodyPr/>
        <a:lstStyle/>
        <a:p>
          <a:endParaRPr lang="en-US">
            <a:latin typeface="+mj-lt"/>
          </a:endParaRPr>
        </a:p>
      </dgm:t>
    </dgm:pt>
    <dgm:pt modelId="{2CCDEAA7-3822-4B56-919E-C97CFEEA06A1}" type="sibTrans" cxnId="{E4EDE349-84A7-40B8-822C-1388AF8E7FB9}">
      <dgm:prSet/>
      <dgm:spPr/>
      <dgm:t>
        <a:bodyPr/>
        <a:lstStyle/>
        <a:p>
          <a:endParaRPr lang="en-US">
            <a:latin typeface="+mj-lt"/>
          </a:endParaRPr>
        </a:p>
      </dgm:t>
    </dgm:pt>
    <dgm:pt modelId="{A3C6230D-9C2B-4C2D-AEDD-50DB0DAC148A}">
      <dgm:prSet/>
      <dgm:spPr/>
      <dgm:t>
        <a:bodyPr/>
        <a:lstStyle/>
        <a:p>
          <a:r>
            <a:rPr lang="en-AU" dirty="0">
              <a:latin typeface="+mj-lt"/>
            </a:rPr>
            <a:t>It provides complete transparency in an easy-to-understand format, which allow the market to understand exactly what was involved in creating the account. </a:t>
          </a:r>
          <a:endParaRPr lang="en-US" dirty="0">
            <a:latin typeface="+mj-lt"/>
          </a:endParaRPr>
        </a:p>
      </dgm:t>
    </dgm:pt>
    <dgm:pt modelId="{40D817E1-8CFB-45CA-95AA-EE259CBE5149}" type="parTrans" cxnId="{58EF9DD1-0EBA-41A3-A8A3-0FA069893B2E}">
      <dgm:prSet/>
      <dgm:spPr/>
      <dgm:t>
        <a:bodyPr/>
        <a:lstStyle/>
        <a:p>
          <a:endParaRPr lang="en-US">
            <a:latin typeface="+mj-lt"/>
          </a:endParaRPr>
        </a:p>
      </dgm:t>
    </dgm:pt>
    <dgm:pt modelId="{C795E5B0-D250-415F-8EF4-6B38AE116241}" type="sibTrans" cxnId="{58EF9DD1-0EBA-41A3-A8A3-0FA069893B2E}">
      <dgm:prSet/>
      <dgm:spPr/>
      <dgm:t>
        <a:bodyPr/>
        <a:lstStyle/>
        <a:p>
          <a:endParaRPr lang="en-US">
            <a:latin typeface="+mj-lt"/>
          </a:endParaRPr>
        </a:p>
      </dgm:t>
    </dgm:pt>
    <dgm:pt modelId="{A29AB143-793D-8C48-B34B-74B8F63DA815}" type="pres">
      <dgm:prSet presAssocID="{3B6F0986-D238-4DCD-9D73-5FF8B4CA4C50}" presName="Name0" presStyleCnt="0">
        <dgm:presLayoutVars>
          <dgm:dir/>
          <dgm:animLvl val="lvl"/>
          <dgm:resizeHandles val="exact"/>
        </dgm:presLayoutVars>
      </dgm:prSet>
      <dgm:spPr/>
    </dgm:pt>
    <dgm:pt modelId="{4841E26C-1720-D742-8EEA-1CF4EDDAF357}" type="pres">
      <dgm:prSet presAssocID="{A3C6230D-9C2B-4C2D-AEDD-50DB0DAC148A}" presName="boxAndChildren" presStyleCnt="0"/>
      <dgm:spPr/>
    </dgm:pt>
    <dgm:pt modelId="{6371774C-0526-434D-8E23-A6E42B0D1B98}" type="pres">
      <dgm:prSet presAssocID="{A3C6230D-9C2B-4C2D-AEDD-50DB0DAC148A}" presName="parentTextBox" presStyleLbl="node1" presStyleIdx="0" presStyleCnt="3"/>
      <dgm:spPr/>
    </dgm:pt>
    <dgm:pt modelId="{CFCA1EF7-7AF6-A544-987B-3E50A44FA5D3}" type="pres">
      <dgm:prSet presAssocID="{FBBBF26E-E9B7-42FF-B33A-9BD5FA287B99}" presName="sp" presStyleCnt="0"/>
      <dgm:spPr/>
    </dgm:pt>
    <dgm:pt modelId="{C330620C-7221-7D44-A7B4-FC6AB9D0FAF8}" type="pres">
      <dgm:prSet presAssocID="{F4757372-1FC4-4E0C-A34D-97D0407528C2}" presName="arrowAndChildren" presStyleCnt="0"/>
      <dgm:spPr/>
    </dgm:pt>
    <dgm:pt modelId="{CA197F78-6129-F847-9CC2-7C75DE0D8D07}" type="pres">
      <dgm:prSet presAssocID="{F4757372-1FC4-4E0C-A34D-97D0407528C2}" presName="parentTextArrow" presStyleLbl="node1" presStyleIdx="0" presStyleCnt="3"/>
      <dgm:spPr/>
    </dgm:pt>
    <dgm:pt modelId="{C71D70B2-75E5-074E-9A83-BE6347DA7167}" type="pres">
      <dgm:prSet presAssocID="{F4757372-1FC4-4E0C-A34D-97D0407528C2}" presName="arrow" presStyleLbl="node1" presStyleIdx="1" presStyleCnt="3"/>
      <dgm:spPr/>
    </dgm:pt>
    <dgm:pt modelId="{0A9B79C4-D82C-B34F-9DCC-44C81039B358}" type="pres">
      <dgm:prSet presAssocID="{F4757372-1FC4-4E0C-A34D-97D0407528C2}" presName="descendantArrow" presStyleCnt="0"/>
      <dgm:spPr/>
    </dgm:pt>
    <dgm:pt modelId="{1453318F-64AB-9D40-97CA-74C53F773A0A}" type="pres">
      <dgm:prSet presAssocID="{836B492E-841D-4799-BB55-F2B1FD704FE7}" presName="childTextArrow" presStyleLbl="fgAccFollowNode1" presStyleIdx="0" presStyleCnt="4">
        <dgm:presLayoutVars>
          <dgm:bulletEnabled val="1"/>
        </dgm:presLayoutVars>
      </dgm:prSet>
      <dgm:spPr/>
    </dgm:pt>
    <dgm:pt modelId="{2ECFBC97-C8A5-9149-988E-25245A228603}" type="pres">
      <dgm:prSet presAssocID="{D9313C06-445E-4477-99A5-F2815410F08C}" presName="childTextArrow" presStyleLbl="fgAccFollowNode1" presStyleIdx="1" presStyleCnt="4">
        <dgm:presLayoutVars>
          <dgm:bulletEnabled val="1"/>
        </dgm:presLayoutVars>
      </dgm:prSet>
      <dgm:spPr/>
    </dgm:pt>
    <dgm:pt modelId="{85AE4BC7-3FEC-4448-85BC-859F6714A779}" type="pres">
      <dgm:prSet presAssocID="{52157052-5EE2-4616-BE83-9023CE350E29}" presName="childTextArrow" presStyleLbl="fgAccFollowNode1" presStyleIdx="2" presStyleCnt="4">
        <dgm:presLayoutVars>
          <dgm:bulletEnabled val="1"/>
        </dgm:presLayoutVars>
      </dgm:prSet>
      <dgm:spPr/>
    </dgm:pt>
    <dgm:pt modelId="{80B0F6C3-DD77-5C41-8AE7-FCAA284945D7}" type="pres">
      <dgm:prSet presAssocID="{6D9249BE-8457-4BCE-91EC-39ABACAD03A6}" presName="childTextArrow" presStyleLbl="fgAccFollowNode1" presStyleIdx="3" presStyleCnt="4">
        <dgm:presLayoutVars>
          <dgm:bulletEnabled val="1"/>
        </dgm:presLayoutVars>
      </dgm:prSet>
      <dgm:spPr/>
    </dgm:pt>
    <dgm:pt modelId="{0ED32D7F-AB26-754A-9FE9-EE109778E2F7}" type="pres">
      <dgm:prSet presAssocID="{AA616D77-919A-4221-87FF-1894F9CEB0A8}" presName="sp" presStyleCnt="0"/>
      <dgm:spPr/>
    </dgm:pt>
    <dgm:pt modelId="{7CED3B69-E3F9-084A-9D3E-1DC57776FB57}" type="pres">
      <dgm:prSet presAssocID="{00B58719-0833-4853-BDD4-CF0C38391FB2}" presName="arrowAndChildren" presStyleCnt="0"/>
      <dgm:spPr/>
    </dgm:pt>
    <dgm:pt modelId="{9887842C-A480-104C-BC18-C307EB67CFD3}" type="pres">
      <dgm:prSet presAssocID="{00B58719-0833-4853-BDD4-CF0C38391FB2}" presName="parentTextArrow" presStyleLbl="node1" presStyleIdx="2" presStyleCnt="3"/>
      <dgm:spPr/>
    </dgm:pt>
  </dgm:ptLst>
  <dgm:cxnLst>
    <dgm:cxn modelId="{ECE9F702-F372-FA41-8AE0-CA8D56A19700}" type="presOf" srcId="{6D9249BE-8457-4BCE-91EC-39ABACAD03A6}" destId="{80B0F6C3-DD77-5C41-8AE7-FCAA284945D7}" srcOrd="0" destOrd="0" presId="urn:microsoft.com/office/officeart/2005/8/layout/process4"/>
    <dgm:cxn modelId="{E4EDE349-84A7-40B8-822C-1388AF8E7FB9}" srcId="{F4757372-1FC4-4E0C-A34D-97D0407528C2}" destId="{6D9249BE-8457-4BCE-91EC-39ABACAD03A6}" srcOrd="3" destOrd="0" parTransId="{7E19E44A-EF11-4AE6-A0E6-521B3A7C12E1}" sibTransId="{2CCDEAA7-3822-4B56-919E-C97CFEEA06A1}"/>
    <dgm:cxn modelId="{99B4C04D-24C5-CA46-851F-9AAB008649FB}" type="presOf" srcId="{A3C6230D-9C2B-4C2D-AEDD-50DB0DAC148A}" destId="{6371774C-0526-434D-8E23-A6E42B0D1B98}" srcOrd="0" destOrd="0" presId="urn:microsoft.com/office/officeart/2005/8/layout/process4"/>
    <dgm:cxn modelId="{38EEE764-02AC-4DE0-A255-F920021135C2}" srcId="{F4757372-1FC4-4E0C-A34D-97D0407528C2}" destId="{D9313C06-445E-4477-99A5-F2815410F08C}" srcOrd="1" destOrd="0" parTransId="{0B15C0C3-8D79-4328-B24B-5E6F14B23CB9}" sibTransId="{28C014B6-0413-4117-8F07-F682BBF0199A}"/>
    <dgm:cxn modelId="{D830837C-A6A1-BB40-AB9A-54DD165F1C19}" type="presOf" srcId="{D9313C06-445E-4477-99A5-F2815410F08C}" destId="{2ECFBC97-C8A5-9149-988E-25245A228603}" srcOrd="0" destOrd="0" presId="urn:microsoft.com/office/officeart/2005/8/layout/process4"/>
    <dgm:cxn modelId="{84766B83-1B31-7F45-AFD8-85556FC799A5}" type="presOf" srcId="{00B58719-0833-4853-BDD4-CF0C38391FB2}" destId="{9887842C-A480-104C-BC18-C307EB67CFD3}" srcOrd="0" destOrd="0" presId="urn:microsoft.com/office/officeart/2005/8/layout/process4"/>
    <dgm:cxn modelId="{E772E088-CB31-0548-A50A-9B9810331190}" type="presOf" srcId="{836B492E-841D-4799-BB55-F2B1FD704FE7}" destId="{1453318F-64AB-9D40-97CA-74C53F773A0A}" srcOrd="0" destOrd="0" presId="urn:microsoft.com/office/officeart/2005/8/layout/process4"/>
    <dgm:cxn modelId="{26E4188E-C645-48AD-B5CF-DF00F509973A}" srcId="{F4757372-1FC4-4E0C-A34D-97D0407528C2}" destId="{52157052-5EE2-4616-BE83-9023CE350E29}" srcOrd="2" destOrd="0" parTransId="{E52CC0F9-70A5-4F02-9683-021D46F3AE7F}" sibTransId="{E7D9143A-FE10-4336-8F5E-AB55B9CB705B}"/>
    <dgm:cxn modelId="{CDF9A690-5650-7447-AC1B-D2B9C321B3AA}" type="presOf" srcId="{3B6F0986-D238-4DCD-9D73-5FF8B4CA4C50}" destId="{A29AB143-793D-8C48-B34B-74B8F63DA815}" srcOrd="0" destOrd="0" presId="urn:microsoft.com/office/officeart/2005/8/layout/process4"/>
    <dgm:cxn modelId="{AF562A9C-A333-7747-9637-5181BCE325AC}" type="presOf" srcId="{52157052-5EE2-4616-BE83-9023CE350E29}" destId="{85AE4BC7-3FEC-4448-85BC-859F6714A779}" srcOrd="0" destOrd="0" presId="urn:microsoft.com/office/officeart/2005/8/layout/process4"/>
    <dgm:cxn modelId="{58F819A6-C58A-4B0D-890F-1C83F8AAFE92}" srcId="{3B6F0986-D238-4DCD-9D73-5FF8B4CA4C50}" destId="{00B58719-0833-4853-BDD4-CF0C38391FB2}" srcOrd="0" destOrd="0" parTransId="{DF7AC53D-6371-402E-86DA-E6E8B89404BC}" sibTransId="{AA616D77-919A-4221-87FF-1894F9CEB0A8}"/>
    <dgm:cxn modelId="{8CC5DAA7-05C2-1944-9AC2-8EC48D07BFFC}" type="presOf" srcId="{F4757372-1FC4-4E0C-A34D-97D0407528C2}" destId="{C71D70B2-75E5-074E-9A83-BE6347DA7167}" srcOrd="1" destOrd="0" presId="urn:microsoft.com/office/officeart/2005/8/layout/process4"/>
    <dgm:cxn modelId="{84EC88CC-CD47-42FA-A7A6-A0936D7D0A62}" srcId="{F4757372-1FC4-4E0C-A34D-97D0407528C2}" destId="{836B492E-841D-4799-BB55-F2B1FD704FE7}" srcOrd="0" destOrd="0" parTransId="{6E2066E9-E6A2-446D-892A-182F65C507BB}" sibTransId="{FCEEDB72-82AE-48FE-A822-559B3C498942}"/>
    <dgm:cxn modelId="{58EF9DD1-0EBA-41A3-A8A3-0FA069893B2E}" srcId="{3B6F0986-D238-4DCD-9D73-5FF8B4CA4C50}" destId="{A3C6230D-9C2B-4C2D-AEDD-50DB0DAC148A}" srcOrd="2" destOrd="0" parTransId="{40D817E1-8CFB-45CA-95AA-EE259CBE5149}" sibTransId="{C795E5B0-D250-415F-8EF4-6B38AE116241}"/>
    <dgm:cxn modelId="{E9AD14DC-6F8C-3F4F-ADCA-2067C2FB63C5}" type="presOf" srcId="{F4757372-1FC4-4E0C-A34D-97D0407528C2}" destId="{CA197F78-6129-F847-9CC2-7C75DE0D8D07}" srcOrd="0" destOrd="0" presId="urn:microsoft.com/office/officeart/2005/8/layout/process4"/>
    <dgm:cxn modelId="{5089C7F4-8430-4E02-9184-F0548A79D6D7}" srcId="{3B6F0986-D238-4DCD-9D73-5FF8B4CA4C50}" destId="{F4757372-1FC4-4E0C-A34D-97D0407528C2}" srcOrd="1" destOrd="0" parTransId="{F8F95389-C11E-433B-9BFB-E9D7D124AE88}" sibTransId="{FBBBF26E-E9B7-42FF-B33A-9BD5FA287B99}"/>
    <dgm:cxn modelId="{D8462CA0-2234-6343-BA09-E0DA6B398958}" type="presParOf" srcId="{A29AB143-793D-8C48-B34B-74B8F63DA815}" destId="{4841E26C-1720-D742-8EEA-1CF4EDDAF357}" srcOrd="0" destOrd="0" presId="urn:microsoft.com/office/officeart/2005/8/layout/process4"/>
    <dgm:cxn modelId="{F9B896B5-B15B-4F48-BD8C-DEC80D377F21}" type="presParOf" srcId="{4841E26C-1720-D742-8EEA-1CF4EDDAF357}" destId="{6371774C-0526-434D-8E23-A6E42B0D1B98}" srcOrd="0" destOrd="0" presId="urn:microsoft.com/office/officeart/2005/8/layout/process4"/>
    <dgm:cxn modelId="{AA02D88B-250B-E946-8DBD-A035CA9521CD}" type="presParOf" srcId="{A29AB143-793D-8C48-B34B-74B8F63DA815}" destId="{CFCA1EF7-7AF6-A544-987B-3E50A44FA5D3}" srcOrd="1" destOrd="0" presId="urn:microsoft.com/office/officeart/2005/8/layout/process4"/>
    <dgm:cxn modelId="{2273CDEF-0862-6947-A7AA-A75B9FB52C2D}" type="presParOf" srcId="{A29AB143-793D-8C48-B34B-74B8F63DA815}" destId="{C330620C-7221-7D44-A7B4-FC6AB9D0FAF8}" srcOrd="2" destOrd="0" presId="urn:microsoft.com/office/officeart/2005/8/layout/process4"/>
    <dgm:cxn modelId="{B66D3FFE-3628-0644-A3BF-47E423833005}" type="presParOf" srcId="{C330620C-7221-7D44-A7B4-FC6AB9D0FAF8}" destId="{CA197F78-6129-F847-9CC2-7C75DE0D8D07}" srcOrd="0" destOrd="0" presId="urn:microsoft.com/office/officeart/2005/8/layout/process4"/>
    <dgm:cxn modelId="{FC2E0882-EF73-F842-BEE0-A096155BA7AC}" type="presParOf" srcId="{C330620C-7221-7D44-A7B4-FC6AB9D0FAF8}" destId="{C71D70B2-75E5-074E-9A83-BE6347DA7167}" srcOrd="1" destOrd="0" presId="urn:microsoft.com/office/officeart/2005/8/layout/process4"/>
    <dgm:cxn modelId="{2D2687A3-33EE-D84B-9D95-AEC9AA557F80}" type="presParOf" srcId="{C330620C-7221-7D44-A7B4-FC6AB9D0FAF8}" destId="{0A9B79C4-D82C-B34F-9DCC-44C81039B358}" srcOrd="2" destOrd="0" presId="urn:microsoft.com/office/officeart/2005/8/layout/process4"/>
    <dgm:cxn modelId="{EA1C3C59-3224-4745-A25B-21F729212025}" type="presParOf" srcId="{0A9B79C4-D82C-B34F-9DCC-44C81039B358}" destId="{1453318F-64AB-9D40-97CA-74C53F773A0A}" srcOrd="0" destOrd="0" presId="urn:microsoft.com/office/officeart/2005/8/layout/process4"/>
    <dgm:cxn modelId="{7C1E387F-6D8E-2E47-86C6-33003D672E3C}" type="presParOf" srcId="{0A9B79C4-D82C-B34F-9DCC-44C81039B358}" destId="{2ECFBC97-C8A5-9149-988E-25245A228603}" srcOrd="1" destOrd="0" presId="urn:microsoft.com/office/officeart/2005/8/layout/process4"/>
    <dgm:cxn modelId="{2B46F99D-CA8E-B841-9CB1-C6F7D9F3CA2A}" type="presParOf" srcId="{0A9B79C4-D82C-B34F-9DCC-44C81039B358}" destId="{85AE4BC7-3FEC-4448-85BC-859F6714A779}" srcOrd="2" destOrd="0" presId="urn:microsoft.com/office/officeart/2005/8/layout/process4"/>
    <dgm:cxn modelId="{3B47CE0B-C30D-BA49-B4E2-08E33422835F}" type="presParOf" srcId="{0A9B79C4-D82C-B34F-9DCC-44C81039B358}" destId="{80B0F6C3-DD77-5C41-8AE7-FCAA284945D7}" srcOrd="3" destOrd="0" presId="urn:microsoft.com/office/officeart/2005/8/layout/process4"/>
    <dgm:cxn modelId="{73BEA664-5818-3645-A3A7-F4A09D52FF0D}" type="presParOf" srcId="{A29AB143-793D-8C48-B34B-74B8F63DA815}" destId="{0ED32D7F-AB26-754A-9FE9-EE109778E2F7}" srcOrd="3" destOrd="0" presId="urn:microsoft.com/office/officeart/2005/8/layout/process4"/>
    <dgm:cxn modelId="{5ABE7D09-4F2B-374C-8164-245255A414E6}" type="presParOf" srcId="{A29AB143-793D-8C48-B34B-74B8F63DA815}" destId="{7CED3B69-E3F9-084A-9D3E-1DC57776FB57}" srcOrd="4" destOrd="0" presId="urn:microsoft.com/office/officeart/2005/8/layout/process4"/>
    <dgm:cxn modelId="{BA5C7FBE-7A8C-044A-B203-C1EC4AA2D195}" type="presParOf" srcId="{7CED3B69-E3F9-084A-9D3E-1DC57776FB57}" destId="{9887842C-A480-104C-BC18-C307EB67CFD3}"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7FAE7BF-F259-E848-9A78-3FAD6E906702}" type="doc">
      <dgm:prSet loTypeId="urn:microsoft.com/office/officeart/2005/8/layout/process1" loCatId="" qsTypeId="urn:microsoft.com/office/officeart/2005/8/quickstyle/simple1" qsCatId="simple" csTypeId="urn:microsoft.com/office/officeart/2005/8/colors/accent1_3" csCatId="accent1" phldr="1"/>
      <dgm:spPr/>
    </dgm:pt>
    <dgm:pt modelId="{94273610-E3E8-4A4D-BC35-59E8ED4BC2C4}">
      <dgm:prSet phldrT="[Text]"/>
      <dgm:spPr/>
      <dgm:t>
        <a:bodyPr/>
        <a:lstStyle/>
        <a:p>
          <a:r>
            <a:rPr lang="en-GB" dirty="0"/>
            <a:t>If historic data </a:t>
          </a:r>
          <a:r>
            <a:rPr lang="en-GB" dirty="0">
              <a:solidFill>
                <a:srgbClr val="F2A947"/>
              </a:solidFill>
            </a:rPr>
            <a:t>is able</a:t>
          </a:r>
          <a:r>
            <a:rPr lang="en-GB" dirty="0"/>
            <a:t> to comply with an </a:t>
          </a:r>
          <a:r>
            <a:rPr lang="en-GB" dirty="0" err="1"/>
            <a:t>AfN</a:t>
          </a:r>
          <a:r>
            <a:rPr lang="en-GB" dirty="0"/>
            <a:t> Accredited Method</a:t>
          </a:r>
        </a:p>
      </dgm:t>
    </dgm:pt>
    <dgm:pt modelId="{72DB48E5-6674-6345-920E-706C426EC694}" type="parTrans" cxnId="{9EAD2AE9-AB8C-F047-944E-7548DD7C2605}">
      <dgm:prSet/>
      <dgm:spPr/>
      <dgm:t>
        <a:bodyPr/>
        <a:lstStyle/>
        <a:p>
          <a:endParaRPr lang="en-GB"/>
        </a:p>
      </dgm:t>
    </dgm:pt>
    <dgm:pt modelId="{2257EED4-4D58-FB4E-B720-3300A9EABBE1}" type="sibTrans" cxnId="{9EAD2AE9-AB8C-F047-944E-7548DD7C2605}">
      <dgm:prSet/>
      <dgm:spPr/>
      <dgm:t>
        <a:bodyPr/>
        <a:lstStyle/>
        <a:p>
          <a:endParaRPr lang="en-GB"/>
        </a:p>
      </dgm:t>
    </dgm:pt>
    <dgm:pt modelId="{FC18145D-CCE6-4042-892C-68EFF73D7AD3}">
      <dgm:prSet phldrT="[Text]"/>
      <dgm:spPr>
        <a:solidFill>
          <a:srgbClr val="000000"/>
        </a:solidFill>
      </dgm:spPr>
      <dgm:t>
        <a:bodyPr/>
        <a:lstStyle/>
        <a:p>
          <a:r>
            <a:rPr lang="en-GB" dirty="0"/>
            <a:t>Calculate an </a:t>
          </a:r>
          <a:r>
            <a:rPr lang="en-GB" dirty="0" err="1">
              <a:solidFill>
                <a:srgbClr val="F2A947"/>
              </a:solidFill>
            </a:rPr>
            <a:t>Econd</a:t>
          </a:r>
          <a:r>
            <a:rPr lang="en-GB" dirty="0">
              <a:solidFill>
                <a:srgbClr val="F2A947"/>
              </a:solidFill>
            </a:rPr>
            <a:t>® </a:t>
          </a:r>
          <a:r>
            <a:rPr lang="en-GB" dirty="0"/>
            <a:t>and include it in the Certified Environmental Account</a:t>
          </a:r>
        </a:p>
      </dgm:t>
    </dgm:pt>
    <dgm:pt modelId="{04AD6F4A-DCE7-CD45-9E2C-09A66F6009AB}" type="parTrans" cxnId="{72CC8B14-FBC7-474E-A68A-18173F86603F}">
      <dgm:prSet/>
      <dgm:spPr/>
      <dgm:t>
        <a:bodyPr/>
        <a:lstStyle/>
        <a:p>
          <a:endParaRPr lang="en-GB"/>
        </a:p>
      </dgm:t>
    </dgm:pt>
    <dgm:pt modelId="{CC4C92B9-A66B-FC40-858C-FF4F7E5079BF}" type="sibTrans" cxnId="{72CC8B14-FBC7-474E-A68A-18173F86603F}">
      <dgm:prSet/>
      <dgm:spPr/>
      <dgm:t>
        <a:bodyPr/>
        <a:lstStyle/>
        <a:p>
          <a:endParaRPr lang="en-GB"/>
        </a:p>
      </dgm:t>
    </dgm:pt>
    <dgm:pt modelId="{2F369F3F-695A-784A-B05A-E6B416FF943C}" type="pres">
      <dgm:prSet presAssocID="{57FAE7BF-F259-E848-9A78-3FAD6E906702}" presName="Name0" presStyleCnt="0">
        <dgm:presLayoutVars>
          <dgm:dir/>
          <dgm:resizeHandles val="exact"/>
        </dgm:presLayoutVars>
      </dgm:prSet>
      <dgm:spPr/>
    </dgm:pt>
    <dgm:pt modelId="{3A26B440-D5E4-2547-94CD-DEC44E5F434E}" type="pres">
      <dgm:prSet presAssocID="{94273610-E3E8-4A4D-BC35-59E8ED4BC2C4}" presName="node" presStyleLbl="node1" presStyleIdx="0" presStyleCnt="2">
        <dgm:presLayoutVars>
          <dgm:bulletEnabled val="1"/>
        </dgm:presLayoutVars>
      </dgm:prSet>
      <dgm:spPr/>
    </dgm:pt>
    <dgm:pt modelId="{E2893742-D966-7549-9502-4C64C9C94E04}" type="pres">
      <dgm:prSet presAssocID="{2257EED4-4D58-FB4E-B720-3300A9EABBE1}" presName="sibTrans" presStyleLbl="sibTrans2D1" presStyleIdx="0" presStyleCnt="1"/>
      <dgm:spPr/>
    </dgm:pt>
    <dgm:pt modelId="{7B9419F1-7A9A-D443-B7AE-626B0227AFEE}" type="pres">
      <dgm:prSet presAssocID="{2257EED4-4D58-FB4E-B720-3300A9EABBE1}" presName="connectorText" presStyleLbl="sibTrans2D1" presStyleIdx="0" presStyleCnt="1"/>
      <dgm:spPr/>
    </dgm:pt>
    <dgm:pt modelId="{D0C29A81-3CC5-0548-BA2C-8EED5EB914B0}" type="pres">
      <dgm:prSet presAssocID="{FC18145D-CCE6-4042-892C-68EFF73D7AD3}" presName="node" presStyleLbl="node1" presStyleIdx="1" presStyleCnt="2">
        <dgm:presLayoutVars>
          <dgm:bulletEnabled val="1"/>
        </dgm:presLayoutVars>
      </dgm:prSet>
      <dgm:spPr/>
    </dgm:pt>
  </dgm:ptLst>
  <dgm:cxnLst>
    <dgm:cxn modelId="{72CC8B14-FBC7-474E-A68A-18173F86603F}" srcId="{57FAE7BF-F259-E848-9A78-3FAD6E906702}" destId="{FC18145D-CCE6-4042-892C-68EFF73D7AD3}" srcOrd="1" destOrd="0" parTransId="{04AD6F4A-DCE7-CD45-9E2C-09A66F6009AB}" sibTransId="{CC4C92B9-A66B-FC40-858C-FF4F7E5079BF}"/>
    <dgm:cxn modelId="{52DFAF91-1599-F34D-B258-6800AA406D7F}" type="presOf" srcId="{57FAE7BF-F259-E848-9A78-3FAD6E906702}" destId="{2F369F3F-695A-784A-B05A-E6B416FF943C}" srcOrd="0" destOrd="0" presId="urn:microsoft.com/office/officeart/2005/8/layout/process1"/>
    <dgm:cxn modelId="{7B811099-0CA1-B444-A5D2-ED30AAE629C5}" type="presOf" srcId="{FC18145D-CCE6-4042-892C-68EFF73D7AD3}" destId="{D0C29A81-3CC5-0548-BA2C-8EED5EB914B0}" srcOrd="0" destOrd="0" presId="urn:microsoft.com/office/officeart/2005/8/layout/process1"/>
    <dgm:cxn modelId="{9DBBBF9D-8786-E14A-8040-19A1B8F98AEF}" type="presOf" srcId="{94273610-E3E8-4A4D-BC35-59E8ED4BC2C4}" destId="{3A26B440-D5E4-2547-94CD-DEC44E5F434E}" srcOrd="0" destOrd="0" presId="urn:microsoft.com/office/officeart/2005/8/layout/process1"/>
    <dgm:cxn modelId="{21EC3FB0-2B0E-9740-B5C7-3F98CF6C786B}" type="presOf" srcId="{2257EED4-4D58-FB4E-B720-3300A9EABBE1}" destId="{7B9419F1-7A9A-D443-B7AE-626B0227AFEE}" srcOrd="1" destOrd="0" presId="urn:microsoft.com/office/officeart/2005/8/layout/process1"/>
    <dgm:cxn modelId="{2F3CA2C0-FC5E-5E4E-961F-075FA2F7B44B}" type="presOf" srcId="{2257EED4-4D58-FB4E-B720-3300A9EABBE1}" destId="{E2893742-D966-7549-9502-4C64C9C94E04}" srcOrd="0" destOrd="0" presId="urn:microsoft.com/office/officeart/2005/8/layout/process1"/>
    <dgm:cxn modelId="{9EAD2AE9-AB8C-F047-944E-7548DD7C2605}" srcId="{57FAE7BF-F259-E848-9A78-3FAD6E906702}" destId="{94273610-E3E8-4A4D-BC35-59E8ED4BC2C4}" srcOrd="0" destOrd="0" parTransId="{72DB48E5-6674-6345-920E-706C426EC694}" sibTransId="{2257EED4-4D58-FB4E-B720-3300A9EABBE1}"/>
    <dgm:cxn modelId="{6C8753CE-B8B7-6E45-8C0E-F2F6D456BB85}" type="presParOf" srcId="{2F369F3F-695A-784A-B05A-E6B416FF943C}" destId="{3A26B440-D5E4-2547-94CD-DEC44E5F434E}" srcOrd="0" destOrd="0" presId="urn:microsoft.com/office/officeart/2005/8/layout/process1"/>
    <dgm:cxn modelId="{16AE2EC2-EF82-C24B-AB55-D596F326C976}" type="presParOf" srcId="{2F369F3F-695A-784A-B05A-E6B416FF943C}" destId="{E2893742-D966-7549-9502-4C64C9C94E04}" srcOrd="1" destOrd="0" presId="urn:microsoft.com/office/officeart/2005/8/layout/process1"/>
    <dgm:cxn modelId="{FF7E0ADD-BBFC-224C-84A9-EDE120FB39B4}" type="presParOf" srcId="{E2893742-D966-7549-9502-4C64C9C94E04}" destId="{7B9419F1-7A9A-D443-B7AE-626B0227AFEE}" srcOrd="0" destOrd="0" presId="urn:microsoft.com/office/officeart/2005/8/layout/process1"/>
    <dgm:cxn modelId="{CA8BCD1E-17C4-9B41-8042-75A4813ADC88}" type="presParOf" srcId="{2F369F3F-695A-784A-B05A-E6B416FF943C}" destId="{D0C29A81-3CC5-0548-BA2C-8EED5EB914B0}" srcOrd="2"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7FAE7BF-F259-E848-9A78-3FAD6E906702}" type="doc">
      <dgm:prSet loTypeId="urn:microsoft.com/office/officeart/2005/8/layout/process1" loCatId="" qsTypeId="urn:microsoft.com/office/officeart/2005/8/quickstyle/simple1" qsCatId="simple" csTypeId="urn:microsoft.com/office/officeart/2005/8/colors/accent1_3" csCatId="accent1" phldr="1"/>
      <dgm:spPr/>
    </dgm:pt>
    <dgm:pt modelId="{94273610-E3E8-4A4D-BC35-59E8ED4BC2C4}">
      <dgm:prSet phldrT="[Text]"/>
      <dgm:spPr/>
      <dgm:t>
        <a:bodyPr/>
        <a:lstStyle/>
        <a:p>
          <a:r>
            <a:rPr lang="en-GB" dirty="0"/>
            <a:t>If historic data </a:t>
          </a:r>
          <a:r>
            <a:rPr lang="en-GB" dirty="0">
              <a:solidFill>
                <a:srgbClr val="F2A947"/>
              </a:solidFill>
            </a:rPr>
            <a:t>is not able</a:t>
          </a:r>
          <a:r>
            <a:rPr lang="en-GB" dirty="0"/>
            <a:t> to comply with an </a:t>
          </a:r>
          <a:r>
            <a:rPr lang="en-GB" dirty="0" err="1"/>
            <a:t>AfN</a:t>
          </a:r>
          <a:r>
            <a:rPr lang="en-GB" dirty="0"/>
            <a:t> Accredited Method</a:t>
          </a:r>
        </a:p>
      </dgm:t>
    </dgm:pt>
    <dgm:pt modelId="{72DB48E5-6674-6345-920E-706C426EC694}" type="parTrans" cxnId="{9EAD2AE9-AB8C-F047-944E-7548DD7C2605}">
      <dgm:prSet/>
      <dgm:spPr/>
      <dgm:t>
        <a:bodyPr/>
        <a:lstStyle/>
        <a:p>
          <a:endParaRPr lang="en-GB"/>
        </a:p>
      </dgm:t>
    </dgm:pt>
    <dgm:pt modelId="{2257EED4-4D58-FB4E-B720-3300A9EABBE1}" type="sibTrans" cxnId="{9EAD2AE9-AB8C-F047-944E-7548DD7C2605}">
      <dgm:prSet/>
      <dgm:spPr/>
      <dgm:t>
        <a:bodyPr/>
        <a:lstStyle/>
        <a:p>
          <a:endParaRPr lang="en-GB"/>
        </a:p>
      </dgm:t>
    </dgm:pt>
    <dgm:pt modelId="{FC18145D-CCE6-4042-892C-68EFF73D7AD3}">
      <dgm:prSet phldrT="[Text]"/>
      <dgm:spPr>
        <a:solidFill>
          <a:srgbClr val="000000"/>
        </a:solidFill>
      </dgm:spPr>
      <dgm:t>
        <a:bodyPr/>
        <a:lstStyle/>
        <a:p>
          <a:r>
            <a:rPr lang="en-GB" dirty="0"/>
            <a:t>Use the information to provide some general </a:t>
          </a:r>
          <a:r>
            <a:rPr lang="en-GB" dirty="0">
              <a:solidFill>
                <a:srgbClr val="F2A947"/>
              </a:solidFill>
            </a:rPr>
            <a:t>context and background </a:t>
          </a:r>
          <a:r>
            <a:rPr lang="en-GB" dirty="0"/>
            <a:t>for the Account</a:t>
          </a:r>
        </a:p>
      </dgm:t>
    </dgm:pt>
    <dgm:pt modelId="{04AD6F4A-DCE7-CD45-9E2C-09A66F6009AB}" type="parTrans" cxnId="{72CC8B14-FBC7-474E-A68A-18173F86603F}">
      <dgm:prSet/>
      <dgm:spPr/>
      <dgm:t>
        <a:bodyPr/>
        <a:lstStyle/>
        <a:p>
          <a:endParaRPr lang="en-GB"/>
        </a:p>
      </dgm:t>
    </dgm:pt>
    <dgm:pt modelId="{CC4C92B9-A66B-FC40-858C-FF4F7E5079BF}" type="sibTrans" cxnId="{72CC8B14-FBC7-474E-A68A-18173F86603F}">
      <dgm:prSet/>
      <dgm:spPr/>
      <dgm:t>
        <a:bodyPr/>
        <a:lstStyle/>
        <a:p>
          <a:endParaRPr lang="en-GB"/>
        </a:p>
      </dgm:t>
    </dgm:pt>
    <dgm:pt modelId="{48C408A1-BAB8-0042-B334-9774FB4CF7E6}" type="pres">
      <dgm:prSet presAssocID="{57FAE7BF-F259-E848-9A78-3FAD6E906702}" presName="Name0" presStyleCnt="0">
        <dgm:presLayoutVars>
          <dgm:dir/>
          <dgm:resizeHandles val="exact"/>
        </dgm:presLayoutVars>
      </dgm:prSet>
      <dgm:spPr/>
    </dgm:pt>
    <dgm:pt modelId="{6ACAB5D8-7C7C-0F43-B4A2-69FF01745269}" type="pres">
      <dgm:prSet presAssocID="{94273610-E3E8-4A4D-BC35-59E8ED4BC2C4}" presName="node" presStyleLbl="node1" presStyleIdx="0" presStyleCnt="2">
        <dgm:presLayoutVars>
          <dgm:bulletEnabled val="1"/>
        </dgm:presLayoutVars>
      </dgm:prSet>
      <dgm:spPr/>
    </dgm:pt>
    <dgm:pt modelId="{520B37D2-9D17-7744-B75F-1796DCD5B711}" type="pres">
      <dgm:prSet presAssocID="{2257EED4-4D58-FB4E-B720-3300A9EABBE1}" presName="sibTrans" presStyleLbl="sibTrans2D1" presStyleIdx="0" presStyleCnt="1"/>
      <dgm:spPr/>
    </dgm:pt>
    <dgm:pt modelId="{5C7F5670-5827-134E-A5D6-1559D4AAE106}" type="pres">
      <dgm:prSet presAssocID="{2257EED4-4D58-FB4E-B720-3300A9EABBE1}" presName="connectorText" presStyleLbl="sibTrans2D1" presStyleIdx="0" presStyleCnt="1"/>
      <dgm:spPr/>
    </dgm:pt>
    <dgm:pt modelId="{708B23A5-BF12-F64D-9B90-B21D437EC5F9}" type="pres">
      <dgm:prSet presAssocID="{FC18145D-CCE6-4042-892C-68EFF73D7AD3}" presName="node" presStyleLbl="node1" presStyleIdx="1" presStyleCnt="2">
        <dgm:presLayoutVars>
          <dgm:bulletEnabled val="1"/>
        </dgm:presLayoutVars>
      </dgm:prSet>
      <dgm:spPr/>
    </dgm:pt>
  </dgm:ptLst>
  <dgm:cxnLst>
    <dgm:cxn modelId="{813BD00B-10D3-4C43-90AA-F1BAEBDFD67B}" type="presOf" srcId="{57FAE7BF-F259-E848-9A78-3FAD6E906702}" destId="{48C408A1-BAB8-0042-B334-9774FB4CF7E6}" srcOrd="0" destOrd="0" presId="urn:microsoft.com/office/officeart/2005/8/layout/process1"/>
    <dgm:cxn modelId="{72CC8B14-FBC7-474E-A68A-18173F86603F}" srcId="{57FAE7BF-F259-E848-9A78-3FAD6E906702}" destId="{FC18145D-CCE6-4042-892C-68EFF73D7AD3}" srcOrd="1" destOrd="0" parTransId="{04AD6F4A-DCE7-CD45-9E2C-09A66F6009AB}" sibTransId="{CC4C92B9-A66B-FC40-858C-FF4F7E5079BF}"/>
    <dgm:cxn modelId="{EA706A3E-8540-3347-BE62-61DBFE8B8C52}" type="presOf" srcId="{FC18145D-CCE6-4042-892C-68EFF73D7AD3}" destId="{708B23A5-BF12-F64D-9B90-B21D437EC5F9}" srcOrd="0" destOrd="0" presId="urn:microsoft.com/office/officeart/2005/8/layout/process1"/>
    <dgm:cxn modelId="{40E6F043-D00F-BB4F-9B7C-E91400A6605A}" type="presOf" srcId="{94273610-E3E8-4A4D-BC35-59E8ED4BC2C4}" destId="{6ACAB5D8-7C7C-0F43-B4A2-69FF01745269}" srcOrd="0" destOrd="0" presId="urn:microsoft.com/office/officeart/2005/8/layout/process1"/>
    <dgm:cxn modelId="{691CBD72-DCDD-8B48-BB22-CF11EC76F1ED}" type="presOf" srcId="{2257EED4-4D58-FB4E-B720-3300A9EABBE1}" destId="{520B37D2-9D17-7744-B75F-1796DCD5B711}" srcOrd="0" destOrd="0" presId="urn:microsoft.com/office/officeart/2005/8/layout/process1"/>
    <dgm:cxn modelId="{17DFECDA-B27E-374F-B120-0791B3378ED9}" type="presOf" srcId="{2257EED4-4D58-FB4E-B720-3300A9EABBE1}" destId="{5C7F5670-5827-134E-A5D6-1559D4AAE106}" srcOrd="1" destOrd="0" presId="urn:microsoft.com/office/officeart/2005/8/layout/process1"/>
    <dgm:cxn modelId="{9EAD2AE9-AB8C-F047-944E-7548DD7C2605}" srcId="{57FAE7BF-F259-E848-9A78-3FAD6E906702}" destId="{94273610-E3E8-4A4D-BC35-59E8ED4BC2C4}" srcOrd="0" destOrd="0" parTransId="{72DB48E5-6674-6345-920E-706C426EC694}" sibTransId="{2257EED4-4D58-FB4E-B720-3300A9EABBE1}"/>
    <dgm:cxn modelId="{B5B8F420-5C58-F74E-86CC-B8426DEEE826}" type="presParOf" srcId="{48C408A1-BAB8-0042-B334-9774FB4CF7E6}" destId="{6ACAB5D8-7C7C-0F43-B4A2-69FF01745269}" srcOrd="0" destOrd="0" presId="urn:microsoft.com/office/officeart/2005/8/layout/process1"/>
    <dgm:cxn modelId="{E2143D20-FC0C-EC4F-B3C4-779BB6A0E765}" type="presParOf" srcId="{48C408A1-BAB8-0042-B334-9774FB4CF7E6}" destId="{520B37D2-9D17-7744-B75F-1796DCD5B711}" srcOrd="1" destOrd="0" presId="urn:microsoft.com/office/officeart/2005/8/layout/process1"/>
    <dgm:cxn modelId="{3D87B7E9-F0D2-1C46-98F8-A2A94E562602}" type="presParOf" srcId="{520B37D2-9D17-7744-B75F-1796DCD5B711}" destId="{5C7F5670-5827-134E-A5D6-1559D4AAE106}" srcOrd="0" destOrd="0" presId="urn:microsoft.com/office/officeart/2005/8/layout/process1"/>
    <dgm:cxn modelId="{E2B79CE2-AA7A-3C49-B3EF-C97587F18ACB}" type="presParOf" srcId="{48C408A1-BAB8-0042-B334-9774FB4CF7E6}" destId="{708B23A5-BF12-F64D-9B90-B21D437EC5F9}" srcOrd="2"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8448D01-57F5-4104-BA6A-F451832EFEC6}" type="doc">
      <dgm:prSet loTypeId="urn:microsoft.com/office/officeart/2005/8/layout/list1" loCatId="list" qsTypeId="urn:microsoft.com/office/officeart/2005/8/quickstyle/simple5" qsCatId="simple" csTypeId="urn:microsoft.com/office/officeart/2005/8/colors/accent5_2" csCatId="accent5" phldr="1"/>
      <dgm:spPr/>
      <dgm:t>
        <a:bodyPr/>
        <a:lstStyle/>
        <a:p>
          <a:endParaRPr lang="en-US"/>
        </a:p>
      </dgm:t>
    </dgm:pt>
    <dgm:pt modelId="{8C67EBCE-1706-4D34-871D-A2CD0F584EE6}">
      <dgm:prSet/>
      <dgm:spPr>
        <a:solidFill>
          <a:srgbClr val="184662"/>
        </a:solidFill>
      </dgm:spPr>
      <dgm:t>
        <a:bodyPr/>
        <a:lstStyle/>
        <a:p>
          <a:r>
            <a:rPr lang="en-US" b="0" i="0" dirty="0">
              <a:latin typeface="Calibri Light" panose="020F0502020204030204" pitchFamily="34" charset="0"/>
              <a:cs typeface="Calibri Light" panose="020F0502020204030204" pitchFamily="34" charset="0"/>
            </a:rPr>
            <a:t>Proponent and project details</a:t>
          </a:r>
        </a:p>
      </dgm:t>
    </dgm:pt>
    <dgm:pt modelId="{40D07BE4-15D2-4AD2-A591-398036D2A31C}" type="parTrans" cxnId="{C1177F3C-8F31-4EA7-A482-9E1BC3EA7BD1}">
      <dgm:prSet/>
      <dgm:spPr/>
      <dgm:t>
        <a:bodyPr/>
        <a:lstStyle/>
        <a:p>
          <a:endParaRPr lang="en-US" sz="1400" b="0" i="0">
            <a:latin typeface="Calibri Light" panose="020F0502020204030204" pitchFamily="34" charset="0"/>
            <a:cs typeface="Calibri Light" panose="020F0502020204030204" pitchFamily="34" charset="0"/>
          </a:endParaRPr>
        </a:p>
      </dgm:t>
    </dgm:pt>
    <dgm:pt modelId="{E9364829-32CC-47A1-8D63-E35E3DAE5244}" type="sibTrans" cxnId="{C1177F3C-8F31-4EA7-A482-9E1BC3EA7BD1}">
      <dgm:prSet/>
      <dgm:spPr/>
      <dgm:t>
        <a:bodyPr/>
        <a:lstStyle/>
        <a:p>
          <a:endParaRPr lang="en-US" b="0" i="0">
            <a:latin typeface="Calibri Light" panose="020F0502020204030204" pitchFamily="34" charset="0"/>
            <a:cs typeface="Calibri Light" panose="020F0502020204030204" pitchFamily="34" charset="0"/>
          </a:endParaRPr>
        </a:p>
      </dgm:t>
    </dgm:pt>
    <dgm:pt modelId="{F4835086-4145-4147-830E-B013EDF01930}">
      <dgm:prSet/>
      <dgm:spPr>
        <a:solidFill>
          <a:srgbClr val="184662"/>
        </a:solidFill>
      </dgm:spPr>
      <dgm:t>
        <a:bodyPr/>
        <a:lstStyle/>
        <a:p>
          <a:r>
            <a:rPr lang="en-US" b="0" i="0" dirty="0">
              <a:latin typeface="Calibri Light" panose="020F0502020204030204" pitchFamily="34" charset="0"/>
              <a:cs typeface="Calibri Light" panose="020F0502020204030204" pitchFamily="34" charset="0"/>
            </a:rPr>
            <a:t>Account purpose, scale and scope</a:t>
          </a:r>
        </a:p>
      </dgm:t>
    </dgm:pt>
    <dgm:pt modelId="{5C4F4D8A-5CE8-439F-BF16-93F8B9CB1312}" type="parTrans" cxnId="{A6A68D5A-A7D5-4EF1-B392-915953ECF80E}">
      <dgm:prSet/>
      <dgm:spPr/>
      <dgm:t>
        <a:bodyPr/>
        <a:lstStyle/>
        <a:p>
          <a:endParaRPr lang="en-US" sz="1400" b="0" i="0">
            <a:latin typeface="Calibri Light" panose="020F0502020204030204" pitchFamily="34" charset="0"/>
            <a:cs typeface="Calibri Light" panose="020F0502020204030204" pitchFamily="34" charset="0"/>
          </a:endParaRPr>
        </a:p>
      </dgm:t>
    </dgm:pt>
    <dgm:pt modelId="{0648AC5F-B053-4EFA-94CE-8BF13AE3DEC3}" type="sibTrans" cxnId="{A6A68D5A-A7D5-4EF1-B392-915953ECF80E}">
      <dgm:prSet/>
      <dgm:spPr/>
      <dgm:t>
        <a:bodyPr/>
        <a:lstStyle/>
        <a:p>
          <a:endParaRPr lang="en-US" b="0" i="0">
            <a:latin typeface="Calibri Light" panose="020F0502020204030204" pitchFamily="34" charset="0"/>
            <a:cs typeface="Calibri Light" panose="020F0502020204030204" pitchFamily="34" charset="0"/>
          </a:endParaRPr>
        </a:p>
      </dgm:t>
    </dgm:pt>
    <dgm:pt modelId="{6093607B-6F16-4FCF-A53B-0F7991C46BEA}">
      <dgm:prSet/>
      <dgm:spPr>
        <a:solidFill>
          <a:srgbClr val="184662"/>
        </a:solidFill>
      </dgm:spPr>
      <dgm:t>
        <a:bodyPr/>
        <a:lstStyle/>
        <a:p>
          <a:r>
            <a:rPr lang="en-US" b="0" i="0" dirty="0">
              <a:latin typeface="Calibri Light" panose="020F0502020204030204" pitchFamily="34" charset="0"/>
              <a:cs typeface="Calibri Light" panose="020F0502020204030204" pitchFamily="34" charset="0"/>
            </a:rPr>
            <a:t>Account stratification and sample plan</a:t>
          </a:r>
        </a:p>
      </dgm:t>
    </dgm:pt>
    <dgm:pt modelId="{BA71E3BB-B37B-4068-9C44-F73F78FFDF93}" type="parTrans" cxnId="{0D576A16-567E-4DC8-A697-E87C61B26CF9}">
      <dgm:prSet/>
      <dgm:spPr/>
      <dgm:t>
        <a:bodyPr/>
        <a:lstStyle/>
        <a:p>
          <a:endParaRPr lang="en-US" sz="1400" b="0" i="0">
            <a:latin typeface="Calibri Light" panose="020F0502020204030204" pitchFamily="34" charset="0"/>
            <a:cs typeface="Calibri Light" panose="020F0502020204030204" pitchFamily="34" charset="0"/>
          </a:endParaRPr>
        </a:p>
      </dgm:t>
    </dgm:pt>
    <dgm:pt modelId="{08727C47-A249-41B6-A341-C18FAB6B6164}" type="sibTrans" cxnId="{0D576A16-567E-4DC8-A697-E87C61B26CF9}">
      <dgm:prSet/>
      <dgm:spPr/>
      <dgm:t>
        <a:bodyPr/>
        <a:lstStyle/>
        <a:p>
          <a:endParaRPr lang="en-US" b="0" i="0">
            <a:latin typeface="Calibri Light" panose="020F0502020204030204" pitchFamily="34" charset="0"/>
            <a:cs typeface="Calibri Light" panose="020F0502020204030204" pitchFamily="34" charset="0"/>
          </a:endParaRPr>
        </a:p>
      </dgm:t>
    </dgm:pt>
    <dgm:pt modelId="{0FC73EF5-85A9-4C3F-B0E1-0779DBF4B135}">
      <dgm:prSet/>
      <dgm:spPr>
        <a:solidFill>
          <a:srgbClr val="184662"/>
        </a:solidFill>
      </dgm:spPr>
      <dgm:t>
        <a:bodyPr/>
        <a:lstStyle/>
        <a:p>
          <a:r>
            <a:rPr lang="en-US" b="0" i="0" dirty="0">
              <a:latin typeface="Calibri Light" panose="020F0502020204030204" pitchFamily="34" charset="0"/>
              <a:cs typeface="Calibri Light" panose="020F0502020204030204" pitchFamily="34" charset="0"/>
            </a:rPr>
            <a:t>Method selection</a:t>
          </a:r>
        </a:p>
      </dgm:t>
    </dgm:pt>
    <dgm:pt modelId="{F496309E-00B2-4B28-B860-2A123F09EBF1}" type="parTrans" cxnId="{5CDB9310-25C4-4EF8-8E17-BAA017CF28B4}">
      <dgm:prSet/>
      <dgm:spPr/>
      <dgm:t>
        <a:bodyPr/>
        <a:lstStyle/>
        <a:p>
          <a:endParaRPr lang="en-US" sz="1400" b="0" i="0">
            <a:latin typeface="Calibri Light" panose="020F0502020204030204" pitchFamily="34" charset="0"/>
            <a:cs typeface="Calibri Light" panose="020F0502020204030204" pitchFamily="34" charset="0"/>
          </a:endParaRPr>
        </a:p>
      </dgm:t>
    </dgm:pt>
    <dgm:pt modelId="{6C1AD54B-C742-456B-BEB1-8D6D3E500D26}" type="sibTrans" cxnId="{5CDB9310-25C4-4EF8-8E17-BAA017CF28B4}">
      <dgm:prSet/>
      <dgm:spPr/>
      <dgm:t>
        <a:bodyPr/>
        <a:lstStyle/>
        <a:p>
          <a:endParaRPr lang="en-US" b="0" i="0">
            <a:latin typeface="Calibri Light" panose="020F0502020204030204" pitchFamily="34" charset="0"/>
            <a:cs typeface="Calibri Light" panose="020F0502020204030204" pitchFamily="34" charset="0"/>
          </a:endParaRPr>
        </a:p>
      </dgm:t>
    </dgm:pt>
    <dgm:pt modelId="{D635BE82-6237-E441-B1EA-75C956A642DF}">
      <dgm:prSet/>
      <dgm:spPr>
        <a:solidFill>
          <a:srgbClr val="174562"/>
        </a:solidFill>
      </dgm:spPr>
      <dgm:t>
        <a:bodyPr/>
        <a:lstStyle/>
        <a:p>
          <a:r>
            <a:rPr lang="en-GB" dirty="0">
              <a:latin typeface="+mj-lt"/>
            </a:rPr>
            <a:t>Reference benchmarks</a:t>
          </a:r>
        </a:p>
      </dgm:t>
    </dgm:pt>
    <dgm:pt modelId="{234A6BB4-A56B-FB42-BB2D-9DB4E86CECA3}" type="parTrans" cxnId="{647EE4CE-1980-A844-B8BB-B3D966C18CB0}">
      <dgm:prSet/>
      <dgm:spPr/>
      <dgm:t>
        <a:bodyPr/>
        <a:lstStyle/>
        <a:p>
          <a:endParaRPr lang="en-GB"/>
        </a:p>
      </dgm:t>
    </dgm:pt>
    <dgm:pt modelId="{ADA886CA-7E9A-5849-9851-C6B68485D702}" type="sibTrans" cxnId="{647EE4CE-1980-A844-B8BB-B3D966C18CB0}">
      <dgm:prSet/>
      <dgm:spPr/>
      <dgm:t>
        <a:bodyPr/>
        <a:lstStyle/>
        <a:p>
          <a:endParaRPr lang="en-GB"/>
        </a:p>
      </dgm:t>
    </dgm:pt>
    <dgm:pt modelId="{1D7CF8C7-09F0-9046-8509-E308806448B8}" type="pres">
      <dgm:prSet presAssocID="{F8448D01-57F5-4104-BA6A-F451832EFEC6}" presName="linear" presStyleCnt="0">
        <dgm:presLayoutVars>
          <dgm:dir/>
          <dgm:animLvl val="lvl"/>
          <dgm:resizeHandles val="exact"/>
        </dgm:presLayoutVars>
      </dgm:prSet>
      <dgm:spPr/>
    </dgm:pt>
    <dgm:pt modelId="{113EA823-A529-AE4D-A544-8BC9685D3F33}" type="pres">
      <dgm:prSet presAssocID="{8C67EBCE-1706-4D34-871D-A2CD0F584EE6}" presName="parentLin" presStyleCnt="0"/>
      <dgm:spPr/>
    </dgm:pt>
    <dgm:pt modelId="{246D8771-FD25-C440-9066-DBB0C893642A}" type="pres">
      <dgm:prSet presAssocID="{8C67EBCE-1706-4D34-871D-A2CD0F584EE6}" presName="parentLeftMargin" presStyleLbl="node1" presStyleIdx="0" presStyleCnt="5"/>
      <dgm:spPr/>
    </dgm:pt>
    <dgm:pt modelId="{8DC8E6FE-A9BE-4F43-8FAE-8D0D5277FBF3}" type="pres">
      <dgm:prSet presAssocID="{8C67EBCE-1706-4D34-871D-A2CD0F584EE6}" presName="parentText" presStyleLbl="node1" presStyleIdx="0" presStyleCnt="5">
        <dgm:presLayoutVars>
          <dgm:chMax val="0"/>
          <dgm:bulletEnabled val="1"/>
        </dgm:presLayoutVars>
      </dgm:prSet>
      <dgm:spPr/>
    </dgm:pt>
    <dgm:pt modelId="{C33E4DEB-0377-2148-9822-DAD95DB7F717}" type="pres">
      <dgm:prSet presAssocID="{8C67EBCE-1706-4D34-871D-A2CD0F584EE6}" presName="negativeSpace" presStyleCnt="0"/>
      <dgm:spPr/>
    </dgm:pt>
    <dgm:pt modelId="{EEC8F78F-C102-714D-9564-07A9D08C4BDD}" type="pres">
      <dgm:prSet presAssocID="{8C67EBCE-1706-4D34-871D-A2CD0F584EE6}" presName="childText" presStyleLbl="conFgAcc1" presStyleIdx="0" presStyleCnt="5">
        <dgm:presLayoutVars>
          <dgm:bulletEnabled val="1"/>
        </dgm:presLayoutVars>
      </dgm:prSet>
      <dgm:spPr/>
    </dgm:pt>
    <dgm:pt modelId="{EF49C61F-66F9-5846-8CBF-662CDDE0DB0B}" type="pres">
      <dgm:prSet presAssocID="{E9364829-32CC-47A1-8D63-E35E3DAE5244}" presName="spaceBetweenRectangles" presStyleCnt="0"/>
      <dgm:spPr/>
    </dgm:pt>
    <dgm:pt modelId="{AFCE819F-5B03-1840-BF56-887D25925B9B}" type="pres">
      <dgm:prSet presAssocID="{F4835086-4145-4147-830E-B013EDF01930}" presName="parentLin" presStyleCnt="0"/>
      <dgm:spPr/>
    </dgm:pt>
    <dgm:pt modelId="{173494EB-29E4-0A47-80E9-1D34123FDC11}" type="pres">
      <dgm:prSet presAssocID="{F4835086-4145-4147-830E-B013EDF01930}" presName="parentLeftMargin" presStyleLbl="node1" presStyleIdx="0" presStyleCnt="5"/>
      <dgm:spPr/>
    </dgm:pt>
    <dgm:pt modelId="{8C840A63-F80C-B949-8FF4-405C67D69691}" type="pres">
      <dgm:prSet presAssocID="{F4835086-4145-4147-830E-B013EDF01930}" presName="parentText" presStyleLbl="node1" presStyleIdx="1" presStyleCnt="5">
        <dgm:presLayoutVars>
          <dgm:chMax val="0"/>
          <dgm:bulletEnabled val="1"/>
        </dgm:presLayoutVars>
      </dgm:prSet>
      <dgm:spPr/>
    </dgm:pt>
    <dgm:pt modelId="{17CEAA45-0C52-B440-8722-D04A38BBA023}" type="pres">
      <dgm:prSet presAssocID="{F4835086-4145-4147-830E-B013EDF01930}" presName="negativeSpace" presStyleCnt="0"/>
      <dgm:spPr/>
    </dgm:pt>
    <dgm:pt modelId="{ECA5CF1A-69D7-EA48-B701-C6A71782AF7C}" type="pres">
      <dgm:prSet presAssocID="{F4835086-4145-4147-830E-B013EDF01930}" presName="childText" presStyleLbl="conFgAcc1" presStyleIdx="1" presStyleCnt="5">
        <dgm:presLayoutVars>
          <dgm:bulletEnabled val="1"/>
        </dgm:presLayoutVars>
      </dgm:prSet>
      <dgm:spPr/>
    </dgm:pt>
    <dgm:pt modelId="{340BAF4A-9735-5743-AACB-D2DBDB93B296}" type="pres">
      <dgm:prSet presAssocID="{0648AC5F-B053-4EFA-94CE-8BF13AE3DEC3}" presName="spaceBetweenRectangles" presStyleCnt="0"/>
      <dgm:spPr/>
    </dgm:pt>
    <dgm:pt modelId="{0BC9333C-0CAC-B24A-90E1-C8AEB51A046F}" type="pres">
      <dgm:prSet presAssocID="{0FC73EF5-85A9-4C3F-B0E1-0779DBF4B135}" presName="parentLin" presStyleCnt="0"/>
      <dgm:spPr/>
    </dgm:pt>
    <dgm:pt modelId="{42E44BFA-C9CE-0A4F-AF95-CAA4FD249768}" type="pres">
      <dgm:prSet presAssocID="{0FC73EF5-85A9-4C3F-B0E1-0779DBF4B135}" presName="parentLeftMargin" presStyleLbl="node1" presStyleIdx="1" presStyleCnt="5"/>
      <dgm:spPr/>
    </dgm:pt>
    <dgm:pt modelId="{90CD6898-D983-404D-AB09-D1395D1752F9}" type="pres">
      <dgm:prSet presAssocID="{0FC73EF5-85A9-4C3F-B0E1-0779DBF4B135}" presName="parentText" presStyleLbl="node1" presStyleIdx="2" presStyleCnt="5">
        <dgm:presLayoutVars>
          <dgm:chMax val="0"/>
          <dgm:bulletEnabled val="1"/>
        </dgm:presLayoutVars>
      </dgm:prSet>
      <dgm:spPr/>
    </dgm:pt>
    <dgm:pt modelId="{0CEB8BAD-F3FB-984D-8270-BE00DDF84525}" type="pres">
      <dgm:prSet presAssocID="{0FC73EF5-85A9-4C3F-B0E1-0779DBF4B135}" presName="negativeSpace" presStyleCnt="0"/>
      <dgm:spPr/>
    </dgm:pt>
    <dgm:pt modelId="{739EC946-6F3D-CB47-939F-BFBBD143D560}" type="pres">
      <dgm:prSet presAssocID="{0FC73EF5-85A9-4C3F-B0E1-0779DBF4B135}" presName="childText" presStyleLbl="conFgAcc1" presStyleIdx="2" presStyleCnt="5">
        <dgm:presLayoutVars>
          <dgm:bulletEnabled val="1"/>
        </dgm:presLayoutVars>
      </dgm:prSet>
      <dgm:spPr/>
    </dgm:pt>
    <dgm:pt modelId="{B281A93D-77A2-7F44-908E-2DAC7510E7D7}" type="pres">
      <dgm:prSet presAssocID="{6C1AD54B-C742-456B-BEB1-8D6D3E500D26}" presName="spaceBetweenRectangles" presStyleCnt="0"/>
      <dgm:spPr/>
    </dgm:pt>
    <dgm:pt modelId="{F82834BE-BDE2-964A-8637-6A3E4F612C29}" type="pres">
      <dgm:prSet presAssocID="{6093607B-6F16-4FCF-A53B-0F7991C46BEA}" presName="parentLin" presStyleCnt="0"/>
      <dgm:spPr/>
    </dgm:pt>
    <dgm:pt modelId="{B233C471-8EF1-4C4A-871D-9F4F7C917E70}" type="pres">
      <dgm:prSet presAssocID="{6093607B-6F16-4FCF-A53B-0F7991C46BEA}" presName="parentLeftMargin" presStyleLbl="node1" presStyleIdx="2" presStyleCnt="5"/>
      <dgm:spPr/>
    </dgm:pt>
    <dgm:pt modelId="{8D91A255-6C59-4349-88D0-7E6112B92EAF}" type="pres">
      <dgm:prSet presAssocID="{6093607B-6F16-4FCF-A53B-0F7991C46BEA}" presName="parentText" presStyleLbl="node1" presStyleIdx="3" presStyleCnt="5">
        <dgm:presLayoutVars>
          <dgm:chMax val="0"/>
          <dgm:bulletEnabled val="1"/>
        </dgm:presLayoutVars>
      </dgm:prSet>
      <dgm:spPr/>
    </dgm:pt>
    <dgm:pt modelId="{B12D380A-D21B-754A-ACEA-1AA12F2A4E55}" type="pres">
      <dgm:prSet presAssocID="{6093607B-6F16-4FCF-A53B-0F7991C46BEA}" presName="negativeSpace" presStyleCnt="0"/>
      <dgm:spPr/>
    </dgm:pt>
    <dgm:pt modelId="{09B3274A-93B3-F54C-8748-EF865277EFED}" type="pres">
      <dgm:prSet presAssocID="{6093607B-6F16-4FCF-A53B-0F7991C46BEA}" presName="childText" presStyleLbl="conFgAcc1" presStyleIdx="3" presStyleCnt="5">
        <dgm:presLayoutVars>
          <dgm:bulletEnabled val="1"/>
        </dgm:presLayoutVars>
      </dgm:prSet>
      <dgm:spPr/>
    </dgm:pt>
    <dgm:pt modelId="{E465B3F4-B6AE-D64E-BAB4-830D28A7A31B}" type="pres">
      <dgm:prSet presAssocID="{08727C47-A249-41B6-A341-C18FAB6B6164}" presName="spaceBetweenRectangles" presStyleCnt="0"/>
      <dgm:spPr/>
    </dgm:pt>
    <dgm:pt modelId="{8B21F91A-750A-DA4A-9B14-46144D2912AF}" type="pres">
      <dgm:prSet presAssocID="{D635BE82-6237-E441-B1EA-75C956A642DF}" presName="parentLin" presStyleCnt="0"/>
      <dgm:spPr/>
    </dgm:pt>
    <dgm:pt modelId="{50A8E06F-3015-CA44-8D56-C483B72FDB39}" type="pres">
      <dgm:prSet presAssocID="{D635BE82-6237-E441-B1EA-75C956A642DF}" presName="parentLeftMargin" presStyleLbl="node1" presStyleIdx="3" presStyleCnt="5"/>
      <dgm:spPr/>
    </dgm:pt>
    <dgm:pt modelId="{E3976467-7A69-9C43-A9A6-4C50C08D8C70}" type="pres">
      <dgm:prSet presAssocID="{D635BE82-6237-E441-B1EA-75C956A642DF}" presName="parentText" presStyleLbl="node1" presStyleIdx="4" presStyleCnt="5">
        <dgm:presLayoutVars>
          <dgm:chMax val="0"/>
          <dgm:bulletEnabled val="1"/>
        </dgm:presLayoutVars>
      </dgm:prSet>
      <dgm:spPr/>
    </dgm:pt>
    <dgm:pt modelId="{E7A9BB83-9DE7-2F44-AA20-0604139061AF}" type="pres">
      <dgm:prSet presAssocID="{D635BE82-6237-E441-B1EA-75C956A642DF}" presName="negativeSpace" presStyleCnt="0"/>
      <dgm:spPr/>
    </dgm:pt>
    <dgm:pt modelId="{893C668D-ED1A-B34F-B09C-283C08910B2B}" type="pres">
      <dgm:prSet presAssocID="{D635BE82-6237-E441-B1EA-75C956A642DF}" presName="childText" presStyleLbl="conFgAcc1" presStyleIdx="4" presStyleCnt="5">
        <dgm:presLayoutVars>
          <dgm:bulletEnabled val="1"/>
        </dgm:presLayoutVars>
      </dgm:prSet>
      <dgm:spPr/>
    </dgm:pt>
  </dgm:ptLst>
  <dgm:cxnLst>
    <dgm:cxn modelId="{5CDB9310-25C4-4EF8-8E17-BAA017CF28B4}" srcId="{F8448D01-57F5-4104-BA6A-F451832EFEC6}" destId="{0FC73EF5-85A9-4C3F-B0E1-0779DBF4B135}" srcOrd="2" destOrd="0" parTransId="{F496309E-00B2-4B28-B860-2A123F09EBF1}" sibTransId="{6C1AD54B-C742-456B-BEB1-8D6D3E500D26}"/>
    <dgm:cxn modelId="{0D576A16-567E-4DC8-A697-E87C61B26CF9}" srcId="{F8448D01-57F5-4104-BA6A-F451832EFEC6}" destId="{6093607B-6F16-4FCF-A53B-0F7991C46BEA}" srcOrd="3" destOrd="0" parTransId="{BA71E3BB-B37B-4068-9C44-F73F78FFDF93}" sibTransId="{08727C47-A249-41B6-A341-C18FAB6B6164}"/>
    <dgm:cxn modelId="{AE86B035-43F4-E947-8B66-C99C882E20DE}" type="presOf" srcId="{8C67EBCE-1706-4D34-871D-A2CD0F584EE6}" destId="{8DC8E6FE-A9BE-4F43-8FAE-8D0D5277FBF3}" srcOrd="1" destOrd="0" presId="urn:microsoft.com/office/officeart/2005/8/layout/list1"/>
    <dgm:cxn modelId="{003A6738-CCB7-A84E-8C1F-3E08927AF074}" type="presOf" srcId="{F4835086-4145-4147-830E-B013EDF01930}" destId="{173494EB-29E4-0A47-80E9-1D34123FDC11}" srcOrd="0" destOrd="0" presId="urn:microsoft.com/office/officeart/2005/8/layout/list1"/>
    <dgm:cxn modelId="{C1177F3C-8F31-4EA7-A482-9E1BC3EA7BD1}" srcId="{F8448D01-57F5-4104-BA6A-F451832EFEC6}" destId="{8C67EBCE-1706-4D34-871D-A2CD0F584EE6}" srcOrd="0" destOrd="0" parTransId="{40D07BE4-15D2-4AD2-A591-398036D2A31C}" sibTransId="{E9364829-32CC-47A1-8D63-E35E3DAE5244}"/>
    <dgm:cxn modelId="{97D2D34D-A7BB-3646-8289-875CE03CDC39}" type="presOf" srcId="{8C67EBCE-1706-4D34-871D-A2CD0F584EE6}" destId="{246D8771-FD25-C440-9066-DBB0C893642A}" srcOrd="0" destOrd="0" presId="urn:microsoft.com/office/officeart/2005/8/layout/list1"/>
    <dgm:cxn modelId="{AE8E0457-56A3-2E4E-A955-4E04618ECB7D}" type="presOf" srcId="{F4835086-4145-4147-830E-B013EDF01930}" destId="{8C840A63-F80C-B949-8FF4-405C67D69691}" srcOrd="1" destOrd="0" presId="urn:microsoft.com/office/officeart/2005/8/layout/list1"/>
    <dgm:cxn modelId="{A6A68D5A-A7D5-4EF1-B392-915953ECF80E}" srcId="{F8448D01-57F5-4104-BA6A-F451832EFEC6}" destId="{F4835086-4145-4147-830E-B013EDF01930}" srcOrd="1" destOrd="0" parTransId="{5C4F4D8A-5CE8-439F-BF16-93F8B9CB1312}" sibTransId="{0648AC5F-B053-4EFA-94CE-8BF13AE3DEC3}"/>
    <dgm:cxn modelId="{3388A073-492B-0448-BAD5-C082776C8A44}" type="presOf" srcId="{F8448D01-57F5-4104-BA6A-F451832EFEC6}" destId="{1D7CF8C7-09F0-9046-8509-E308806448B8}" srcOrd="0" destOrd="0" presId="urn:microsoft.com/office/officeart/2005/8/layout/list1"/>
    <dgm:cxn modelId="{D973E9A0-66A1-3544-B9D6-2C86F2504B3A}" type="presOf" srcId="{D635BE82-6237-E441-B1EA-75C956A642DF}" destId="{50A8E06F-3015-CA44-8D56-C483B72FDB39}" srcOrd="0" destOrd="0" presId="urn:microsoft.com/office/officeart/2005/8/layout/list1"/>
    <dgm:cxn modelId="{9283B2B2-FCDB-A44E-AFB0-FFFE40DD92AC}" type="presOf" srcId="{6093607B-6F16-4FCF-A53B-0F7991C46BEA}" destId="{8D91A255-6C59-4349-88D0-7E6112B92EAF}" srcOrd="1" destOrd="0" presId="urn:microsoft.com/office/officeart/2005/8/layout/list1"/>
    <dgm:cxn modelId="{988021CB-D436-EA49-B6DE-4C22C9760F1F}" type="presOf" srcId="{D635BE82-6237-E441-B1EA-75C956A642DF}" destId="{E3976467-7A69-9C43-A9A6-4C50C08D8C70}" srcOrd="1" destOrd="0" presId="urn:microsoft.com/office/officeart/2005/8/layout/list1"/>
    <dgm:cxn modelId="{647EE4CE-1980-A844-B8BB-B3D966C18CB0}" srcId="{F8448D01-57F5-4104-BA6A-F451832EFEC6}" destId="{D635BE82-6237-E441-B1EA-75C956A642DF}" srcOrd="4" destOrd="0" parTransId="{234A6BB4-A56B-FB42-BB2D-9DB4E86CECA3}" sibTransId="{ADA886CA-7E9A-5849-9851-C6B68485D702}"/>
    <dgm:cxn modelId="{C772FFE5-3FB6-4E4E-9520-2277937661B9}" type="presOf" srcId="{0FC73EF5-85A9-4C3F-B0E1-0779DBF4B135}" destId="{90CD6898-D983-404D-AB09-D1395D1752F9}" srcOrd="1" destOrd="0" presId="urn:microsoft.com/office/officeart/2005/8/layout/list1"/>
    <dgm:cxn modelId="{819469E7-3F34-3A44-806E-B90276886D16}" type="presOf" srcId="{6093607B-6F16-4FCF-A53B-0F7991C46BEA}" destId="{B233C471-8EF1-4C4A-871D-9F4F7C917E70}" srcOrd="0" destOrd="0" presId="urn:microsoft.com/office/officeart/2005/8/layout/list1"/>
    <dgm:cxn modelId="{3D5AC9F3-1147-6C44-8F45-1D59B31FB079}" type="presOf" srcId="{0FC73EF5-85A9-4C3F-B0E1-0779DBF4B135}" destId="{42E44BFA-C9CE-0A4F-AF95-CAA4FD249768}" srcOrd="0" destOrd="0" presId="urn:microsoft.com/office/officeart/2005/8/layout/list1"/>
    <dgm:cxn modelId="{D1B759CC-1265-9D4E-81F3-BAB12C2B4778}" type="presParOf" srcId="{1D7CF8C7-09F0-9046-8509-E308806448B8}" destId="{113EA823-A529-AE4D-A544-8BC9685D3F33}" srcOrd="0" destOrd="0" presId="urn:microsoft.com/office/officeart/2005/8/layout/list1"/>
    <dgm:cxn modelId="{1B23C4C7-8D1B-7444-B3C2-4C58575C13B9}" type="presParOf" srcId="{113EA823-A529-AE4D-A544-8BC9685D3F33}" destId="{246D8771-FD25-C440-9066-DBB0C893642A}" srcOrd="0" destOrd="0" presId="urn:microsoft.com/office/officeart/2005/8/layout/list1"/>
    <dgm:cxn modelId="{CD7C2D1E-CEC5-824F-96BA-9EEA78AD1F4F}" type="presParOf" srcId="{113EA823-A529-AE4D-A544-8BC9685D3F33}" destId="{8DC8E6FE-A9BE-4F43-8FAE-8D0D5277FBF3}" srcOrd="1" destOrd="0" presId="urn:microsoft.com/office/officeart/2005/8/layout/list1"/>
    <dgm:cxn modelId="{9D476E4D-2D6D-9A4D-8A3E-5F36CA761C89}" type="presParOf" srcId="{1D7CF8C7-09F0-9046-8509-E308806448B8}" destId="{C33E4DEB-0377-2148-9822-DAD95DB7F717}" srcOrd="1" destOrd="0" presId="urn:microsoft.com/office/officeart/2005/8/layout/list1"/>
    <dgm:cxn modelId="{9DA902C5-BBA6-F649-A691-E35CF288CE89}" type="presParOf" srcId="{1D7CF8C7-09F0-9046-8509-E308806448B8}" destId="{EEC8F78F-C102-714D-9564-07A9D08C4BDD}" srcOrd="2" destOrd="0" presId="urn:microsoft.com/office/officeart/2005/8/layout/list1"/>
    <dgm:cxn modelId="{5B9E92B9-E237-FE45-AF59-0430173BECC8}" type="presParOf" srcId="{1D7CF8C7-09F0-9046-8509-E308806448B8}" destId="{EF49C61F-66F9-5846-8CBF-662CDDE0DB0B}" srcOrd="3" destOrd="0" presId="urn:microsoft.com/office/officeart/2005/8/layout/list1"/>
    <dgm:cxn modelId="{8130B0F5-BC26-A547-84EB-0C199F068B0A}" type="presParOf" srcId="{1D7CF8C7-09F0-9046-8509-E308806448B8}" destId="{AFCE819F-5B03-1840-BF56-887D25925B9B}" srcOrd="4" destOrd="0" presId="urn:microsoft.com/office/officeart/2005/8/layout/list1"/>
    <dgm:cxn modelId="{26246657-8CEC-7140-A471-23297D391611}" type="presParOf" srcId="{AFCE819F-5B03-1840-BF56-887D25925B9B}" destId="{173494EB-29E4-0A47-80E9-1D34123FDC11}" srcOrd="0" destOrd="0" presId="urn:microsoft.com/office/officeart/2005/8/layout/list1"/>
    <dgm:cxn modelId="{9B903D1A-3119-8B4C-8AB3-33E7A01CA673}" type="presParOf" srcId="{AFCE819F-5B03-1840-BF56-887D25925B9B}" destId="{8C840A63-F80C-B949-8FF4-405C67D69691}" srcOrd="1" destOrd="0" presId="urn:microsoft.com/office/officeart/2005/8/layout/list1"/>
    <dgm:cxn modelId="{C464B341-2DCE-FD48-9B35-A317B4A1CD1D}" type="presParOf" srcId="{1D7CF8C7-09F0-9046-8509-E308806448B8}" destId="{17CEAA45-0C52-B440-8722-D04A38BBA023}" srcOrd="5" destOrd="0" presId="urn:microsoft.com/office/officeart/2005/8/layout/list1"/>
    <dgm:cxn modelId="{E3E93832-C393-9148-B2DC-5DE8DB8C1858}" type="presParOf" srcId="{1D7CF8C7-09F0-9046-8509-E308806448B8}" destId="{ECA5CF1A-69D7-EA48-B701-C6A71782AF7C}" srcOrd="6" destOrd="0" presId="urn:microsoft.com/office/officeart/2005/8/layout/list1"/>
    <dgm:cxn modelId="{D02E1092-ADC6-3A4D-A33F-B3937A5D212F}" type="presParOf" srcId="{1D7CF8C7-09F0-9046-8509-E308806448B8}" destId="{340BAF4A-9735-5743-AACB-D2DBDB93B296}" srcOrd="7" destOrd="0" presId="urn:microsoft.com/office/officeart/2005/8/layout/list1"/>
    <dgm:cxn modelId="{12B9CEB9-ACB1-C141-BFEA-9AEE7B555D8E}" type="presParOf" srcId="{1D7CF8C7-09F0-9046-8509-E308806448B8}" destId="{0BC9333C-0CAC-B24A-90E1-C8AEB51A046F}" srcOrd="8" destOrd="0" presId="urn:microsoft.com/office/officeart/2005/8/layout/list1"/>
    <dgm:cxn modelId="{48E3FDD2-E595-C44C-848F-591F64126103}" type="presParOf" srcId="{0BC9333C-0CAC-B24A-90E1-C8AEB51A046F}" destId="{42E44BFA-C9CE-0A4F-AF95-CAA4FD249768}" srcOrd="0" destOrd="0" presId="urn:microsoft.com/office/officeart/2005/8/layout/list1"/>
    <dgm:cxn modelId="{312DF00A-7F91-0C45-AEAF-371CCAE5BF89}" type="presParOf" srcId="{0BC9333C-0CAC-B24A-90E1-C8AEB51A046F}" destId="{90CD6898-D983-404D-AB09-D1395D1752F9}" srcOrd="1" destOrd="0" presId="urn:microsoft.com/office/officeart/2005/8/layout/list1"/>
    <dgm:cxn modelId="{57360527-2B42-6849-9F3E-A9E00C0EB031}" type="presParOf" srcId="{1D7CF8C7-09F0-9046-8509-E308806448B8}" destId="{0CEB8BAD-F3FB-984D-8270-BE00DDF84525}" srcOrd="9" destOrd="0" presId="urn:microsoft.com/office/officeart/2005/8/layout/list1"/>
    <dgm:cxn modelId="{3476477C-E79F-724F-B094-6C30F0995E6B}" type="presParOf" srcId="{1D7CF8C7-09F0-9046-8509-E308806448B8}" destId="{739EC946-6F3D-CB47-939F-BFBBD143D560}" srcOrd="10" destOrd="0" presId="urn:microsoft.com/office/officeart/2005/8/layout/list1"/>
    <dgm:cxn modelId="{6B63B245-78F8-5D4E-9507-AD6CA61441E2}" type="presParOf" srcId="{1D7CF8C7-09F0-9046-8509-E308806448B8}" destId="{B281A93D-77A2-7F44-908E-2DAC7510E7D7}" srcOrd="11" destOrd="0" presId="urn:microsoft.com/office/officeart/2005/8/layout/list1"/>
    <dgm:cxn modelId="{5886679D-A1F8-BA41-9B66-EE42925668FE}" type="presParOf" srcId="{1D7CF8C7-09F0-9046-8509-E308806448B8}" destId="{F82834BE-BDE2-964A-8637-6A3E4F612C29}" srcOrd="12" destOrd="0" presId="urn:microsoft.com/office/officeart/2005/8/layout/list1"/>
    <dgm:cxn modelId="{D208CFE2-F113-1C49-B965-EFC5498602A3}" type="presParOf" srcId="{F82834BE-BDE2-964A-8637-6A3E4F612C29}" destId="{B233C471-8EF1-4C4A-871D-9F4F7C917E70}" srcOrd="0" destOrd="0" presId="urn:microsoft.com/office/officeart/2005/8/layout/list1"/>
    <dgm:cxn modelId="{92C49C9B-0037-5E42-AF50-926025967775}" type="presParOf" srcId="{F82834BE-BDE2-964A-8637-6A3E4F612C29}" destId="{8D91A255-6C59-4349-88D0-7E6112B92EAF}" srcOrd="1" destOrd="0" presId="urn:microsoft.com/office/officeart/2005/8/layout/list1"/>
    <dgm:cxn modelId="{5FE16F1C-1A0A-A14D-BD85-804DAB863407}" type="presParOf" srcId="{1D7CF8C7-09F0-9046-8509-E308806448B8}" destId="{B12D380A-D21B-754A-ACEA-1AA12F2A4E55}" srcOrd="13" destOrd="0" presId="urn:microsoft.com/office/officeart/2005/8/layout/list1"/>
    <dgm:cxn modelId="{08972771-9C7B-F844-A4AE-3266A9BD4593}" type="presParOf" srcId="{1D7CF8C7-09F0-9046-8509-E308806448B8}" destId="{09B3274A-93B3-F54C-8748-EF865277EFED}" srcOrd="14" destOrd="0" presId="urn:microsoft.com/office/officeart/2005/8/layout/list1"/>
    <dgm:cxn modelId="{5FA71B01-FA63-9B4F-8CA2-7DC2A450FD24}" type="presParOf" srcId="{1D7CF8C7-09F0-9046-8509-E308806448B8}" destId="{E465B3F4-B6AE-D64E-BAB4-830D28A7A31B}" srcOrd="15" destOrd="0" presId="urn:microsoft.com/office/officeart/2005/8/layout/list1"/>
    <dgm:cxn modelId="{E3E95372-1AFF-264A-8BC6-83A1B2AD7147}" type="presParOf" srcId="{1D7CF8C7-09F0-9046-8509-E308806448B8}" destId="{8B21F91A-750A-DA4A-9B14-46144D2912AF}" srcOrd="16" destOrd="0" presId="urn:microsoft.com/office/officeart/2005/8/layout/list1"/>
    <dgm:cxn modelId="{77104C50-BD15-7945-81D3-735C97C477A6}" type="presParOf" srcId="{8B21F91A-750A-DA4A-9B14-46144D2912AF}" destId="{50A8E06F-3015-CA44-8D56-C483B72FDB39}" srcOrd="0" destOrd="0" presId="urn:microsoft.com/office/officeart/2005/8/layout/list1"/>
    <dgm:cxn modelId="{741B047E-D094-A444-848D-ED1957B7B0A5}" type="presParOf" srcId="{8B21F91A-750A-DA4A-9B14-46144D2912AF}" destId="{E3976467-7A69-9C43-A9A6-4C50C08D8C70}" srcOrd="1" destOrd="0" presId="urn:microsoft.com/office/officeart/2005/8/layout/list1"/>
    <dgm:cxn modelId="{08072E6B-6226-6D41-A973-6EF68701CADF}" type="presParOf" srcId="{1D7CF8C7-09F0-9046-8509-E308806448B8}" destId="{E7A9BB83-9DE7-2F44-AA20-0604139061AF}" srcOrd="17" destOrd="0" presId="urn:microsoft.com/office/officeart/2005/8/layout/list1"/>
    <dgm:cxn modelId="{EDA15AD4-817D-3643-8943-C9822DAD9381}" type="presParOf" srcId="{1D7CF8C7-09F0-9046-8509-E308806448B8}" destId="{893C668D-ED1A-B34F-B09C-283C08910B2B}"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8448D01-57F5-4104-BA6A-F451832EFEC6}" type="doc">
      <dgm:prSet loTypeId="urn:microsoft.com/office/officeart/2005/8/layout/list1" loCatId="list" qsTypeId="urn:microsoft.com/office/officeart/2005/8/quickstyle/simple5" qsCatId="simple" csTypeId="urn:microsoft.com/office/officeart/2005/8/colors/accent5_2" csCatId="accent5" phldr="1"/>
      <dgm:spPr/>
      <dgm:t>
        <a:bodyPr/>
        <a:lstStyle/>
        <a:p>
          <a:endParaRPr lang="en-US"/>
        </a:p>
      </dgm:t>
    </dgm:pt>
    <dgm:pt modelId="{8C67EBCE-1706-4D34-871D-A2CD0F584EE6}">
      <dgm:prSet/>
      <dgm:spPr>
        <a:solidFill>
          <a:srgbClr val="184662"/>
        </a:solidFill>
      </dgm:spPr>
      <dgm:t>
        <a:bodyPr/>
        <a:lstStyle/>
        <a:p>
          <a:r>
            <a:rPr lang="en-US" b="0" i="0" dirty="0">
              <a:latin typeface="Calibri Light" panose="020F0502020204030204" pitchFamily="34" charset="0"/>
              <a:cs typeface="Calibri Light" panose="020F0502020204030204" pitchFamily="34" charset="0"/>
            </a:rPr>
            <a:t>Environmental Account</a:t>
          </a:r>
        </a:p>
      </dgm:t>
    </dgm:pt>
    <dgm:pt modelId="{40D07BE4-15D2-4AD2-A591-398036D2A31C}" type="parTrans" cxnId="{C1177F3C-8F31-4EA7-A482-9E1BC3EA7BD1}">
      <dgm:prSet/>
      <dgm:spPr/>
      <dgm:t>
        <a:bodyPr/>
        <a:lstStyle/>
        <a:p>
          <a:endParaRPr lang="en-US" sz="1400" b="0" i="0">
            <a:latin typeface="Calibri Light" panose="020F0502020204030204" pitchFamily="34" charset="0"/>
            <a:cs typeface="Calibri Light" panose="020F0502020204030204" pitchFamily="34" charset="0"/>
          </a:endParaRPr>
        </a:p>
      </dgm:t>
    </dgm:pt>
    <dgm:pt modelId="{E9364829-32CC-47A1-8D63-E35E3DAE5244}" type="sibTrans" cxnId="{C1177F3C-8F31-4EA7-A482-9E1BC3EA7BD1}">
      <dgm:prSet/>
      <dgm:spPr/>
      <dgm:t>
        <a:bodyPr/>
        <a:lstStyle/>
        <a:p>
          <a:endParaRPr lang="en-US" b="0" i="0">
            <a:latin typeface="Calibri Light" panose="020F0502020204030204" pitchFamily="34" charset="0"/>
            <a:cs typeface="Calibri Light" panose="020F0502020204030204" pitchFamily="34" charset="0"/>
          </a:endParaRPr>
        </a:p>
      </dgm:t>
    </dgm:pt>
    <dgm:pt modelId="{F4835086-4145-4147-830E-B013EDF01930}">
      <dgm:prSet/>
      <dgm:spPr>
        <a:solidFill>
          <a:srgbClr val="184662"/>
        </a:solidFill>
      </dgm:spPr>
      <dgm:t>
        <a:bodyPr/>
        <a:lstStyle/>
        <a:p>
          <a:r>
            <a:rPr lang="en-US" b="0" i="0" dirty="0">
              <a:latin typeface="Calibri Light" panose="020F0502020204030204" pitchFamily="34" charset="0"/>
              <a:cs typeface="Calibri Light" panose="020F0502020204030204" pitchFamily="34" charset="0"/>
            </a:rPr>
            <a:t>Information Statement</a:t>
          </a:r>
        </a:p>
      </dgm:t>
    </dgm:pt>
    <dgm:pt modelId="{5C4F4D8A-5CE8-439F-BF16-93F8B9CB1312}" type="parTrans" cxnId="{A6A68D5A-A7D5-4EF1-B392-915953ECF80E}">
      <dgm:prSet/>
      <dgm:spPr/>
      <dgm:t>
        <a:bodyPr/>
        <a:lstStyle/>
        <a:p>
          <a:endParaRPr lang="en-US" sz="1400" b="0" i="0">
            <a:latin typeface="Calibri Light" panose="020F0502020204030204" pitchFamily="34" charset="0"/>
            <a:cs typeface="Calibri Light" panose="020F0502020204030204" pitchFamily="34" charset="0"/>
          </a:endParaRPr>
        </a:p>
      </dgm:t>
    </dgm:pt>
    <dgm:pt modelId="{0648AC5F-B053-4EFA-94CE-8BF13AE3DEC3}" type="sibTrans" cxnId="{A6A68D5A-A7D5-4EF1-B392-915953ECF80E}">
      <dgm:prSet/>
      <dgm:spPr/>
      <dgm:t>
        <a:bodyPr/>
        <a:lstStyle/>
        <a:p>
          <a:endParaRPr lang="en-US" b="0" i="0">
            <a:latin typeface="Calibri Light" panose="020F0502020204030204" pitchFamily="34" charset="0"/>
            <a:cs typeface="Calibri Light" panose="020F0502020204030204" pitchFamily="34" charset="0"/>
          </a:endParaRPr>
        </a:p>
      </dgm:t>
    </dgm:pt>
    <dgm:pt modelId="{6093607B-6F16-4FCF-A53B-0F7991C46BEA}">
      <dgm:prSet/>
      <dgm:spPr>
        <a:solidFill>
          <a:srgbClr val="184662"/>
        </a:solidFill>
      </dgm:spPr>
      <dgm:t>
        <a:bodyPr/>
        <a:lstStyle/>
        <a:p>
          <a:r>
            <a:rPr lang="en-US" b="0" i="0" dirty="0">
              <a:latin typeface="Calibri Light" panose="020F0502020204030204" pitchFamily="34" charset="0"/>
              <a:cs typeface="Calibri Light" panose="020F0502020204030204" pitchFamily="34" charset="0"/>
            </a:rPr>
            <a:t>Verification Report</a:t>
          </a:r>
        </a:p>
      </dgm:t>
    </dgm:pt>
    <dgm:pt modelId="{BA71E3BB-B37B-4068-9C44-F73F78FFDF93}" type="parTrans" cxnId="{0D576A16-567E-4DC8-A697-E87C61B26CF9}">
      <dgm:prSet/>
      <dgm:spPr/>
      <dgm:t>
        <a:bodyPr/>
        <a:lstStyle/>
        <a:p>
          <a:endParaRPr lang="en-US" sz="1400" b="0" i="0">
            <a:latin typeface="Calibri Light" panose="020F0502020204030204" pitchFamily="34" charset="0"/>
            <a:cs typeface="Calibri Light" panose="020F0502020204030204" pitchFamily="34" charset="0"/>
          </a:endParaRPr>
        </a:p>
      </dgm:t>
    </dgm:pt>
    <dgm:pt modelId="{08727C47-A249-41B6-A341-C18FAB6B6164}" type="sibTrans" cxnId="{0D576A16-567E-4DC8-A697-E87C61B26CF9}">
      <dgm:prSet/>
      <dgm:spPr/>
      <dgm:t>
        <a:bodyPr/>
        <a:lstStyle/>
        <a:p>
          <a:endParaRPr lang="en-US" b="0" i="0">
            <a:latin typeface="Calibri Light" panose="020F0502020204030204" pitchFamily="34" charset="0"/>
            <a:cs typeface="Calibri Light" panose="020F0502020204030204" pitchFamily="34" charset="0"/>
          </a:endParaRPr>
        </a:p>
      </dgm:t>
    </dgm:pt>
    <dgm:pt modelId="{0FC73EF5-85A9-4C3F-B0E1-0779DBF4B135}">
      <dgm:prSet/>
      <dgm:spPr>
        <a:solidFill>
          <a:srgbClr val="184662"/>
        </a:solidFill>
      </dgm:spPr>
      <dgm:t>
        <a:bodyPr/>
        <a:lstStyle/>
        <a:p>
          <a:r>
            <a:rPr lang="en-US" b="0" i="0" dirty="0">
              <a:latin typeface="Calibri Light" panose="020F0502020204030204" pitchFamily="34" charset="0"/>
              <a:cs typeface="Calibri Light" panose="020F0502020204030204" pitchFamily="34" charset="0"/>
            </a:rPr>
            <a:t>Statement of Compliance &amp; Good Faith</a:t>
          </a:r>
        </a:p>
      </dgm:t>
    </dgm:pt>
    <dgm:pt modelId="{F496309E-00B2-4B28-B860-2A123F09EBF1}" type="parTrans" cxnId="{5CDB9310-25C4-4EF8-8E17-BAA017CF28B4}">
      <dgm:prSet/>
      <dgm:spPr/>
      <dgm:t>
        <a:bodyPr/>
        <a:lstStyle/>
        <a:p>
          <a:endParaRPr lang="en-US" sz="1400" b="0" i="0">
            <a:latin typeface="Calibri Light" panose="020F0502020204030204" pitchFamily="34" charset="0"/>
            <a:cs typeface="Calibri Light" panose="020F0502020204030204" pitchFamily="34" charset="0"/>
          </a:endParaRPr>
        </a:p>
      </dgm:t>
    </dgm:pt>
    <dgm:pt modelId="{6C1AD54B-C742-456B-BEB1-8D6D3E500D26}" type="sibTrans" cxnId="{5CDB9310-25C4-4EF8-8E17-BAA017CF28B4}">
      <dgm:prSet/>
      <dgm:spPr/>
      <dgm:t>
        <a:bodyPr/>
        <a:lstStyle/>
        <a:p>
          <a:endParaRPr lang="en-US" b="0" i="0">
            <a:latin typeface="Calibri Light" panose="020F0502020204030204" pitchFamily="34" charset="0"/>
            <a:cs typeface="Calibri Light" panose="020F0502020204030204" pitchFamily="34" charset="0"/>
          </a:endParaRPr>
        </a:p>
      </dgm:t>
    </dgm:pt>
    <dgm:pt modelId="{69648173-4BAE-CB4C-9A0A-D7877CADE9FB}">
      <dgm:prSet/>
      <dgm:spPr/>
      <dgm:t>
        <a:bodyPr/>
        <a:lstStyle/>
        <a:p>
          <a:r>
            <a:rPr lang="en-US" b="0" i="0" dirty="0">
              <a:latin typeface="Calibri Light" panose="020F0502020204030204" pitchFamily="34" charset="0"/>
              <a:cs typeface="Calibri Light" panose="020F0502020204030204" pitchFamily="34" charset="0"/>
            </a:rPr>
            <a:t>Spreadsheets and supporting documents</a:t>
          </a:r>
        </a:p>
      </dgm:t>
    </dgm:pt>
    <dgm:pt modelId="{44D56055-D5A4-7648-AAA2-225B7073F695}" type="parTrans" cxnId="{2E76AB23-ECA2-1046-B06F-EA5F53A2394D}">
      <dgm:prSet/>
      <dgm:spPr/>
      <dgm:t>
        <a:bodyPr/>
        <a:lstStyle/>
        <a:p>
          <a:endParaRPr lang="en-GB"/>
        </a:p>
      </dgm:t>
    </dgm:pt>
    <dgm:pt modelId="{73E64FC4-0991-C244-AC4C-164EB1D1262A}" type="sibTrans" cxnId="{2E76AB23-ECA2-1046-B06F-EA5F53A2394D}">
      <dgm:prSet/>
      <dgm:spPr/>
      <dgm:t>
        <a:bodyPr/>
        <a:lstStyle/>
        <a:p>
          <a:endParaRPr lang="en-GB"/>
        </a:p>
      </dgm:t>
    </dgm:pt>
    <dgm:pt modelId="{D5592D67-A6E7-E441-A518-EACE2A523AC2}">
      <dgm:prSet/>
      <dgm:spPr/>
      <dgm:t>
        <a:bodyPr/>
        <a:lstStyle/>
        <a:p>
          <a:r>
            <a:rPr lang="en-US" b="0" i="0" dirty="0">
              <a:latin typeface="Calibri Light" panose="020F0502020204030204" pitchFamily="34" charset="0"/>
              <a:cs typeface="Calibri Light" panose="020F0502020204030204" pitchFamily="34" charset="0"/>
            </a:rPr>
            <a:t>Documents the process of creating the Environmental Account </a:t>
          </a:r>
        </a:p>
      </dgm:t>
    </dgm:pt>
    <dgm:pt modelId="{758F7135-4601-8C4A-96EB-30EF2C18D096}" type="parTrans" cxnId="{0C4FC03E-6037-664F-AED5-CEC00EAAA544}">
      <dgm:prSet/>
      <dgm:spPr/>
      <dgm:t>
        <a:bodyPr/>
        <a:lstStyle/>
        <a:p>
          <a:endParaRPr lang="en-GB"/>
        </a:p>
      </dgm:t>
    </dgm:pt>
    <dgm:pt modelId="{750CE473-9624-6847-8600-682678C4B3FE}" type="sibTrans" cxnId="{0C4FC03E-6037-664F-AED5-CEC00EAAA544}">
      <dgm:prSet/>
      <dgm:spPr/>
      <dgm:t>
        <a:bodyPr/>
        <a:lstStyle/>
        <a:p>
          <a:endParaRPr lang="en-GB"/>
        </a:p>
      </dgm:t>
    </dgm:pt>
    <dgm:pt modelId="{22D51043-5E33-AD4D-9859-7875B65B5DE8}">
      <dgm:prSet/>
      <dgm:spPr/>
      <dgm:t>
        <a:bodyPr/>
        <a:lstStyle/>
        <a:p>
          <a:r>
            <a:rPr lang="en-US" b="0" i="0" dirty="0">
              <a:latin typeface="Calibri Light" panose="020F0502020204030204" pitchFamily="34" charset="0"/>
              <a:cs typeface="Calibri Light" panose="020F0502020204030204" pitchFamily="34" charset="0"/>
            </a:rPr>
            <a:t>Statement in a form approved by AfN</a:t>
          </a:r>
        </a:p>
      </dgm:t>
    </dgm:pt>
    <dgm:pt modelId="{045F971E-1257-7E4F-A6BE-320925BD02CE}" type="parTrans" cxnId="{A5BACCC6-41EE-4540-B6B1-226FEC8B041B}">
      <dgm:prSet/>
      <dgm:spPr/>
      <dgm:t>
        <a:bodyPr/>
        <a:lstStyle/>
        <a:p>
          <a:endParaRPr lang="en-GB"/>
        </a:p>
      </dgm:t>
    </dgm:pt>
    <dgm:pt modelId="{0E48BAF8-2DD4-D045-BD23-6B0AD7583D5D}" type="sibTrans" cxnId="{A5BACCC6-41EE-4540-B6B1-226FEC8B041B}">
      <dgm:prSet/>
      <dgm:spPr/>
      <dgm:t>
        <a:bodyPr/>
        <a:lstStyle/>
        <a:p>
          <a:endParaRPr lang="en-GB"/>
        </a:p>
      </dgm:t>
    </dgm:pt>
    <dgm:pt modelId="{1D74AF71-BEA6-044C-BB0F-109988073285}">
      <dgm:prSet/>
      <dgm:spPr/>
      <dgm:t>
        <a:bodyPr/>
        <a:lstStyle/>
        <a:p>
          <a:r>
            <a:rPr lang="en-US" b="0" i="0" dirty="0">
              <a:latin typeface="Calibri Light" panose="020F0502020204030204" pitchFamily="34" charset="0"/>
              <a:cs typeface="Calibri Light" panose="020F0502020204030204" pitchFamily="34" charset="0"/>
            </a:rPr>
            <a:t>Independent audit report or Self-verification with an AfN Technical Assessment required every 5 years</a:t>
          </a:r>
        </a:p>
      </dgm:t>
    </dgm:pt>
    <dgm:pt modelId="{B28179B3-D131-C041-9CE3-8C568A5E9DDB}" type="parTrans" cxnId="{63393155-C636-2E40-B757-7BC720A6E39A}">
      <dgm:prSet/>
      <dgm:spPr/>
      <dgm:t>
        <a:bodyPr/>
        <a:lstStyle/>
        <a:p>
          <a:endParaRPr lang="en-GB"/>
        </a:p>
      </dgm:t>
    </dgm:pt>
    <dgm:pt modelId="{7E1601A6-DE91-1943-B332-0CF1A8974274}" type="sibTrans" cxnId="{63393155-C636-2E40-B757-7BC720A6E39A}">
      <dgm:prSet/>
      <dgm:spPr/>
      <dgm:t>
        <a:bodyPr/>
        <a:lstStyle/>
        <a:p>
          <a:endParaRPr lang="en-GB"/>
        </a:p>
      </dgm:t>
    </dgm:pt>
    <dgm:pt modelId="{1D7CF8C7-09F0-9046-8509-E308806448B8}" type="pres">
      <dgm:prSet presAssocID="{F8448D01-57F5-4104-BA6A-F451832EFEC6}" presName="linear" presStyleCnt="0">
        <dgm:presLayoutVars>
          <dgm:dir/>
          <dgm:animLvl val="lvl"/>
          <dgm:resizeHandles val="exact"/>
        </dgm:presLayoutVars>
      </dgm:prSet>
      <dgm:spPr/>
    </dgm:pt>
    <dgm:pt modelId="{113EA823-A529-AE4D-A544-8BC9685D3F33}" type="pres">
      <dgm:prSet presAssocID="{8C67EBCE-1706-4D34-871D-A2CD0F584EE6}" presName="parentLin" presStyleCnt="0"/>
      <dgm:spPr/>
    </dgm:pt>
    <dgm:pt modelId="{246D8771-FD25-C440-9066-DBB0C893642A}" type="pres">
      <dgm:prSet presAssocID="{8C67EBCE-1706-4D34-871D-A2CD0F584EE6}" presName="parentLeftMargin" presStyleLbl="node1" presStyleIdx="0" presStyleCnt="4"/>
      <dgm:spPr/>
    </dgm:pt>
    <dgm:pt modelId="{8DC8E6FE-A9BE-4F43-8FAE-8D0D5277FBF3}" type="pres">
      <dgm:prSet presAssocID="{8C67EBCE-1706-4D34-871D-A2CD0F584EE6}" presName="parentText" presStyleLbl="node1" presStyleIdx="0" presStyleCnt="4">
        <dgm:presLayoutVars>
          <dgm:chMax val="0"/>
          <dgm:bulletEnabled val="1"/>
        </dgm:presLayoutVars>
      </dgm:prSet>
      <dgm:spPr/>
    </dgm:pt>
    <dgm:pt modelId="{C33E4DEB-0377-2148-9822-DAD95DB7F717}" type="pres">
      <dgm:prSet presAssocID="{8C67EBCE-1706-4D34-871D-A2CD0F584EE6}" presName="negativeSpace" presStyleCnt="0"/>
      <dgm:spPr/>
    </dgm:pt>
    <dgm:pt modelId="{EEC8F78F-C102-714D-9564-07A9D08C4BDD}" type="pres">
      <dgm:prSet presAssocID="{8C67EBCE-1706-4D34-871D-A2CD0F584EE6}" presName="childText" presStyleLbl="conFgAcc1" presStyleIdx="0" presStyleCnt="4">
        <dgm:presLayoutVars>
          <dgm:bulletEnabled val="1"/>
        </dgm:presLayoutVars>
      </dgm:prSet>
      <dgm:spPr/>
    </dgm:pt>
    <dgm:pt modelId="{EF49C61F-66F9-5846-8CBF-662CDDE0DB0B}" type="pres">
      <dgm:prSet presAssocID="{E9364829-32CC-47A1-8D63-E35E3DAE5244}" presName="spaceBetweenRectangles" presStyleCnt="0"/>
      <dgm:spPr/>
    </dgm:pt>
    <dgm:pt modelId="{AFCE819F-5B03-1840-BF56-887D25925B9B}" type="pres">
      <dgm:prSet presAssocID="{F4835086-4145-4147-830E-B013EDF01930}" presName="parentLin" presStyleCnt="0"/>
      <dgm:spPr/>
    </dgm:pt>
    <dgm:pt modelId="{173494EB-29E4-0A47-80E9-1D34123FDC11}" type="pres">
      <dgm:prSet presAssocID="{F4835086-4145-4147-830E-B013EDF01930}" presName="parentLeftMargin" presStyleLbl="node1" presStyleIdx="0" presStyleCnt="4"/>
      <dgm:spPr/>
    </dgm:pt>
    <dgm:pt modelId="{8C840A63-F80C-B949-8FF4-405C67D69691}" type="pres">
      <dgm:prSet presAssocID="{F4835086-4145-4147-830E-B013EDF01930}" presName="parentText" presStyleLbl="node1" presStyleIdx="1" presStyleCnt="4">
        <dgm:presLayoutVars>
          <dgm:chMax val="0"/>
          <dgm:bulletEnabled val="1"/>
        </dgm:presLayoutVars>
      </dgm:prSet>
      <dgm:spPr/>
    </dgm:pt>
    <dgm:pt modelId="{17CEAA45-0C52-B440-8722-D04A38BBA023}" type="pres">
      <dgm:prSet presAssocID="{F4835086-4145-4147-830E-B013EDF01930}" presName="negativeSpace" presStyleCnt="0"/>
      <dgm:spPr/>
    </dgm:pt>
    <dgm:pt modelId="{ECA5CF1A-69D7-EA48-B701-C6A71782AF7C}" type="pres">
      <dgm:prSet presAssocID="{F4835086-4145-4147-830E-B013EDF01930}" presName="childText" presStyleLbl="conFgAcc1" presStyleIdx="1" presStyleCnt="4">
        <dgm:presLayoutVars>
          <dgm:bulletEnabled val="1"/>
        </dgm:presLayoutVars>
      </dgm:prSet>
      <dgm:spPr/>
    </dgm:pt>
    <dgm:pt modelId="{340BAF4A-9735-5743-AACB-D2DBDB93B296}" type="pres">
      <dgm:prSet presAssocID="{0648AC5F-B053-4EFA-94CE-8BF13AE3DEC3}" presName="spaceBetweenRectangles" presStyleCnt="0"/>
      <dgm:spPr/>
    </dgm:pt>
    <dgm:pt modelId="{0BC9333C-0CAC-B24A-90E1-C8AEB51A046F}" type="pres">
      <dgm:prSet presAssocID="{0FC73EF5-85A9-4C3F-B0E1-0779DBF4B135}" presName="parentLin" presStyleCnt="0"/>
      <dgm:spPr/>
    </dgm:pt>
    <dgm:pt modelId="{42E44BFA-C9CE-0A4F-AF95-CAA4FD249768}" type="pres">
      <dgm:prSet presAssocID="{0FC73EF5-85A9-4C3F-B0E1-0779DBF4B135}" presName="parentLeftMargin" presStyleLbl="node1" presStyleIdx="1" presStyleCnt="4"/>
      <dgm:spPr/>
    </dgm:pt>
    <dgm:pt modelId="{90CD6898-D983-404D-AB09-D1395D1752F9}" type="pres">
      <dgm:prSet presAssocID="{0FC73EF5-85A9-4C3F-B0E1-0779DBF4B135}" presName="parentText" presStyleLbl="node1" presStyleIdx="2" presStyleCnt="4">
        <dgm:presLayoutVars>
          <dgm:chMax val="0"/>
          <dgm:bulletEnabled val="1"/>
        </dgm:presLayoutVars>
      </dgm:prSet>
      <dgm:spPr/>
    </dgm:pt>
    <dgm:pt modelId="{0CEB8BAD-F3FB-984D-8270-BE00DDF84525}" type="pres">
      <dgm:prSet presAssocID="{0FC73EF5-85A9-4C3F-B0E1-0779DBF4B135}" presName="negativeSpace" presStyleCnt="0"/>
      <dgm:spPr/>
    </dgm:pt>
    <dgm:pt modelId="{739EC946-6F3D-CB47-939F-BFBBD143D560}" type="pres">
      <dgm:prSet presAssocID="{0FC73EF5-85A9-4C3F-B0E1-0779DBF4B135}" presName="childText" presStyleLbl="conFgAcc1" presStyleIdx="2" presStyleCnt="4">
        <dgm:presLayoutVars>
          <dgm:bulletEnabled val="1"/>
        </dgm:presLayoutVars>
      </dgm:prSet>
      <dgm:spPr/>
    </dgm:pt>
    <dgm:pt modelId="{B281A93D-77A2-7F44-908E-2DAC7510E7D7}" type="pres">
      <dgm:prSet presAssocID="{6C1AD54B-C742-456B-BEB1-8D6D3E500D26}" presName="spaceBetweenRectangles" presStyleCnt="0"/>
      <dgm:spPr/>
    </dgm:pt>
    <dgm:pt modelId="{F82834BE-BDE2-964A-8637-6A3E4F612C29}" type="pres">
      <dgm:prSet presAssocID="{6093607B-6F16-4FCF-A53B-0F7991C46BEA}" presName="parentLin" presStyleCnt="0"/>
      <dgm:spPr/>
    </dgm:pt>
    <dgm:pt modelId="{B233C471-8EF1-4C4A-871D-9F4F7C917E70}" type="pres">
      <dgm:prSet presAssocID="{6093607B-6F16-4FCF-A53B-0F7991C46BEA}" presName="parentLeftMargin" presStyleLbl="node1" presStyleIdx="2" presStyleCnt="4"/>
      <dgm:spPr/>
    </dgm:pt>
    <dgm:pt modelId="{8D91A255-6C59-4349-88D0-7E6112B92EAF}" type="pres">
      <dgm:prSet presAssocID="{6093607B-6F16-4FCF-A53B-0F7991C46BEA}" presName="parentText" presStyleLbl="node1" presStyleIdx="3" presStyleCnt="4">
        <dgm:presLayoutVars>
          <dgm:chMax val="0"/>
          <dgm:bulletEnabled val="1"/>
        </dgm:presLayoutVars>
      </dgm:prSet>
      <dgm:spPr/>
    </dgm:pt>
    <dgm:pt modelId="{B12D380A-D21B-754A-ACEA-1AA12F2A4E55}" type="pres">
      <dgm:prSet presAssocID="{6093607B-6F16-4FCF-A53B-0F7991C46BEA}" presName="negativeSpace" presStyleCnt="0"/>
      <dgm:spPr/>
    </dgm:pt>
    <dgm:pt modelId="{09B3274A-93B3-F54C-8748-EF865277EFED}" type="pres">
      <dgm:prSet presAssocID="{6093607B-6F16-4FCF-A53B-0F7991C46BEA}" presName="childText" presStyleLbl="conFgAcc1" presStyleIdx="3" presStyleCnt="4">
        <dgm:presLayoutVars>
          <dgm:bulletEnabled val="1"/>
        </dgm:presLayoutVars>
      </dgm:prSet>
      <dgm:spPr/>
    </dgm:pt>
  </dgm:ptLst>
  <dgm:cxnLst>
    <dgm:cxn modelId="{5CDB9310-25C4-4EF8-8E17-BAA017CF28B4}" srcId="{F8448D01-57F5-4104-BA6A-F451832EFEC6}" destId="{0FC73EF5-85A9-4C3F-B0E1-0779DBF4B135}" srcOrd="2" destOrd="0" parTransId="{F496309E-00B2-4B28-B860-2A123F09EBF1}" sibTransId="{6C1AD54B-C742-456B-BEB1-8D6D3E500D26}"/>
    <dgm:cxn modelId="{0D576A16-567E-4DC8-A697-E87C61B26CF9}" srcId="{F8448D01-57F5-4104-BA6A-F451832EFEC6}" destId="{6093607B-6F16-4FCF-A53B-0F7991C46BEA}" srcOrd="3" destOrd="0" parTransId="{BA71E3BB-B37B-4068-9C44-F73F78FFDF93}" sibTransId="{08727C47-A249-41B6-A341-C18FAB6B6164}"/>
    <dgm:cxn modelId="{89ABBC19-7C23-AF42-90F7-CB5E86E4A622}" type="presOf" srcId="{D5592D67-A6E7-E441-A518-EACE2A523AC2}" destId="{ECA5CF1A-69D7-EA48-B701-C6A71782AF7C}" srcOrd="0" destOrd="0" presId="urn:microsoft.com/office/officeart/2005/8/layout/list1"/>
    <dgm:cxn modelId="{2E76AB23-ECA2-1046-B06F-EA5F53A2394D}" srcId="{8C67EBCE-1706-4D34-871D-A2CD0F584EE6}" destId="{69648173-4BAE-CB4C-9A0A-D7877CADE9FB}" srcOrd="0" destOrd="0" parTransId="{44D56055-D5A4-7648-AAA2-225B7073F695}" sibTransId="{73E64FC4-0991-C244-AC4C-164EB1D1262A}"/>
    <dgm:cxn modelId="{26C8A025-5C52-2B45-A942-A3523F0D622B}" type="presOf" srcId="{69648173-4BAE-CB4C-9A0A-D7877CADE9FB}" destId="{EEC8F78F-C102-714D-9564-07A9D08C4BDD}" srcOrd="0" destOrd="0" presId="urn:microsoft.com/office/officeart/2005/8/layout/list1"/>
    <dgm:cxn modelId="{AE86B035-43F4-E947-8B66-C99C882E20DE}" type="presOf" srcId="{8C67EBCE-1706-4D34-871D-A2CD0F584EE6}" destId="{8DC8E6FE-A9BE-4F43-8FAE-8D0D5277FBF3}" srcOrd="1" destOrd="0" presId="urn:microsoft.com/office/officeart/2005/8/layout/list1"/>
    <dgm:cxn modelId="{003A6738-CCB7-A84E-8C1F-3E08927AF074}" type="presOf" srcId="{F4835086-4145-4147-830E-B013EDF01930}" destId="{173494EB-29E4-0A47-80E9-1D34123FDC11}" srcOrd="0" destOrd="0" presId="urn:microsoft.com/office/officeart/2005/8/layout/list1"/>
    <dgm:cxn modelId="{C1177F3C-8F31-4EA7-A482-9E1BC3EA7BD1}" srcId="{F8448D01-57F5-4104-BA6A-F451832EFEC6}" destId="{8C67EBCE-1706-4D34-871D-A2CD0F584EE6}" srcOrd="0" destOrd="0" parTransId="{40D07BE4-15D2-4AD2-A591-398036D2A31C}" sibTransId="{E9364829-32CC-47A1-8D63-E35E3DAE5244}"/>
    <dgm:cxn modelId="{0C4FC03E-6037-664F-AED5-CEC00EAAA544}" srcId="{F4835086-4145-4147-830E-B013EDF01930}" destId="{D5592D67-A6E7-E441-A518-EACE2A523AC2}" srcOrd="0" destOrd="0" parTransId="{758F7135-4601-8C4A-96EB-30EF2C18D096}" sibTransId="{750CE473-9624-6847-8600-682678C4B3FE}"/>
    <dgm:cxn modelId="{98DE1545-DA0E-1440-8250-6C6F5B66DC23}" type="presOf" srcId="{22D51043-5E33-AD4D-9859-7875B65B5DE8}" destId="{739EC946-6F3D-CB47-939F-BFBBD143D560}" srcOrd="0" destOrd="0" presId="urn:microsoft.com/office/officeart/2005/8/layout/list1"/>
    <dgm:cxn modelId="{97D2D34D-A7BB-3646-8289-875CE03CDC39}" type="presOf" srcId="{8C67EBCE-1706-4D34-871D-A2CD0F584EE6}" destId="{246D8771-FD25-C440-9066-DBB0C893642A}" srcOrd="0" destOrd="0" presId="urn:microsoft.com/office/officeart/2005/8/layout/list1"/>
    <dgm:cxn modelId="{63393155-C636-2E40-B757-7BC720A6E39A}" srcId="{6093607B-6F16-4FCF-A53B-0F7991C46BEA}" destId="{1D74AF71-BEA6-044C-BB0F-109988073285}" srcOrd="0" destOrd="0" parTransId="{B28179B3-D131-C041-9CE3-8C568A5E9DDB}" sibTransId="{7E1601A6-DE91-1943-B332-0CF1A8974274}"/>
    <dgm:cxn modelId="{AE8E0457-56A3-2E4E-A955-4E04618ECB7D}" type="presOf" srcId="{F4835086-4145-4147-830E-B013EDF01930}" destId="{8C840A63-F80C-B949-8FF4-405C67D69691}" srcOrd="1" destOrd="0" presId="urn:microsoft.com/office/officeart/2005/8/layout/list1"/>
    <dgm:cxn modelId="{A6A68D5A-A7D5-4EF1-B392-915953ECF80E}" srcId="{F8448D01-57F5-4104-BA6A-F451832EFEC6}" destId="{F4835086-4145-4147-830E-B013EDF01930}" srcOrd="1" destOrd="0" parTransId="{5C4F4D8A-5CE8-439F-BF16-93F8B9CB1312}" sibTransId="{0648AC5F-B053-4EFA-94CE-8BF13AE3DEC3}"/>
    <dgm:cxn modelId="{3388A073-492B-0448-BAD5-C082776C8A44}" type="presOf" srcId="{F8448D01-57F5-4104-BA6A-F451832EFEC6}" destId="{1D7CF8C7-09F0-9046-8509-E308806448B8}" srcOrd="0" destOrd="0" presId="urn:microsoft.com/office/officeart/2005/8/layout/list1"/>
    <dgm:cxn modelId="{9283B2B2-FCDB-A44E-AFB0-FFFE40DD92AC}" type="presOf" srcId="{6093607B-6F16-4FCF-A53B-0F7991C46BEA}" destId="{8D91A255-6C59-4349-88D0-7E6112B92EAF}" srcOrd="1" destOrd="0" presId="urn:microsoft.com/office/officeart/2005/8/layout/list1"/>
    <dgm:cxn modelId="{A5BACCC6-41EE-4540-B6B1-226FEC8B041B}" srcId="{0FC73EF5-85A9-4C3F-B0E1-0779DBF4B135}" destId="{22D51043-5E33-AD4D-9859-7875B65B5DE8}" srcOrd="0" destOrd="0" parTransId="{045F971E-1257-7E4F-A6BE-320925BD02CE}" sibTransId="{0E48BAF8-2DD4-D045-BD23-6B0AD7583D5D}"/>
    <dgm:cxn modelId="{D06DFDC9-CB5A-9147-9516-7632FCC1E7C1}" type="presOf" srcId="{1D74AF71-BEA6-044C-BB0F-109988073285}" destId="{09B3274A-93B3-F54C-8748-EF865277EFED}" srcOrd="0" destOrd="0" presId="urn:microsoft.com/office/officeart/2005/8/layout/list1"/>
    <dgm:cxn modelId="{C772FFE5-3FB6-4E4E-9520-2277937661B9}" type="presOf" srcId="{0FC73EF5-85A9-4C3F-B0E1-0779DBF4B135}" destId="{90CD6898-D983-404D-AB09-D1395D1752F9}" srcOrd="1" destOrd="0" presId="urn:microsoft.com/office/officeart/2005/8/layout/list1"/>
    <dgm:cxn modelId="{819469E7-3F34-3A44-806E-B90276886D16}" type="presOf" srcId="{6093607B-6F16-4FCF-A53B-0F7991C46BEA}" destId="{B233C471-8EF1-4C4A-871D-9F4F7C917E70}" srcOrd="0" destOrd="0" presId="urn:microsoft.com/office/officeart/2005/8/layout/list1"/>
    <dgm:cxn modelId="{3D5AC9F3-1147-6C44-8F45-1D59B31FB079}" type="presOf" srcId="{0FC73EF5-85A9-4C3F-B0E1-0779DBF4B135}" destId="{42E44BFA-C9CE-0A4F-AF95-CAA4FD249768}" srcOrd="0" destOrd="0" presId="urn:microsoft.com/office/officeart/2005/8/layout/list1"/>
    <dgm:cxn modelId="{D1B759CC-1265-9D4E-81F3-BAB12C2B4778}" type="presParOf" srcId="{1D7CF8C7-09F0-9046-8509-E308806448B8}" destId="{113EA823-A529-AE4D-A544-8BC9685D3F33}" srcOrd="0" destOrd="0" presId="urn:microsoft.com/office/officeart/2005/8/layout/list1"/>
    <dgm:cxn modelId="{1B23C4C7-8D1B-7444-B3C2-4C58575C13B9}" type="presParOf" srcId="{113EA823-A529-AE4D-A544-8BC9685D3F33}" destId="{246D8771-FD25-C440-9066-DBB0C893642A}" srcOrd="0" destOrd="0" presId="urn:microsoft.com/office/officeart/2005/8/layout/list1"/>
    <dgm:cxn modelId="{CD7C2D1E-CEC5-824F-96BA-9EEA78AD1F4F}" type="presParOf" srcId="{113EA823-A529-AE4D-A544-8BC9685D3F33}" destId="{8DC8E6FE-A9BE-4F43-8FAE-8D0D5277FBF3}" srcOrd="1" destOrd="0" presId="urn:microsoft.com/office/officeart/2005/8/layout/list1"/>
    <dgm:cxn modelId="{9D476E4D-2D6D-9A4D-8A3E-5F36CA761C89}" type="presParOf" srcId="{1D7CF8C7-09F0-9046-8509-E308806448B8}" destId="{C33E4DEB-0377-2148-9822-DAD95DB7F717}" srcOrd="1" destOrd="0" presId="urn:microsoft.com/office/officeart/2005/8/layout/list1"/>
    <dgm:cxn modelId="{9DA902C5-BBA6-F649-A691-E35CF288CE89}" type="presParOf" srcId="{1D7CF8C7-09F0-9046-8509-E308806448B8}" destId="{EEC8F78F-C102-714D-9564-07A9D08C4BDD}" srcOrd="2" destOrd="0" presId="urn:microsoft.com/office/officeart/2005/8/layout/list1"/>
    <dgm:cxn modelId="{5B9E92B9-E237-FE45-AF59-0430173BECC8}" type="presParOf" srcId="{1D7CF8C7-09F0-9046-8509-E308806448B8}" destId="{EF49C61F-66F9-5846-8CBF-662CDDE0DB0B}" srcOrd="3" destOrd="0" presId="urn:microsoft.com/office/officeart/2005/8/layout/list1"/>
    <dgm:cxn modelId="{8130B0F5-BC26-A547-84EB-0C199F068B0A}" type="presParOf" srcId="{1D7CF8C7-09F0-9046-8509-E308806448B8}" destId="{AFCE819F-5B03-1840-BF56-887D25925B9B}" srcOrd="4" destOrd="0" presId="urn:microsoft.com/office/officeart/2005/8/layout/list1"/>
    <dgm:cxn modelId="{26246657-8CEC-7140-A471-23297D391611}" type="presParOf" srcId="{AFCE819F-5B03-1840-BF56-887D25925B9B}" destId="{173494EB-29E4-0A47-80E9-1D34123FDC11}" srcOrd="0" destOrd="0" presId="urn:microsoft.com/office/officeart/2005/8/layout/list1"/>
    <dgm:cxn modelId="{9B903D1A-3119-8B4C-8AB3-33E7A01CA673}" type="presParOf" srcId="{AFCE819F-5B03-1840-BF56-887D25925B9B}" destId="{8C840A63-F80C-B949-8FF4-405C67D69691}" srcOrd="1" destOrd="0" presId="urn:microsoft.com/office/officeart/2005/8/layout/list1"/>
    <dgm:cxn modelId="{C464B341-2DCE-FD48-9B35-A317B4A1CD1D}" type="presParOf" srcId="{1D7CF8C7-09F0-9046-8509-E308806448B8}" destId="{17CEAA45-0C52-B440-8722-D04A38BBA023}" srcOrd="5" destOrd="0" presId="urn:microsoft.com/office/officeart/2005/8/layout/list1"/>
    <dgm:cxn modelId="{E3E93832-C393-9148-B2DC-5DE8DB8C1858}" type="presParOf" srcId="{1D7CF8C7-09F0-9046-8509-E308806448B8}" destId="{ECA5CF1A-69D7-EA48-B701-C6A71782AF7C}" srcOrd="6" destOrd="0" presId="urn:microsoft.com/office/officeart/2005/8/layout/list1"/>
    <dgm:cxn modelId="{D02E1092-ADC6-3A4D-A33F-B3937A5D212F}" type="presParOf" srcId="{1D7CF8C7-09F0-9046-8509-E308806448B8}" destId="{340BAF4A-9735-5743-AACB-D2DBDB93B296}" srcOrd="7" destOrd="0" presId="urn:microsoft.com/office/officeart/2005/8/layout/list1"/>
    <dgm:cxn modelId="{12B9CEB9-ACB1-C141-BFEA-9AEE7B555D8E}" type="presParOf" srcId="{1D7CF8C7-09F0-9046-8509-E308806448B8}" destId="{0BC9333C-0CAC-B24A-90E1-C8AEB51A046F}" srcOrd="8" destOrd="0" presId="urn:microsoft.com/office/officeart/2005/8/layout/list1"/>
    <dgm:cxn modelId="{48E3FDD2-E595-C44C-848F-591F64126103}" type="presParOf" srcId="{0BC9333C-0CAC-B24A-90E1-C8AEB51A046F}" destId="{42E44BFA-C9CE-0A4F-AF95-CAA4FD249768}" srcOrd="0" destOrd="0" presId="urn:microsoft.com/office/officeart/2005/8/layout/list1"/>
    <dgm:cxn modelId="{312DF00A-7F91-0C45-AEAF-371CCAE5BF89}" type="presParOf" srcId="{0BC9333C-0CAC-B24A-90E1-C8AEB51A046F}" destId="{90CD6898-D983-404D-AB09-D1395D1752F9}" srcOrd="1" destOrd="0" presId="urn:microsoft.com/office/officeart/2005/8/layout/list1"/>
    <dgm:cxn modelId="{57360527-2B42-6849-9F3E-A9E00C0EB031}" type="presParOf" srcId="{1D7CF8C7-09F0-9046-8509-E308806448B8}" destId="{0CEB8BAD-F3FB-984D-8270-BE00DDF84525}" srcOrd="9" destOrd="0" presId="urn:microsoft.com/office/officeart/2005/8/layout/list1"/>
    <dgm:cxn modelId="{3476477C-E79F-724F-B094-6C30F0995E6B}" type="presParOf" srcId="{1D7CF8C7-09F0-9046-8509-E308806448B8}" destId="{739EC946-6F3D-CB47-939F-BFBBD143D560}" srcOrd="10" destOrd="0" presId="urn:microsoft.com/office/officeart/2005/8/layout/list1"/>
    <dgm:cxn modelId="{6B63B245-78F8-5D4E-9507-AD6CA61441E2}" type="presParOf" srcId="{1D7CF8C7-09F0-9046-8509-E308806448B8}" destId="{B281A93D-77A2-7F44-908E-2DAC7510E7D7}" srcOrd="11" destOrd="0" presId="urn:microsoft.com/office/officeart/2005/8/layout/list1"/>
    <dgm:cxn modelId="{5886679D-A1F8-BA41-9B66-EE42925668FE}" type="presParOf" srcId="{1D7CF8C7-09F0-9046-8509-E308806448B8}" destId="{F82834BE-BDE2-964A-8637-6A3E4F612C29}" srcOrd="12" destOrd="0" presId="urn:microsoft.com/office/officeart/2005/8/layout/list1"/>
    <dgm:cxn modelId="{D208CFE2-F113-1C49-B965-EFC5498602A3}" type="presParOf" srcId="{F82834BE-BDE2-964A-8637-6A3E4F612C29}" destId="{B233C471-8EF1-4C4A-871D-9F4F7C917E70}" srcOrd="0" destOrd="0" presId="urn:microsoft.com/office/officeart/2005/8/layout/list1"/>
    <dgm:cxn modelId="{92C49C9B-0037-5E42-AF50-926025967775}" type="presParOf" srcId="{F82834BE-BDE2-964A-8637-6A3E4F612C29}" destId="{8D91A255-6C59-4349-88D0-7E6112B92EAF}" srcOrd="1" destOrd="0" presId="urn:microsoft.com/office/officeart/2005/8/layout/list1"/>
    <dgm:cxn modelId="{5FE16F1C-1A0A-A14D-BD85-804DAB863407}" type="presParOf" srcId="{1D7CF8C7-09F0-9046-8509-E308806448B8}" destId="{B12D380A-D21B-754A-ACEA-1AA12F2A4E55}" srcOrd="13" destOrd="0" presId="urn:microsoft.com/office/officeart/2005/8/layout/list1"/>
    <dgm:cxn modelId="{08972771-9C7B-F844-A4AE-3266A9BD4593}" type="presParOf" srcId="{1D7CF8C7-09F0-9046-8509-E308806448B8}" destId="{09B3274A-93B3-F54C-8748-EF865277EFED}"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205DEF-26AB-4B8D-A83F-F626847FD29B}">
      <dsp:nvSpPr>
        <dsp:cNvPr id="0" name=""/>
        <dsp:cNvSpPr/>
      </dsp:nvSpPr>
      <dsp:spPr>
        <a:xfrm>
          <a:off x="422177" y="915694"/>
          <a:ext cx="689765" cy="689765"/>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ED199CD-F78A-475A-A874-5BEB03DCC98C}">
      <dsp:nvSpPr>
        <dsp:cNvPr id="0" name=""/>
        <dsp:cNvSpPr/>
      </dsp:nvSpPr>
      <dsp:spPr>
        <a:xfrm>
          <a:off x="653" y="1938236"/>
          <a:ext cx="1532812" cy="107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AU" sz="1600" kern="1200" dirty="0">
              <a:latin typeface="+mj-lt"/>
            </a:rPr>
            <a:t>Understand what and why for environmental/</a:t>
          </a:r>
          <a:br>
            <a:rPr lang="en-AU" sz="1600" kern="1200" dirty="0">
              <a:latin typeface="+mj-lt"/>
            </a:rPr>
          </a:br>
          <a:r>
            <a:rPr lang="en-AU" sz="1600" kern="1200" dirty="0">
              <a:latin typeface="+mj-lt"/>
            </a:rPr>
            <a:t>natural capital accounting</a:t>
          </a:r>
          <a:endParaRPr lang="en-US" sz="1600" kern="1200" dirty="0">
            <a:latin typeface="+mj-lt"/>
          </a:endParaRPr>
        </a:p>
      </dsp:txBody>
      <dsp:txXfrm>
        <a:off x="653" y="1938236"/>
        <a:ext cx="1532812" cy="1072968"/>
      </dsp:txXfrm>
    </dsp:sp>
    <dsp:sp modelId="{5B2ABBB4-70A3-4604-B44A-02EE79BE068C}">
      <dsp:nvSpPr>
        <dsp:cNvPr id="0" name=""/>
        <dsp:cNvSpPr/>
      </dsp:nvSpPr>
      <dsp:spPr>
        <a:xfrm>
          <a:off x="2223231" y="915694"/>
          <a:ext cx="689765" cy="689765"/>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563F262-EC67-4D7D-A874-B2EBDD6079B9}">
      <dsp:nvSpPr>
        <dsp:cNvPr id="0" name=""/>
        <dsp:cNvSpPr/>
      </dsp:nvSpPr>
      <dsp:spPr>
        <a:xfrm>
          <a:off x="1801708" y="1938236"/>
          <a:ext cx="1532812" cy="107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AU" sz="1600" kern="1200" dirty="0">
              <a:latin typeface="+mj-lt"/>
            </a:rPr>
            <a:t>Learn about the Accounting for Nature® Framework</a:t>
          </a:r>
          <a:endParaRPr lang="en-US" sz="1600" kern="1200" dirty="0">
            <a:latin typeface="+mj-lt"/>
          </a:endParaRPr>
        </a:p>
      </dsp:txBody>
      <dsp:txXfrm>
        <a:off x="1801708" y="1938236"/>
        <a:ext cx="1532812" cy="1072968"/>
      </dsp:txXfrm>
    </dsp:sp>
    <dsp:sp modelId="{CEB37FF6-C02C-408A-BCE7-AF3EF2804F0F}">
      <dsp:nvSpPr>
        <dsp:cNvPr id="0" name=""/>
        <dsp:cNvSpPr/>
      </dsp:nvSpPr>
      <dsp:spPr>
        <a:xfrm>
          <a:off x="4024286" y="915694"/>
          <a:ext cx="689765" cy="689765"/>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7A5BAE-8104-4C6C-AD8C-AC00F08094D1}">
      <dsp:nvSpPr>
        <dsp:cNvPr id="0" name=""/>
        <dsp:cNvSpPr/>
      </dsp:nvSpPr>
      <dsp:spPr>
        <a:xfrm>
          <a:off x="3602762" y="1938236"/>
          <a:ext cx="1532812" cy="107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latin typeface="+mj-lt"/>
            </a:rPr>
            <a:t>The AfN 5-step approach for different assets</a:t>
          </a:r>
        </a:p>
      </dsp:txBody>
      <dsp:txXfrm>
        <a:off x="3602762" y="1938236"/>
        <a:ext cx="1532812" cy="1072968"/>
      </dsp:txXfrm>
    </dsp:sp>
    <dsp:sp modelId="{2A786FB4-E4CA-4D45-88C9-C434C92ADEC7}">
      <dsp:nvSpPr>
        <dsp:cNvPr id="0" name=""/>
        <dsp:cNvSpPr/>
      </dsp:nvSpPr>
      <dsp:spPr>
        <a:xfrm>
          <a:off x="1322704" y="3394408"/>
          <a:ext cx="689765" cy="689765"/>
        </a:xfrm>
        <a:prstGeom prst="rect">
          <a:avLst/>
        </a:prstGeom>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5EA823-8A4C-4636-A310-D9DC50B987D0}">
      <dsp:nvSpPr>
        <dsp:cNvPr id="0" name=""/>
        <dsp:cNvSpPr/>
      </dsp:nvSpPr>
      <dsp:spPr>
        <a:xfrm>
          <a:off x="901180" y="4416949"/>
          <a:ext cx="1532812" cy="107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AU" sz="1600" kern="1200">
              <a:latin typeface="+mj-lt"/>
            </a:rPr>
            <a:t>Introduction to AfN’s Training &amp; Accreditation platform </a:t>
          </a:r>
          <a:endParaRPr lang="en-US" sz="1600" kern="1200">
            <a:latin typeface="+mj-lt"/>
          </a:endParaRPr>
        </a:p>
      </dsp:txBody>
      <dsp:txXfrm>
        <a:off x="901180" y="4416949"/>
        <a:ext cx="1532812" cy="1072968"/>
      </dsp:txXfrm>
    </dsp:sp>
    <dsp:sp modelId="{B02E2E36-9EC9-4A07-96AC-92EBAD67A970}">
      <dsp:nvSpPr>
        <dsp:cNvPr id="0" name=""/>
        <dsp:cNvSpPr/>
      </dsp:nvSpPr>
      <dsp:spPr>
        <a:xfrm>
          <a:off x="3123759" y="3394408"/>
          <a:ext cx="689765" cy="689765"/>
        </a:xfrm>
        <a:prstGeom prst="rect">
          <a:avLst/>
        </a:prstGeom>
        <a:blipFill>
          <a:blip xmlns:r="http://schemas.openxmlformats.org/officeDocument/2006/relationships" r:embed="rId9">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0C6FE6-FBD4-4114-8505-EB224E6B0A34}">
      <dsp:nvSpPr>
        <dsp:cNvPr id="0" name=""/>
        <dsp:cNvSpPr/>
      </dsp:nvSpPr>
      <dsp:spPr>
        <a:xfrm>
          <a:off x="2702235" y="4416949"/>
          <a:ext cx="1532812" cy="107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AU" sz="1600" kern="1200" dirty="0">
              <a:latin typeface="+mj-lt"/>
            </a:rPr>
            <a:t>How to implement Methods in the field</a:t>
          </a:r>
          <a:endParaRPr lang="en-US" sz="1600" kern="1200" dirty="0">
            <a:latin typeface="+mj-lt"/>
          </a:endParaRPr>
        </a:p>
      </dsp:txBody>
      <dsp:txXfrm>
        <a:off x="2702235" y="4416949"/>
        <a:ext cx="1532812" cy="10729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71774C-0526-434D-8E23-A6E42B0D1B98}">
      <dsp:nvSpPr>
        <dsp:cNvPr id="0" name=""/>
        <dsp:cNvSpPr/>
      </dsp:nvSpPr>
      <dsp:spPr>
        <a:xfrm>
          <a:off x="0" y="2780156"/>
          <a:ext cx="6339790" cy="912509"/>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AU" sz="1600" kern="1200" dirty="0">
              <a:latin typeface="+mj-lt"/>
            </a:rPr>
            <a:t>It provides complete transparency in an easy-to-understand format, which allow the market to understand exactly what was involved in creating the account. </a:t>
          </a:r>
          <a:endParaRPr lang="en-US" sz="1600" kern="1200" dirty="0">
            <a:latin typeface="+mj-lt"/>
          </a:endParaRPr>
        </a:p>
      </dsp:txBody>
      <dsp:txXfrm>
        <a:off x="0" y="2780156"/>
        <a:ext cx="6339790" cy="912509"/>
      </dsp:txXfrm>
    </dsp:sp>
    <dsp:sp modelId="{C71D70B2-75E5-074E-9A83-BE6347DA7167}">
      <dsp:nvSpPr>
        <dsp:cNvPr id="0" name=""/>
        <dsp:cNvSpPr/>
      </dsp:nvSpPr>
      <dsp:spPr>
        <a:xfrm rot="10800000">
          <a:off x="0" y="1390404"/>
          <a:ext cx="6339790" cy="1403439"/>
        </a:xfrm>
        <a:prstGeom prst="upArrowCallou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AU" sz="1600" kern="1200">
              <a:latin typeface="+mj-lt"/>
            </a:rPr>
            <a:t>It includes:</a:t>
          </a:r>
          <a:endParaRPr lang="en-US" sz="1600" kern="1200">
            <a:latin typeface="+mj-lt"/>
          </a:endParaRPr>
        </a:p>
      </dsp:txBody>
      <dsp:txXfrm rot="-10800000">
        <a:off x="0" y="1390404"/>
        <a:ext cx="6339790" cy="492607"/>
      </dsp:txXfrm>
    </dsp:sp>
    <dsp:sp modelId="{1453318F-64AB-9D40-97CA-74C53F773A0A}">
      <dsp:nvSpPr>
        <dsp:cNvPr id="0" name=""/>
        <dsp:cNvSpPr/>
      </dsp:nvSpPr>
      <dsp:spPr>
        <a:xfrm>
          <a:off x="0" y="1883012"/>
          <a:ext cx="1584947" cy="419628"/>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AU" sz="1000" kern="1200" dirty="0">
              <a:latin typeface="+mj-lt"/>
            </a:rPr>
            <a:t>An introduction to the account context, purpose and scope</a:t>
          </a:r>
          <a:endParaRPr lang="en-US" sz="1000" kern="1200" dirty="0">
            <a:latin typeface="+mj-lt"/>
          </a:endParaRPr>
        </a:p>
      </dsp:txBody>
      <dsp:txXfrm>
        <a:off x="0" y="1883012"/>
        <a:ext cx="1584947" cy="419628"/>
      </dsp:txXfrm>
    </dsp:sp>
    <dsp:sp modelId="{2ECFBC97-C8A5-9149-988E-25245A228603}">
      <dsp:nvSpPr>
        <dsp:cNvPr id="0" name=""/>
        <dsp:cNvSpPr/>
      </dsp:nvSpPr>
      <dsp:spPr>
        <a:xfrm>
          <a:off x="1584947" y="1883012"/>
          <a:ext cx="1584947" cy="419628"/>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AU" sz="1000" kern="1200" dirty="0">
              <a:latin typeface="+mj-lt"/>
            </a:rPr>
            <a:t>A simple description of the process </a:t>
          </a:r>
          <a:endParaRPr lang="en-US" sz="1000" kern="1200" dirty="0">
            <a:latin typeface="+mj-lt"/>
          </a:endParaRPr>
        </a:p>
      </dsp:txBody>
      <dsp:txXfrm>
        <a:off x="1584947" y="1883012"/>
        <a:ext cx="1584947" cy="419628"/>
      </dsp:txXfrm>
    </dsp:sp>
    <dsp:sp modelId="{85AE4BC7-3FEC-4448-85BC-859F6714A779}">
      <dsp:nvSpPr>
        <dsp:cNvPr id="0" name=""/>
        <dsp:cNvSpPr/>
      </dsp:nvSpPr>
      <dsp:spPr>
        <a:xfrm>
          <a:off x="3169895" y="1883012"/>
          <a:ext cx="1584947" cy="419628"/>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AU" sz="1000" kern="1200" dirty="0">
              <a:latin typeface="+mj-lt"/>
            </a:rPr>
            <a:t>A summary of the outcomes</a:t>
          </a:r>
          <a:endParaRPr lang="en-US" sz="1000" kern="1200" dirty="0">
            <a:latin typeface="+mj-lt"/>
          </a:endParaRPr>
        </a:p>
      </dsp:txBody>
      <dsp:txXfrm>
        <a:off x="3169895" y="1883012"/>
        <a:ext cx="1584947" cy="419628"/>
      </dsp:txXfrm>
    </dsp:sp>
    <dsp:sp modelId="{80B0F6C3-DD77-5C41-8AE7-FCAA284945D7}">
      <dsp:nvSpPr>
        <dsp:cNvPr id="0" name=""/>
        <dsp:cNvSpPr/>
      </dsp:nvSpPr>
      <dsp:spPr>
        <a:xfrm>
          <a:off x="4754842" y="1883012"/>
          <a:ext cx="1584947" cy="419628"/>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AU" sz="1000" kern="1200" dirty="0">
              <a:latin typeface="+mj-lt"/>
            </a:rPr>
            <a:t>Identification and acknowledgement of limitations</a:t>
          </a:r>
          <a:endParaRPr lang="en-US" sz="1000" kern="1200" dirty="0">
            <a:latin typeface="+mj-lt"/>
          </a:endParaRPr>
        </a:p>
      </dsp:txBody>
      <dsp:txXfrm>
        <a:off x="4754842" y="1883012"/>
        <a:ext cx="1584947" cy="419628"/>
      </dsp:txXfrm>
    </dsp:sp>
    <dsp:sp modelId="{9887842C-A480-104C-BC18-C307EB67CFD3}">
      <dsp:nvSpPr>
        <dsp:cNvPr id="0" name=""/>
        <dsp:cNvSpPr/>
      </dsp:nvSpPr>
      <dsp:spPr>
        <a:xfrm rot="10800000">
          <a:off x="0" y="652"/>
          <a:ext cx="6339790" cy="1403439"/>
        </a:xfrm>
        <a:prstGeom prst="upArrowCallou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AU" sz="1600" kern="1200" dirty="0">
              <a:latin typeface="+mj-lt"/>
            </a:rPr>
            <a:t>An </a:t>
          </a:r>
          <a:r>
            <a:rPr lang="en-AU" sz="1600" b="1" kern="1200" dirty="0">
              <a:latin typeface="+mj-lt"/>
            </a:rPr>
            <a:t>Information Statement </a:t>
          </a:r>
          <a:r>
            <a:rPr lang="en-AU" sz="1600" kern="1200" dirty="0">
              <a:latin typeface="+mj-lt"/>
            </a:rPr>
            <a:t>is a public document that accompanies all AfN Environmental Accounts. </a:t>
          </a:r>
          <a:endParaRPr lang="en-US" sz="1600" kern="1200" dirty="0">
            <a:latin typeface="+mj-lt"/>
          </a:endParaRPr>
        </a:p>
      </dsp:txBody>
      <dsp:txXfrm rot="10800000">
        <a:off x="0" y="652"/>
        <a:ext cx="6339790" cy="91191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26B440-D5E4-2547-94CD-DEC44E5F434E}">
      <dsp:nvSpPr>
        <dsp:cNvPr id="0" name=""/>
        <dsp:cNvSpPr/>
      </dsp:nvSpPr>
      <dsp:spPr>
        <a:xfrm>
          <a:off x="785" y="0"/>
          <a:ext cx="1675401" cy="1465511"/>
        </a:xfrm>
        <a:prstGeom prst="roundRect">
          <a:avLst>
            <a:gd name="adj" fmla="val 10000"/>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t>If historic data </a:t>
          </a:r>
          <a:r>
            <a:rPr lang="en-GB" sz="1500" kern="1200" dirty="0">
              <a:solidFill>
                <a:srgbClr val="F2A947"/>
              </a:solidFill>
            </a:rPr>
            <a:t>is able</a:t>
          </a:r>
          <a:r>
            <a:rPr lang="en-GB" sz="1500" kern="1200" dirty="0"/>
            <a:t> to comply with an </a:t>
          </a:r>
          <a:r>
            <a:rPr lang="en-GB" sz="1500" kern="1200" dirty="0" err="1"/>
            <a:t>AfN</a:t>
          </a:r>
          <a:r>
            <a:rPr lang="en-GB" sz="1500" kern="1200" dirty="0"/>
            <a:t> Accredited Method</a:t>
          </a:r>
        </a:p>
      </dsp:txBody>
      <dsp:txXfrm>
        <a:off x="43708" y="42923"/>
        <a:ext cx="1589555" cy="1379665"/>
      </dsp:txXfrm>
    </dsp:sp>
    <dsp:sp modelId="{E2893742-D966-7549-9502-4C64C9C94E04}">
      <dsp:nvSpPr>
        <dsp:cNvPr id="0" name=""/>
        <dsp:cNvSpPr/>
      </dsp:nvSpPr>
      <dsp:spPr>
        <a:xfrm>
          <a:off x="1843726" y="525005"/>
          <a:ext cx="355185" cy="415499"/>
        </a:xfrm>
        <a:prstGeom prst="rightArrow">
          <a:avLst>
            <a:gd name="adj1" fmla="val 60000"/>
            <a:gd name="adj2" fmla="val 50000"/>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GB" sz="1200" kern="1200"/>
        </a:p>
      </dsp:txBody>
      <dsp:txXfrm>
        <a:off x="1843726" y="608105"/>
        <a:ext cx="248630" cy="249299"/>
      </dsp:txXfrm>
    </dsp:sp>
    <dsp:sp modelId="{D0C29A81-3CC5-0548-BA2C-8EED5EB914B0}">
      <dsp:nvSpPr>
        <dsp:cNvPr id="0" name=""/>
        <dsp:cNvSpPr/>
      </dsp:nvSpPr>
      <dsp:spPr>
        <a:xfrm>
          <a:off x="2346347" y="0"/>
          <a:ext cx="1675401" cy="1465511"/>
        </a:xfrm>
        <a:prstGeom prst="roundRect">
          <a:avLst>
            <a:gd name="adj" fmla="val 10000"/>
          </a:avLst>
        </a:prstGeom>
        <a:solidFill>
          <a:srgbClr val="0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t>Calculate an </a:t>
          </a:r>
          <a:r>
            <a:rPr lang="en-GB" sz="1500" kern="1200" dirty="0" err="1">
              <a:solidFill>
                <a:srgbClr val="F2A947"/>
              </a:solidFill>
            </a:rPr>
            <a:t>Econd</a:t>
          </a:r>
          <a:r>
            <a:rPr lang="en-GB" sz="1500" kern="1200" dirty="0">
              <a:solidFill>
                <a:srgbClr val="F2A947"/>
              </a:solidFill>
            </a:rPr>
            <a:t>® </a:t>
          </a:r>
          <a:r>
            <a:rPr lang="en-GB" sz="1500" kern="1200" dirty="0"/>
            <a:t>and include it in the Certified Environmental Account</a:t>
          </a:r>
        </a:p>
      </dsp:txBody>
      <dsp:txXfrm>
        <a:off x="2389270" y="42923"/>
        <a:ext cx="1589555" cy="137966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CAB5D8-7C7C-0F43-B4A2-69FF01745269}">
      <dsp:nvSpPr>
        <dsp:cNvPr id="0" name=""/>
        <dsp:cNvSpPr/>
      </dsp:nvSpPr>
      <dsp:spPr>
        <a:xfrm>
          <a:off x="841" y="32768"/>
          <a:ext cx="1793873" cy="1566661"/>
        </a:xfrm>
        <a:prstGeom prst="roundRect">
          <a:avLst>
            <a:gd name="adj" fmla="val 10000"/>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If historic data </a:t>
          </a:r>
          <a:r>
            <a:rPr lang="en-GB" sz="1600" kern="1200" dirty="0">
              <a:solidFill>
                <a:srgbClr val="F2A947"/>
              </a:solidFill>
            </a:rPr>
            <a:t>is not able</a:t>
          </a:r>
          <a:r>
            <a:rPr lang="en-GB" sz="1600" kern="1200" dirty="0"/>
            <a:t> to comply with an </a:t>
          </a:r>
          <a:r>
            <a:rPr lang="en-GB" sz="1600" kern="1200" dirty="0" err="1"/>
            <a:t>AfN</a:t>
          </a:r>
          <a:r>
            <a:rPr lang="en-GB" sz="1600" kern="1200" dirty="0"/>
            <a:t> Accredited Method</a:t>
          </a:r>
        </a:p>
      </dsp:txBody>
      <dsp:txXfrm>
        <a:off x="46727" y="78654"/>
        <a:ext cx="1702101" cy="1474889"/>
      </dsp:txXfrm>
    </dsp:sp>
    <dsp:sp modelId="{520B37D2-9D17-7744-B75F-1796DCD5B711}">
      <dsp:nvSpPr>
        <dsp:cNvPr id="0" name=""/>
        <dsp:cNvSpPr/>
      </dsp:nvSpPr>
      <dsp:spPr>
        <a:xfrm>
          <a:off x="1974102" y="593658"/>
          <a:ext cx="380301" cy="444880"/>
        </a:xfrm>
        <a:prstGeom prst="rightArrow">
          <a:avLst>
            <a:gd name="adj1" fmla="val 60000"/>
            <a:gd name="adj2" fmla="val 50000"/>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GB" sz="1300" kern="1200"/>
        </a:p>
      </dsp:txBody>
      <dsp:txXfrm>
        <a:off x="1974102" y="682634"/>
        <a:ext cx="266211" cy="266928"/>
      </dsp:txXfrm>
    </dsp:sp>
    <dsp:sp modelId="{708B23A5-BF12-F64D-9B90-B21D437EC5F9}">
      <dsp:nvSpPr>
        <dsp:cNvPr id="0" name=""/>
        <dsp:cNvSpPr/>
      </dsp:nvSpPr>
      <dsp:spPr>
        <a:xfrm>
          <a:off x="2512264" y="32768"/>
          <a:ext cx="1793873" cy="1566661"/>
        </a:xfrm>
        <a:prstGeom prst="roundRect">
          <a:avLst>
            <a:gd name="adj" fmla="val 10000"/>
          </a:avLst>
        </a:prstGeom>
        <a:solidFill>
          <a:srgbClr val="0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Use the information to provide some general </a:t>
          </a:r>
          <a:r>
            <a:rPr lang="en-GB" sz="1600" kern="1200" dirty="0">
              <a:solidFill>
                <a:srgbClr val="F2A947"/>
              </a:solidFill>
            </a:rPr>
            <a:t>context and background </a:t>
          </a:r>
          <a:r>
            <a:rPr lang="en-GB" sz="1600" kern="1200" dirty="0"/>
            <a:t>for the Account</a:t>
          </a:r>
        </a:p>
      </dsp:txBody>
      <dsp:txXfrm>
        <a:off x="2558150" y="78654"/>
        <a:ext cx="1702101" cy="147488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C8F78F-C102-714D-9564-07A9D08C4BDD}">
      <dsp:nvSpPr>
        <dsp:cNvPr id="0" name=""/>
        <dsp:cNvSpPr/>
      </dsp:nvSpPr>
      <dsp:spPr>
        <a:xfrm>
          <a:off x="0" y="866110"/>
          <a:ext cx="6227546" cy="504000"/>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8DC8E6FE-A9BE-4F43-8FAE-8D0D5277FBF3}">
      <dsp:nvSpPr>
        <dsp:cNvPr id="0" name=""/>
        <dsp:cNvSpPr/>
      </dsp:nvSpPr>
      <dsp:spPr>
        <a:xfrm>
          <a:off x="311377" y="570909"/>
          <a:ext cx="4359282" cy="590400"/>
        </a:xfrm>
        <a:prstGeom prst="roundRect">
          <a:avLst/>
        </a:prstGeom>
        <a:solidFill>
          <a:srgbClr val="18466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4770" tIns="0" rIns="164770" bIns="0" numCol="1" spcCol="1270" anchor="ctr" anchorCtr="0">
          <a:noAutofit/>
        </a:bodyPr>
        <a:lstStyle/>
        <a:p>
          <a:pPr marL="0" lvl="0" indent="0" algn="l" defTabSz="889000">
            <a:lnSpc>
              <a:spcPct val="90000"/>
            </a:lnSpc>
            <a:spcBef>
              <a:spcPct val="0"/>
            </a:spcBef>
            <a:spcAft>
              <a:spcPct val="35000"/>
            </a:spcAft>
            <a:buNone/>
          </a:pPr>
          <a:r>
            <a:rPr lang="en-US" sz="2000" b="0" i="0" kern="1200" dirty="0">
              <a:latin typeface="Calibri Light" panose="020F0502020204030204" pitchFamily="34" charset="0"/>
              <a:cs typeface="Calibri Light" panose="020F0502020204030204" pitchFamily="34" charset="0"/>
            </a:rPr>
            <a:t>Proponent and project details</a:t>
          </a:r>
        </a:p>
      </dsp:txBody>
      <dsp:txXfrm>
        <a:off x="340198" y="599730"/>
        <a:ext cx="4301640" cy="532758"/>
      </dsp:txXfrm>
    </dsp:sp>
    <dsp:sp modelId="{ECA5CF1A-69D7-EA48-B701-C6A71782AF7C}">
      <dsp:nvSpPr>
        <dsp:cNvPr id="0" name=""/>
        <dsp:cNvSpPr/>
      </dsp:nvSpPr>
      <dsp:spPr>
        <a:xfrm>
          <a:off x="0" y="1773310"/>
          <a:ext cx="6227546" cy="504000"/>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8C840A63-F80C-B949-8FF4-405C67D69691}">
      <dsp:nvSpPr>
        <dsp:cNvPr id="0" name=""/>
        <dsp:cNvSpPr/>
      </dsp:nvSpPr>
      <dsp:spPr>
        <a:xfrm>
          <a:off x="311377" y="1478110"/>
          <a:ext cx="4359282" cy="590400"/>
        </a:xfrm>
        <a:prstGeom prst="roundRect">
          <a:avLst/>
        </a:prstGeom>
        <a:solidFill>
          <a:srgbClr val="18466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4770" tIns="0" rIns="164770" bIns="0" numCol="1" spcCol="1270" anchor="ctr" anchorCtr="0">
          <a:noAutofit/>
        </a:bodyPr>
        <a:lstStyle/>
        <a:p>
          <a:pPr marL="0" lvl="0" indent="0" algn="l" defTabSz="889000">
            <a:lnSpc>
              <a:spcPct val="90000"/>
            </a:lnSpc>
            <a:spcBef>
              <a:spcPct val="0"/>
            </a:spcBef>
            <a:spcAft>
              <a:spcPct val="35000"/>
            </a:spcAft>
            <a:buNone/>
          </a:pPr>
          <a:r>
            <a:rPr lang="en-US" sz="2000" b="0" i="0" kern="1200" dirty="0">
              <a:latin typeface="Calibri Light" panose="020F0502020204030204" pitchFamily="34" charset="0"/>
              <a:cs typeface="Calibri Light" panose="020F0502020204030204" pitchFamily="34" charset="0"/>
            </a:rPr>
            <a:t>Account purpose, scale and scope</a:t>
          </a:r>
        </a:p>
      </dsp:txBody>
      <dsp:txXfrm>
        <a:off x="340198" y="1506931"/>
        <a:ext cx="4301640" cy="532758"/>
      </dsp:txXfrm>
    </dsp:sp>
    <dsp:sp modelId="{739EC946-6F3D-CB47-939F-BFBBD143D560}">
      <dsp:nvSpPr>
        <dsp:cNvPr id="0" name=""/>
        <dsp:cNvSpPr/>
      </dsp:nvSpPr>
      <dsp:spPr>
        <a:xfrm>
          <a:off x="0" y="2680510"/>
          <a:ext cx="6227546" cy="504000"/>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90CD6898-D983-404D-AB09-D1395D1752F9}">
      <dsp:nvSpPr>
        <dsp:cNvPr id="0" name=""/>
        <dsp:cNvSpPr/>
      </dsp:nvSpPr>
      <dsp:spPr>
        <a:xfrm>
          <a:off x="311377" y="2385310"/>
          <a:ext cx="4359282" cy="590400"/>
        </a:xfrm>
        <a:prstGeom prst="roundRect">
          <a:avLst/>
        </a:prstGeom>
        <a:solidFill>
          <a:srgbClr val="18466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4770" tIns="0" rIns="164770" bIns="0" numCol="1" spcCol="1270" anchor="ctr" anchorCtr="0">
          <a:noAutofit/>
        </a:bodyPr>
        <a:lstStyle/>
        <a:p>
          <a:pPr marL="0" lvl="0" indent="0" algn="l" defTabSz="889000">
            <a:lnSpc>
              <a:spcPct val="90000"/>
            </a:lnSpc>
            <a:spcBef>
              <a:spcPct val="0"/>
            </a:spcBef>
            <a:spcAft>
              <a:spcPct val="35000"/>
            </a:spcAft>
            <a:buNone/>
          </a:pPr>
          <a:r>
            <a:rPr lang="en-US" sz="2000" b="0" i="0" kern="1200" dirty="0">
              <a:latin typeface="Calibri Light" panose="020F0502020204030204" pitchFamily="34" charset="0"/>
              <a:cs typeface="Calibri Light" panose="020F0502020204030204" pitchFamily="34" charset="0"/>
            </a:rPr>
            <a:t>Method selection</a:t>
          </a:r>
        </a:p>
      </dsp:txBody>
      <dsp:txXfrm>
        <a:off x="340198" y="2414131"/>
        <a:ext cx="4301640" cy="532758"/>
      </dsp:txXfrm>
    </dsp:sp>
    <dsp:sp modelId="{09B3274A-93B3-F54C-8748-EF865277EFED}">
      <dsp:nvSpPr>
        <dsp:cNvPr id="0" name=""/>
        <dsp:cNvSpPr/>
      </dsp:nvSpPr>
      <dsp:spPr>
        <a:xfrm>
          <a:off x="0" y="3587710"/>
          <a:ext cx="6227546" cy="504000"/>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8D91A255-6C59-4349-88D0-7E6112B92EAF}">
      <dsp:nvSpPr>
        <dsp:cNvPr id="0" name=""/>
        <dsp:cNvSpPr/>
      </dsp:nvSpPr>
      <dsp:spPr>
        <a:xfrm>
          <a:off x="311377" y="3292510"/>
          <a:ext cx="4359282" cy="590400"/>
        </a:xfrm>
        <a:prstGeom prst="roundRect">
          <a:avLst/>
        </a:prstGeom>
        <a:solidFill>
          <a:srgbClr val="18466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4770" tIns="0" rIns="164770" bIns="0" numCol="1" spcCol="1270" anchor="ctr" anchorCtr="0">
          <a:noAutofit/>
        </a:bodyPr>
        <a:lstStyle/>
        <a:p>
          <a:pPr marL="0" lvl="0" indent="0" algn="l" defTabSz="889000">
            <a:lnSpc>
              <a:spcPct val="90000"/>
            </a:lnSpc>
            <a:spcBef>
              <a:spcPct val="0"/>
            </a:spcBef>
            <a:spcAft>
              <a:spcPct val="35000"/>
            </a:spcAft>
            <a:buNone/>
          </a:pPr>
          <a:r>
            <a:rPr lang="en-US" sz="2000" b="0" i="0" kern="1200" dirty="0">
              <a:latin typeface="Calibri Light" panose="020F0502020204030204" pitchFamily="34" charset="0"/>
              <a:cs typeface="Calibri Light" panose="020F0502020204030204" pitchFamily="34" charset="0"/>
            </a:rPr>
            <a:t>Account stratification and sample plan</a:t>
          </a:r>
        </a:p>
      </dsp:txBody>
      <dsp:txXfrm>
        <a:off x="340198" y="3321331"/>
        <a:ext cx="4301640" cy="532758"/>
      </dsp:txXfrm>
    </dsp:sp>
    <dsp:sp modelId="{893C668D-ED1A-B34F-B09C-283C08910B2B}">
      <dsp:nvSpPr>
        <dsp:cNvPr id="0" name=""/>
        <dsp:cNvSpPr/>
      </dsp:nvSpPr>
      <dsp:spPr>
        <a:xfrm>
          <a:off x="0" y="4494910"/>
          <a:ext cx="6227546" cy="504000"/>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E3976467-7A69-9C43-A9A6-4C50C08D8C70}">
      <dsp:nvSpPr>
        <dsp:cNvPr id="0" name=""/>
        <dsp:cNvSpPr/>
      </dsp:nvSpPr>
      <dsp:spPr>
        <a:xfrm>
          <a:off x="311377" y="4199710"/>
          <a:ext cx="4359282" cy="590400"/>
        </a:xfrm>
        <a:prstGeom prst="roundRect">
          <a:avLst/>
        </a:prstGeom>
        <a:solidFill>
          <a:srgbClr val="17456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4770" tIns="0" rIns="164770" bIns="0" numCol="1" spcCol="1270" anchor="ctr" anchorCtr="0">
          <a:noAutofit/>
        </a:bodyPr>
        <a:lstStyle/>
        <a:p>
          <a:pPr marL="0" lvl="0" indent="0" algn="l" defTabSz="889000">
            <a:lnSpc>
              <a:spcPct val="90000"/>
            </a:lnSpc>
            <a:spcBef>
              <a:spcPct val="0"/>
            </a:spcBef>
            <a:spcAft>
              <a:spcPct val="35000"/>
            </a:spcAft>
            <a:buNone/>
          </a:pPr>
          <a:r>
            <a:rPr lang="en-GB" sz="2000" kern="1200" dirty="0">
              <a:latin typeface="+mj-lt"/>
            </a:rPr>
            <a:t>Reference benchmarks</a:t>
          </a:r>
        </a:p>
      </dsp:txBody>
      <dsp:txXfrm>
        <a:off x="340198" y="4228531"/>
        <a:ext cx="4301640" cy="53275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C8F78F-C102-714D-9564-07A9D08C4BDD}">
      <dsp:nvSpPr>
        <dsp:cNvPr id="0" name=""/>
        <dsp:cNvSpPr/>
      </dsp:nvSpPr>
      <dsp:spPr>
        <a:xfrm>
          <a:off x="0" y="465295"/>
          <a:ext cx="6227546" cy="807975"/>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83327" tIns="395732" rIns="483327" bIns="135128" numCol="1" spcCol="1270" anchor="t" anchorCtr="0">
          <a:noAutofit/>
        </a:bodyPr>
        <a:lstStyle/>
        <a:p>
          <a:pPr marL="171450" lvl="1" indent="-171450" algn="l" defTabSz="844550">
            <a:lnSpc>
              <a:spcPct val="90000"/>
            </a:lnSpc>
            <a:spcBef>
              <a:spcPct val="0"/>
            </a:spcBef>
            <a:spcAft>
              <a:spcPct val="15000"/>
            </a:spcAft>
            <a:buChar char="•"/>
          </a:pPr>
          <a:r>
            <a:rPr lang="en-US" sz="1900" b="0" i="0" kern="1200" dirty="0">
              <a:latin typeface="Calibri Light" panose="020F0502020204030204" pitchFamily="34" charset="0"/>
              <a:cs typeface="Calibri Light" panose="020F0502020204030204" pitchFamily="34" charset="0"/>
            </a:rPr>
            <a:t>Spreadsheets and supporting documents</a:t>
          </a:r>
        </a:p>
      </dsp:txBody>
      <dsp:txXfrm>
        <a:off x="0" y="465295"/>
        <a:ext cx="6227546" cy="807975"/>
      </dsp:txXfrm>
    </dsp:sp>
    <dsp:sp modelId="{8DC8E6FE-A9BE-4F43-8FAE-8D0D5277FBF3}">
      <dsp:nvSpPr>
        <dsp:cNvPr id="0" name=""/>
        <dsp:cNvSpPr/>
      </dsp:nvSpPr>
      <dsp:spPr>
        <a:xfrm>
          <a:off x="311377" y="184855"/>
          <a:ext cx="4359282" cy="560880"/>
        </a:xfrm>
        <a:prstGeom prst="roundRect">
          <a:avLst/>
        </a:prstGeom>
        <a:solidFill>
          <a:srgbClr val="18466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4770" tIns="0" rIns="164770" bIns="0" numCol="1" spcCol="1270" anchor="ctr" anchorCtr="0">
          <a:noAutofit/>
        </a:bodyPr>
        <a:lstStyle/>
        <a:p>
          <a:pPr marL="0" lvl="0" indent="0" algn="l" defTabSz="844550">
            <a:lnSpc>
              <a:spcPct val="90000"/>
            </a:lnSpc>
            <a:spcBef>
              <a:spcPct val="0"/>
            </a:spcBef>
            <a:spcAft>
              <a:spcPct val="35000"/>
            </a:spcAft>
            <a:buNone/>
          </a:pPr>
          <a:r>
            <a:rPr lang="en-US" sz="1900" b="0" i="0" kern="1200" dirty="0">
              <a:latin typeface="Calibri Light" panose="020F0502020204030204" pitchFamily="34" charset="0"/>
              <a:cs typeface="Calibri Light" panose="020F0502020204030204" pitchFamily="34" charset="0"/>
            </a:rPr>
            <a:t>Environmental Account</a:t>
          </a:r>
        </a:p>
      </dsp:txBody>
      <dsp:txXfrm>
        <a:off x="338757" y="212235"/>
        <a:ext cx="4304522" cy="506120"/>
      </dsp:txXfrm>
    </dsp:sp>
    <dsp:sp modelId="{ECA5CF1A-69D7-EA48-B701-C6A71782AF7C}">
      <dsp:nvSpPr>
        <dsp:cNvPr id="0" name=""/>
        <dsp:cNvSpPr/>
      </dsp:nvSpPr>
      <dsp:spPr>
        <a:xfrm>
          <a:off x="0" y="1656310"/>
          <a:ext cx="6227546" cy="1077300"/>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83327" tIns="395732" rIns="483327" bIns="135128" numCol="1" spcCol="1270" anchor="t" anchorCtr="0">
          <a:noAutofit/>
        </a:bodyPr>
        <a:lstStyle/>
        <a:p>
          <a:pPr marL="171450" lvl="1" indent="-171450" algn="l" defTabSz="844550">
            <a:lnSpc>
              <a:spcPct val="90000"/>
            </a:lnSpc>
            <a:spcBef>
              <a:spcPct val="0"/>
            </a:spcBef>
            <a:spcAft>
              <a:spcPct val="15000"/>
            </a:spcAft>
            <a:buChar char="•"/>
          </a:pPr>
          <a:r>
            <a:rPr lang="en-US" sz="1900" b="0" i="0" kern="1200" dirty="0">
              <a:latin typeface="Calibri Light" panose="020F0502020204030204" pitchFamily="34" charset="0"/>
              <a:cs typeface="Calibri Light" panose="020F0502020204030204" pitchFamily="34" charset="0"/>
            </a:rPr>
            <a:t>Documents the process of creating the Environmental Account </a:t>
          </a:r>
        </a:p>
      </dsp:txBody>
      <dsp:txXfrm>
        <a:off x="0" y="1656310"/>
        <a:ext cx="6227546" cy="1077300"/>
      </dsp:txXfrm>
    </dsp:sp>
    <dsp:sp modelId="{8C840A63-F80C-B949-8FF4-405C67D69691}">
      <dsp:nvSpPr>
        <dsp:cNvPr id="0" name=""/>
        <dsp:cNvSpPr/>
      </dsp:nvSpPr>
      <dsp:spPr>
        <a:xfrm>
          <a:off x="311377" y="1375870"/>
          <a:ext cx="4359282" cy="560880"/>
        </a:xfrm>
        <a:prstGeom prst="roundRect">
          <a:avLst/>
        </a:prstGeom>
        <a:solidFill>
          <a:srgbClr val="18466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4770" tIns="0" rIns="164770" bIns="0" numCol="1" spcCol="1270" anchor="ctr" anchorCtr="0">
          <a:noAutofit/>
        </a:bodyPr>
        <a:lstStyle/>
        <a:p>
          <a:pPr marL="0" lvl="0" indent="0" algn="l" defTabSz="844550">
            <a:lnSpc>
              <a:spcPct val="90000"/>
            </a:lnSpc>
            <a:spcBef>
              <a:spcPct val="0"/>
            </a:spcBef>
            <a:spcAft>
              <a:spcPct val="35000"/>
            </a:spcAft>
            <a:buNone/>
          </a:pPr>
          <a:r>
            <a:rPr lang="en-US" sz="1900" b="0" i="0" kern="1200" dirty="0">
              <a:latin typeface="Calibri Light" panose="020F0502020204030204" pitchFamily="34" charset="0"/>
              <a:cs typeface="Calibri Light" panose="020F0502020204030204" pitchFamily="34" charset="0"/>
            </a:rPr>
            <a:t>Information Statement</a:t>
          </a:r>
        </a:p>
      </dsp:txBody>
      <dsp:txXfrm>
        <a:off x="338757" y="1403250"/>
        <a:ext cx="4304522" cy="506120"/>
      </dsp:txXfrm>
    </dsp:sp>
    <dsp:sp modelId="{739EC946-6F3D-CB47-939F-BFBBD143D560}">
      <dsp:nvSpPr>
        <dsp:cNvPr id="0" name=""/>
        <dsp:cNvSpPr/>
      </dsp:nvSpPr>
      <dsp:spPr>
        <a:xfrm>
          <a:off x="0" y="3116650"/>
          <a:ext cx="6227546" cy="807975"/>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83327" tIns="395732" rIns="483327" bIns="135128" numCol="1" spcCol="1270" anchor="t" anchorCtr="0">
          <a:noAutofit/>
        </a:bodyPr>
        <a:lstStyle/>
        <a:p>
          <a:pPr marL="171450" lvl="1" indent="-171450" algn="l" defTabSz="844550">
            <a:lnSpc>
              <a:spcPct val="90000"/>
            </a:lnSpc>
            <a:spcBef>
              <a:spcPct val="0"/>
            </a:spcBef>
            <a:spcAft>
              <a:spcPct val="15000"/>
            </a:spcAft>
            <a:buChar char="•"/>
          </a:pPr>
          <a:r>
            <a:rPr lang="en-US" sz="1900" b="0" i="0" kern="1200" dirty="0">
              <a:latin typeface="Calibri Light" panose="020F0502020204030204" pitchFamily="34" charset="0"/>
              <a:cs typeface="Calibri Light" panose="020F0502020204030204" pitchFamily="34" charset="0"/>
            </a:rPr>
            <a:t>Statement in a form approved by AfN</a:t>
          </a:r>
        </a:p>
      </dsp:txBody>
      <dsp:txXfrm>
        <a:off x="0" y="3116650"/>
        <a:ext cx="6227546" cy="807975"/>
      </dsp:txXfrm>
    </dsp:sp>
    <dsp:sp modelId="{90CD6898-D983-404D-AB09-D1395D1752F9}">
      <dsp:nvSpPr>
        <dsp:cNvPr id="0" name=""/>
        <dsp:cNvSpPr/>
      </dsp:nvSpPr>
      <dsp:spPr>
        <a:xfrm>
          <a:off x="311377" y="2836210"/>
          <a:ext cx="4359282" cy="560880"/>
        </a:xfrm>
        <a:prstGeom prst="roundRect">
          <a:avLst/>
        </a:prstGeom>
        <a:solidFill>
          <a:srgbClr val="18466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4770" tIns="0" rIns="164770" bIns="0" numCol="1" spcCol="1270" anchor="ctr" anchorCtr="0">
          <a:noAutofit/>
        </a:bodyPr>
        <a:lstStyle/>
        <a:p>
          <a:pPr marL="0" lvl="0" indent="0" algn="l" defTabSz="844550">
            <a:lnSpc>
              <a:spcPct val="90000"/>
            </a:lnSpc>
            <a:spcBef>
              <a:spcPct val="0"/>
            </a:spcBef>
            <a:spcAft>
              <a:spcPct val="35000"/>
            </a:spcAft>
            <a:buNone/>
          </a:pPr>
          <a:r>
            <a:rPr lang="en-US" sz="1900" b="0" i="0" kern="1200" dirty="0">
              <a:latin typeface="Calibri Light" panose="020F0502020204030204" pitchFamily="34" charset="0"/>
              <a:cs typeface="Calibri Light" panose="020F0502020204030204" pitchFamily="34" charset="0"/>
            </a:rPr>
            <a:t>Statement of Compliance &amp; Good Faith</a:t>
          </a:r>
        </a:p>
      </dsp:txBody>
      <dsp:txXfrm>
        <a:off x="338757" y="2863590"/>
        <a:ext cx="4304522" cy="506120"/>
      </dsp:txXfrm>
    </dsp:sp>
    <dsp:sp modelId="{09B3274A-93B3-F54C-8748-EF865277EFED}">
      <dsp:nvSpPr>
        <dsp:cNvPr id="0" name=""/>
        <dsp:cNvSpPr/>
      </dsp:nvSpPr>
      <dsp:spPr>
        <a:xfrm>
          <a:off x="0" y="4307664"/>
          <a:ext cx="6227546" cy="1077300"/>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83327" tIns="395732" rIns="483327" bIns="135128" numCol="1" spcCol="1270" anchor="t" anchorCtr="0">
          <a:noAutofit/>
        </a:bodyPr>
        <a:lstStyle/>
        <a:p>
          <a:pPr marL="171450" lvl="1" indent="-171450" algn="l" defTabSz="844550">
            <a:lnSpc>
              <a:spcPct val="90000"/>
            </a:lnSpc>
            <a:spcBef>
              <a:spcPct val="0"/>
            </a:spcBef>
            <a:spcAft>
              <a:spcPct val="15000"/>
            </a:spcAft>
            <a:buChar char="•"/>
          </a:pPr>
          <a:r>
            <a:rPr lang="en-US" sz="1900" b="0" i="0" kern="1200" dirty="0">
              <a:latin typeface="Calibri Light" panose="020F0502020204030204" pitchFamily="34" charset="0"/>
              <a:cs typeface="Calibri Light" panose="020F0502020204030204" pitchFamily="34" charset="0"/>
            </a:rPr>
            <a:t>Independent audit report or Self-verification with an AfN Technical Assessment required every 5 years</a:t>
          </a:r>
        </a:p>
      </dsp:txBody>
      <dsp:txXfrm>
        <a:off x="0" y="4307664"/>
        <a:ext cx="6227546" cy="1077300"/>
      </dsp:txXfrm>
    </dsp:sp>
    <dsp:sp modelId="{8D91A255-6C59-4349-88D0-7E6112B92EAF}">
      <dsp:nvSpPr>
        <dsp:cNvPr id="0" name=""/>
        <dsp:cNvSpPr/>
      </dsp:nvSpPr>
      <dsp:spPr>
        <a:xfrm>
          <a:off x="311377" y="4027225"/>
          <a:ext cx="4359282" cy="560880"/>
        </a:xfrm>
        <a:prstGeom prst="roundRect">
          <a:avLst/>
        </a:prstGeom>
        <a:solidFill>
          <a:srgbClr val="18466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4770" tIns="0" rIns="164770" bIns="0" numCol="1" spcCol="1270" anchor="ctr" anchorCtr="0">
          <a:noAutofit/>
        </a:bodyPr>
        <a:lstStyle/>
        <a:p>
          <a:pPr marL="0" lvl="0" indent="0" algn="l" defTabSz="844550">
            <a:lnSpc>
              <a:spcPct val="90000"/>
            </a:lnSpc>
            <a:spcBef>
              <a:spcPct val="0"/>
            </a:spcBef>
            <a:spcAft>
              <a:spcPct val="35000"/>
            </a:spcAft>
            <a:buNone/>
          </a:pPr>
          <a:r>
            <a:rPr lang="en-US" sz="1900" b="0" i="0" kern="1200" dirty="0">
              <a:latin typeface="Calibri Light" panose="020F0502020204030204" pitchFamily="34" charset="0"/>
              <a:cs typeface="Calibri Light" panose="020F0502020204030204" pitchFamily="34" charset="0"/>
            </a:rPr>
            <a:t>Verification Report</a:t>
          </a:r>
        </a:p>
      </dsp:txBody>
      <dsp:txXfrm>
        <a:off x="338757" y="4054605"/>
        <a:ext cx="4304522" cy="50612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63.png"/></Relationships>
</file>

<file path=ppt/drawings/drawing1.xml><?xml version="1.0" encoding="utf-8"?>
<c:userShapes xmlns:c="http://schemas.openxmlformats.org/drawingml/2006/chart">
  <cdr:relSizeAnchor xmlns:cdr="http://schemas.openxmlformats.org/drawingml/2006/chartDrawing">
    <cdr:from>
      <cdr:x>0.24582</cdr:x>
      <cdr:y>0.23291</cdr:y>
    </cdr:from>
    <cdr:to>
      <cdr:x>0.34385</cdr:x>
      <cdr:y>0.35693</cdr:y>
    </cdr:to>
    <cdr:pic>
      <cdr:nvPicPr>
        <cdr:cNvPr id="2" name="Picture 1" descr="Logo, icon&#10;&#10;Description automatically generated">
          <a:extLst xmlns:a="http://schemas.openxmlformats.org/drawingml/2006/main">
            <a:ext uri="{FF2B5EF4-FFF2-40B4-BE49-F238E27FC236}">
              <a16:creationId xmlns:a16="http://schemas.microsoft.com/office/drawing/2014/main" id="{9EA35188-2834-4D43-A3AA-86A12FC4E7F2}"/>
            </a:ext>
          </a:extLst>
        </cdr:cNvPr>
        <cdr:cNvPicPr>
          <a:picLocks xmlns:a="http://schemas.openxmlformats.org/drawingml/2006/main" noChangeAspect="1"/>
        </cdr:cNvPicPr>
      </cdr:nvPicPr>
      <cdr:blipFill rotWithShape="1">
        <a:blip xmlns:a="http://schemas.openxmlformats.org/drawingml/2006/main" xmlns:r="http://schemas.openxmlformats.org/officeDocument/2006/relationships" r:embed="rId1" cstate="print">
          <a:extLst>
            <a:ext uri="{28A0092B-C50C-407E-A947-70E740481C1C}">
              <a14:useLocalDpi xmlns:a14="http://schemas.microsoft.com/office/drawing/2010/main" val="0"/>
            </a:ext>
          </a:extLst>
        </a:blip>
        <a:srcRect xmlns:a="http://schemas.openxmlformats.org/drawingml/2006/main" b="14303"/>
        <a:stretch xmlns:a="http://schemas.openxmlformats.org/drawingml/2006/main"/>
      </cdr:blipFill>
      <cdr:spPr>
        <a:xfrm xmlns:a="http://schemas.openxmlformats.org/drawingml/2006/main">
          <a:off x="1083217" y="573051"/>
          <a:ext cx="432000" cy="305138"/>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66A08C-F08C-6A4C-8E5A-79EF08FC0137}" type="datetimeFigureOut">
              <a:rPr lang="en-AU" smtClean="0"/>
              <a:t>18/10/22</a:t>
            </a:fld>
            <a:endParaRPr lang="en-AU"/>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EEB59D-90A9-9947-8D30-ECB084CA196C}" type="slidenum">
              <a:rPr lang="en-AU" smtClean="0"/>
              <a:t>‹#›</a:t>
            </a:fld>
            <a:endParaRPr lang="en-AU"/>
          </a:p>
        </p:txBody>
      </p:sp>
    </p:spTree>
    <p:extLst>
      <p:ext uri="{BB962C8B-B14F-4D97-AF65-F5344CB8AC3E}">
        <p14:creationId xmlns:p14="http://schemas.microsoft.com/office/powerpoint/2010/main" val="4075345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E5E78FC-18C5-4F7E-B5AB-0437FC6EEA8C}" type="slidenum">
              <a:rPr lang="en-AU" smtClean="0"/>
              <a:t>17</a:t>
            </a:fld>
            <a:endParaRPr lang="en-AU"/>
          </a:p>
        </p:txBody>
      </p:sp>
    </p:spTree>
    <p:extLst>
      <p:ext uri="{BB962C8B-B14F-4D97-AF65-F5344CB8AC3E}">
        <p14:creationId xmlns:p14="http://schemas.microsoft.com/office/powerpoint/2010/main" val="2937248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E5E78FC-18C5-4F7E-B5AB-0437FC6EEA8C}" type="slidenum">
              <a:rPr lang="en-AU" smtClean="0"/>
              <a:t>18</a:t>
            </a:fld>
            <a:endParaRPr lang="en-AU"/>
          </a:p>
        </p:txBody>
      </p:sp>
    </p:spTree>
    <p:extLst>
      <p:ext uri="{BB962C8B-B14F-4D97-AF65-F5344CB8AC3E}">
        <p14:creationId xmlns:p14="http://schemas.microsoft.com/office/powerpoint/2010/main" val="154348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5E78FC-18C5-4F7E-B5AB-0437FC6EEA8C}" type="slidenum">
              <a:rPr lang="en-AU" smtClean="0"/>
              <a:t>19</a:t>
            </a:fld>
            <a:endParaRPr lang="en-AU"/>
          </a:p>
        </p:txBody>
      </p:sp>
    </p:spTree>
    <p:extLst>
      <p:ext uri="{BB962C8B-B14F-4D97-AF65-F5344CB8AC3E}">
        <p14:creationId xmlns:p14="http://schemas.microsoft.com/office/powerpoint/2010/main" val="1460997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5E78FC-18C5-4F7E-B5AB-0437FC6EEA8C}" type="slidenum">
              <a:rPr lang="en-AU" smtClean="0"/>
              <a:t>24</a:t>
            </a:fld>
            <a:endParaRPr lang="en-AU"/>
          </a:p>
        </p:txBody>
      </p:sp>
    </p:spTree>
    <p:extLst>
      <p:ext uri="{BB962C8B-B14F-4D97-AF65-F5344CB8AC3E}">
        <p14:creationId xmlns:p14="http://schemas.microsoft.com/office/powerpoint/2010/main" val="719423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2338" y="746125"/>
            <a:ext cx="4965700" cy="3725863"/>
          </a:xfrm>
        </p:spPr>
      </p:sp>
      <p:sp>
        <p:nvSpPr>
          <p:cNvPr id="3" name="Notes Placeholder 2"/>
          <p:cNvSpPr>
            <a:spLocks noGrp="1"/>
          </p:cNvSpPr>
          <p:nvPr>
            <p:ph type="body" idx="1"/>
          </p:nvPr>
        </p:nvSpPr>
        <p:spPr/>
        <p:txBody>
          <a:bodyPr/>
          <a:lstStyle/>
          <a:p>
            <a:pPr marL="171450" indent="-171450">
              <a:buFont typeface="Arial"/>
              <a:buChar char="•"/>
            </a:pP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CD4D54-8645-F443-84A6-86E3A421FB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39170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2338" y="746125"/>
            <a:ext cx="4965700" cy="3725863"/>
          </a:xfrm>
        </p:spPr>
      </p:sp>
      <p:sp>
        <p:nvSpPr>
          <p:cNvPr id="3" name="Notes Placeholder 2"/>
          <p:cNvSpPr>
            <a:spLocks noGrp="1"/>
          </p:cNvSpPr>
          <p:nvPr>
            <p:ph type="body" idx="1"/>
          </p:nvPr>
        </p:nvSpPr>
        <p:spPr/>
        <p:txBody>
          <a:bodyPr/>
          <a:lstStyle/>
          <a:p>
            <a:pPr marL="171450" indent="-171450">
              <a:buFont typeface="Arial"/>
              <a:buChar char="•"/>
            </a:pP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CD4D54-8645-F443-84A6-86E3A421FB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83418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Prior to 2007, and before to the purchase of the 35 properties that now comprise FFL Winlaton, each of the land parcels was independently managed freehold land. From 2007 the acquired land parcels have been progressively aggregated into one large farm, comprising a patchwork of multiple enterprises across multiple locations between </a:t>
            </a:r>
            <a:r>
              <a:rPr lang="en-US" dirty="0" err="1"/>
              <a:t>Kerang</a:t>
            </a:r>
            <a:r>
              <a:rPr lang="en-US" dirty="0"/>
              <a:t> and Lake Boga, northern Victoria</a:t>
            </a:r>
          </a:p>
          <a:p>
            <a:endParaRPr lang="en-AU" dirty="0"/>
          </a:p>
        </p:txBody>
      </p:sp>
      <p:sp>
        <p:nvSpPr>
          <p:cNvPr id="4" name="Slide Number Placeholder 3"/>
          <p:cNvSpPr>
            <a:spLocks noGrp="1"/>
          </p:cNvSpPr>
          <p:nvPr>
            <p:ph type="sldNum" sz="quarter" idx="5"/>
          </p:nvPr>
        </p:nvSpPr>
        <p:spPr/>
        <p:txBody>
          <a:bodyPr/>
          <a:lstStyle/>
          <a:p>
            <a:fld id="{48CD4D54-8645-F443-84A6-86E3A421FB78}" type="slidenum">
              <a:rPr lang="en-US" smtClean="0"/>
              <a:t>109</a:t>
            </a:fld>
            <a:endParaRPr lang="en-US" dirty="0"/>
          </a:p>
        </p:txBody>
      </p:sp>
    </p:spTree>
    <p:extLst>
      <p:ext uri="{BB962C8B-B14F-4D97-AF65-F5344CB8AC3E}">
        <p14:creationId xmlns:p14="http://schemas.microsoft.com/office/powerpoint/2010/main" val="29027044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defRPr sz="3200">
                <a:latin typeface="+mj-lt"/>
              </a:defRPr>
            </a:lvl1pPr>
          </a:lstStyle>
          <a:p>
            <a:r>
              <a:rPr lang="en-GB" dirty="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nchor="ctr"/>
          <a:lstStyle>
            <a:lvl1pPr marL="0" indent="0" algn="ctr">
              <a:buNone/>
              <a:defRPr sz="240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7" name="Picture 6">
            <a:extLst>
              <a:ext uri="{FF2B5EF4-FFF2-40B4-BE49-F238E27FC236}">
                <a16:creationId xmlns:a16="http://schemas.microsoft.com/office/drawing/2014/main" id="{E0BC4C55-FC37-0B4F-B304-29F50A23A2D5}"/>
              </a:ext>
            </a:extLst>
          </p:cNvPr>
          <p:cNvPicPr>
            <a:picLocks noChangeAspect="1"/>
          </p:cNvPicPr>
          <p:nvPr userDrawn="1"/>
        </p:nvPicPr>
        <p:blipFill>
          <a:blip r:embed="rId2"/>
          <a:stretch>
            <a:fillRect/>
          </a:stretch>
        </p:blipFill>
        <p:spPr>
          <a:xfrm rot="10800000">
            <a:off x="-17964" y="-20021"/>
            <a:ext cx="9161964" cy="1917063"/>
          </a:xfrm>
          <a:prstGeom prst="rect">
            <a:avLst/>
          </a:prstGeom>
        </p:spPr>
      </p:pic>
      <p:pic>
        <p:nvPicPr>
          <p:cNvPr id="8" name="Picture 7">
            <a:extLst>
              <a:ext uri="{FF2B5EF4-FFF2-40B4-BE49-F238E27FC236}">
                <a16:creationId xmlns:a16="http://schemas.microsoft.com/office/drawing/2014/main" id="{308F2163-4C4B-5F4C-8556-FE8156E2A6D0}"/>
              </a:ext>
            </a:extLst>
          </p:cNvPr>
          <p:cNvPicPr>
            <a:picLocks noChangeAspect="1"/>
          </p:cNvPicPr>
          <p:nvPr userDrawn="1"/>
        </p:nvPicPr>
        <p:blipFill>
          <a:blip r:embed="rId2"/>
          <a:stretch>
            <a:fillRect/>
          </a:stretch>
        </p:blipFill>
        <p:spPr>
          <a:xfrm>
            <a:off x="-17964" y="4944695"/>
            <a:ext cx="9161964" cy="1917063"/>
          </a:xfrm>
          <a:prstGeom prst="rect">
            <a:avLst/>
          </a:prstGeom>
        </p:spPr>
      </p:pic>
    </p:spTree>
    <p:extLst>
      <p:ext uri="{BB962C8B-B14F-4D97-AF65-F5344CB8AC3E}">
        <p14:creationId xmlns:p14="http://schemas.microsoft.com/office/powerpoint/2010/main" val="15562959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AU"/>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AU"/>
          </a:p>
        </p:txBody>
      </p:sp>
      <p:sp>
        <p:nvSpPr>
          <p:cNvPr id="6" name="Slide Number Placeholder 5"/>
          <p:cNvSpPr>
            <a:spLocks noGrp="1"/>
          </p:cNvSpPr>
          <p:nvPr>
            <p:ph type="sldNum" sz="quarter" idx="12"/>
          </p:nvPr>
        </p:nvSpPr>
        <p:spPr/>
        <p:txBody>
          <a:bodyPr/>
          <a:lstStyle/>
          <a:p>
            <a:fld id="{20550A7E-0215-EA48-A579-C9E7E81A0714}" type="slidenum">
              <a:rPr lang="en-AU" smtClean="0"/>
              <a:t>‹#›</a:t>
            </a:fld>
            <a:endParaRPr lang="en-AU"/>
          </a:p>
        </p:txBody>
      </p:sp>
    </p:spTree>
    <p:extLst>
      <p:ext uri="{BB962C8B-B14F-4D97-AF65-F5344CB8AC3E}">
        <p14:creationId xmlns:p14="http://schemas.microsoft.com/office/powerpoint/2010/main" val="3110058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AU"/>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AU"/>
          </a:p>
        </p:txBody>
      </p:sp>
      <p:sp>
        <p:nvSpPr>
          <p:cNvPr id="6" name="Slide Number Placeholder 5"/>
          <p:cNvSpPr>
            <a:spLocks noGrp="1"/>
          </p:cNvSpPr>
          <p:nvPr>
            <p:ph type="sldNum" sz="quarter" idx="12"/>
          </p:nvPr>
        </p:nvSpPr>
        <p:spPr/>
        <p:txBody>
          <a:bodyPr/>
          <a:lstStyle/>
          <a:p>
            <a:fld id="{20550A7E-0215-EA48-A579-C9E7E81A0714}" type="slidenum">
              <a:rPr lang="en-AU" smtClean="0"/>
              <a:t>‹#›</a:t>
            </a:fld>
            <a:endParaRPr lang="en-AU"/>
          </a:p>
        </p:txBody>
      </p:sp>
    </p:spTree>
    <p:extLst>
      <p:ext uri="{BB962C8B-B14F-4D97-AF65-F5344CB8AC3E}">
        <p14:creationId xmlns:p14="http://schemas.microsoft.com/office/powerpoint/2010/main" val="38869948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4_Divid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19"/>
          <p:cNvSpPr>
            <a:spLocks noGrp="1"/>
          </p:cNvSpPr>
          <p:nvPr>
            <p:ph type="body" sz="quarter" idx="15"/>
          </p:nvPr>
        </p:nvSpPr>
        <p:spPr>
          <a:xfrm>
            <a:off x="280988" y="553044"/>
            <a:ext cx="7991475" cy="564556"/>
          </a:xfrm>
          <a:prstGeom prst="rect">
            <a:avLst/>
          </a:prstGeom>
        </p:spPr>
        <p:txBody>
          <a:bodyPr/>
          <a:lstStyle>
            <a:lvl1pPr marL="0" indent="0">
              <a:buFontTx/>
              <a:buNone/>
              <a:defRPr sz="1800" b="0" cap="all" baseline="0">
                <a:latin typeface="Calibri" charset="0"/>
                <a:ea typeface="Calibri" charset="0"/>
                <a:cs typeface="Calibri" charset="0"/>
              </a:defRPr>
            </a:lvl1pPr>
            <a:lvl2pPr marL="342900" indent="0">
              <a:buFontTx/>
              <a:buNone/>
              <a:defRPr b="1" cap="all" baseline="0">
                <a:latin typeface="SariOT-Regular" panose="02010504060101020104" pitchFamily="50" charset="0"/>
              </a:defRPr>
            </a:lvl2pPr>
          </a:lstStyle>
          <a:p>
            <a:pPr lvl="0"/>
            <a:endParaRPr lang="en-GB" dirty="0"/>
          </a:p>
        </p:txBody>
      </p:sp>
      <p:sp>
        <p:nvSpPr>
          <p:cNvPr id="3" name="Text Placeholder 15"/>
          <p:cNvSpPr>
            <a:spLocks noGrp="1"/>
          </p:cNvSpPr>
          <p:nvPr>
            <p:ph type="body" sz="quarter" idx="13"/>
          </p:nvPr>
        </p:nvSpPr>
        <p:spPr>
          <a:xfrm>
            <a:off x="457200" y="1823357"/>
            <a:ext cx="7815263" cy="4418692"/>
          </a:xfrm>
          <a:prstGeom prst="rect">
            <a:avLst/>
          </a:prstGeom>
        </p:spPr>
        <p:txBody>
          <a:bodyPr/>
          <a:lstStyle>
            <a:lvl1pPr marL="0" indent="0">
              <a:lnSpc>
                <a:spcPct val="100000"/>
              </a:lnSpc>
              <a:spcBef>
                <a:spcPts val="216"/>
              </a:spcBef>
              <a:buClr>
                <a:srgbClr val="82A523"/>
              </a:buClr>
              <a:buFontTx/>
              <a:buNone/>
              <a:defRPr sz="1200">
                <a:latin typeface="Calibri" charset="0"/>
                <a:ea typeface="Calibri" charset="0"/>
                <a:cs typeface="Calibri" charset="0"/>
              </a:defRPr>
            </a:lvl1pPr>
          </a:lstStyle>
          <a:p>
            <a:pPr lvl="0"/>
            <a:endParaRPr lang="en-GB" dirty="0"/>
          </a:p>
        </p:txBody>
      </p:sp>
    </p:spTree>
    <p:extLst>
      <p:ext uri="{BB962C8B-B14F-4D97-AF65-F5344CB8AC3E}">
        <p14:creationId xmlns:p14="http://schemas.microsoft.com/office/powerpoint/2010/main" val="25479494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Page 2 - Headline + copy + im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CC931F-DBF7-484E-94BD-FF0B22DBC22B}"/>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223"/>
            <a:ext cx="9144000" cy="6857554"/>
          </a:xfrm>
          <a:prstGeom prst="rect">
            <a:avLst/>
          </a:prstGeom>
        </p:spPr>
      </p:pic>
      <p:sp>
        <p:nvSpPr>
          <p:cNvPr id="6" name="Title 1">
            <a:extLst>
              <a:ext uri="{FF2B5EF4-FFF2-40B4-BE49-F238E27FC236}">
                <a16:creationId xmlns:a16="http://schemas.microsoft.com/office/drawing/2014/main" id="{65FE8E1D-35C1-D84C-A0FE-CC0FDD2788D0}"/>
              </a:ext>
            </a:extLst>
          </p:cNvPr>
          <p:cNvSpPr>
            <a:spLocks noGrp="1"/>
          </p:cNvSpPr>
          <p:nvPr>
            <p:ph type="title"/>
          </p:nvPr>
        </p:nvSpPr>
        <p:spPr>
          <a:xfrm>
            <a:off x="628691" y="517525"/>
            <a:ext cx="7886618" cy="1325563"/>
          </a:xfrm>
          <a:prstGeom prst="rect">
            <a:avLst/>
          </a:prstGeom>
        </p:spPr>
        <p:txBody>
          <a:bodyPr/>
          <a:lstStyle>
            <a:lvl1pPr>
              <a:defRPr b="1">
                <a:solidFill>
                  <a:srgbClr val="82A523"/>
                </a:solidFill>
              </a:defRPr>
            </a:lvl1pPr>
          </a:lstStyle>
          <a:p>
            <a:r>
              <a:rPr lang="en-GB" dirty="0"/>
              <a:t>Click to edit Master title style</a:t>
            </a:r>
            <a:endParaRPr lang="en-US" dirty="0"/>
          </a:p>
        </p:txBody>
      </p:sp>
      <p:sp>
        <p:nvSpPr>
          <p:cNvPr id="9" name="Text Placeholder 2">
            <a:extLst>
              <a:ext uri="{FF2B5EF4-FFF2-40B4-BE49-F238E27FC236}">
                <a16:creationId xmlns:a16="http://schemas.microsoft.com/office/drawing/2014/main" id="{B1CBB36B-17D4-6243-A942-3CDDDF101CDB}"/>
              </a:ext>
            </a:extLst>
          </p:cNvPr>
          <p:cNvSpPr>
            <a:spLocks noGrp="1"/>
          </p:cNvSpPr>
          <p:nvPr>
            <p:ph idx="1"/>
          </p:nvPr>
        </p:nvSpPr>
        <p:spPr>
          <a:xfrm>
            <a:off x="3970679" y="1855119"/>
            <a:ext cx="4544630" cy="391145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 name="Picture Placeholder 2">
            <a:extLst>
              <a:ext uri="{FF2B5EF4-FFF2-40B4-BE49-F238E27FC236}">
                <a16:creationId xmlns:a16="http://schemas.microsoft.com/office/drawing/2014/main" id="{C3A07DA3-7FC1-DE47-B1A9-95515E013022}"/>
              </a:ext>
            </a:extLst>
          </p:cNvPr>
          <p:cNvSpPr>
            <a:spLocks noGrp="1"/>
          </p:cNvSpPr>
          <p:nvPr>
            <p:ph type="pic" sz="quarter" idx="10"/>
          </p:nvPr>
        </p:nvSpPr>
        <p:spPr>
          <a:xfrm>
            <a:off x="628691" y="1855119"/>
            <a:ext cx="3251809" cy="4333875"/>
          </a:xfrm>
          <a:prstGeom prst="rect">
            <a:avLst/>
          </a:prstGeom>
        </p:spPr>
        <p:txBody>
          <a:bodyPr/>
          <a:lstStyle/>
          <a:p>
            <a:endParaRPr lang="en-US" dirty="0"/>
          </a:p>
        </p:txBody>
      </p:sp>
    </p:spTree>
    <p:extLst>
      <p:ext uri="{BB962C8B-B14F-4D97-AF65-F5344CB8AC3E}">
        <p14:creationId xmlns:p14="http://schemas.microsoft.com/office/powerpoint/2010/main" val="8973473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18255"/>
            <a:ext cx="7886700" cy="1325563"/>
          </a:xfrm>
        </p:spPr>
        <p:txBody>
          <a:bodyPr>
            <a:normAutofit/>
          </a:bodyPr>
          <a:lstStyle>
            <a:lvl1pPr algn="ctr">
              <a:defRPr sz="2800"/>
            </a:lvl1pPr>
          </a:lstStyle>
          <a:p>
            <a:r>
              <a:rPr lang="en-GB" dirty="0"/>
              <a:t>Click to edit Master title style</a:t>
            </a:r>
            <a:endParaRPr lang="en-US" dirty="0"/>
          </a:p>
        </p:txBody>
      </p:sp>
      <p:sp>
        <p:nvSpPr>
          <p:cNvPr id="3" name="Content Placeholder 2"/>
          <p:cNvSpPr>
            <a:spLocks noGrp="1"/>
          </p:cNvSpPr>
          <p:nvPr>
            <p:ph idx="1"/>
          </p:nvPr>
        </p:nvSpPr>
        <p:spPr>
          <a:xfrm>
            <a:off x="628650" y="1527617"/>
            <a:ext cx="7886700" cy="4351338"/>
          </a:xfrm>
        </p:spPr>
        <p:txBody>
          <a:bodyPr/>
          <a:lstStyle>
            <a:lvl1pPr>
              <a:defRPr b="0">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5"/>
          <p:cNvSpPr>
            <a:spLocks noGrp="1"/>
          </p:cNvSpPr>
          <p:nvPr>
            <p:ph type="sldNum" sz="quarter" idx="12"/>
          </p:nvPr>
        </p:nvSpPr>
        <p:spPr/>
        <p:txBody>
          <a:bodyPr/>
          <a:lstStyle/>
          <a:p>
            <a:fld id="{20550A7E-0215-EA48-A579-C9E7E81A0714}" type="slidenum">
              <a:rPr lang="en-AU" smtClean="0"/>
              <a:t>‹#›</a:t>
            </a:fld>
            <a:endParaRPr lang="en-AU"/>
          </a:p>
        </p:txBody>
      </p:sp>
      <p:pic>
        <p:nvPicPr>
          <p:cNvPr id="5" name="Picture 4" descr="A picture containing logo&#10;&#10;Description automatically generated">
            <a:extLst>
              <a:ext uri="{FF2B5EF4-FFF2-40B4-BE49-F238E27FC236}">
                <a16:creationId xmlns:a16="http://schemas.microsoft.com/office/drawing/2014/main" id="{6007BB3E-9595-1CED-3387-14D18F8820A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86650" y="-91629"/>
            <a:ext cx="1581745" cy="1018231"/>
          </a:xfrm>
          <a:prstGeom prst="rect">
            <a:avLst/>
          </a:prstGeom>
        </p:spPr>
      </p:pic>
    </p:spTree>
    <p:extLst>
      <p:ext uri="{BB962C8B-B14F-4D97-AF65-F5344CB8AC3E}">
        <p14:creationId xmlns:p14="http://schemas.microsoft.com/office/powerpoint/2010/main" val="4205433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AU"/>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AU"/>
          </a:p>
        </p:txBody>
      </p:sp>
      <p:sp>
        <p:nvSpPr>
          <p:cNvPr id="6" name="Slide Number Placeholder 5"/>
          <p:cNvSpPr>
            <a:spLocks noGrp="1"/>
          </p:cNvSpPr>
          <p:nvPr>
            <p:ph type="sldNum" sz="quarter" idx="12"/>
          </p:nvPr>
        </p:nvSpPr>
        <p:spPr/>
        <p:txBody>
          <a:bodyPr/>
          <a:lstStyle/>
          <a:p>
            <a:fld id="{20550A7E-0215-EA48-A579-C9E7E81A0714}" type="slidenum">
              <a:rPr lang="en-AU" smtClean="0"/>
              <a:t>‹#›</a:t>
            </a:fld>
            <a:endParaRPr lang="en-AU"/>
          </a:p>
        </p:txBody>
      </p:sp>
    </p:spTree>
    <p:extLst>
      <p:ext uri="{BB962C8B-B14F-4D97-AF65-F5344CB8AC3E}">
        <p14:creationId xmlns:p14="http://schemas.microsoft.com/office/powerpoint/2010/main" val="2834952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AU"/>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AU"/>
          </a:p>
        </p:txBody>
      </p:sp>
      <p:sp>
        <p:nvSpPr>
          <p:cNvPr id="7" name="Slide Number Placeholder 6"/>
          <p:cNvSpPr>
            <a:spLocks noGrp="1"/>
          </p:cNvSpPr>
          <p:nvPr>
            <p:ph type="sldNum" sz="quarter" idx="12"/>
          </p:nvPr>
        </p:nvSpPr>
        <p:spPr/>
        <p:txBody>
          <a:bodyPr/>
          <a:lstStyle/>
          <a:p>
            <a:fld id="{20550A7E-0215-EA48-A579-C9E7E81A0714}" type="slidenum">
              <a:rPr lang="en-AU" smtClean="0"/>
              <a:t>‹#›</a:t>
            </a:fld>
            <a:endParaRPr lang="en-AU"/>
          </a:p>
        </p:txBody>
      </p:sp>
    </p:spTree>
    <p:extLst>
      <p:ext uri="{BB962C8B-B14F-4D97-AF65-F5344CB8AC3E}">
        <p14:creationId xmlns:p14="http://schemas.microsoft.com/office/powerpoint/2010/main" val="31586909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endParaRPr lang="en-AU"/>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AU"/>
          </a:p>
        </p:txBody>
      </p:sp>
      <p:sp>
        <p:nvSpPr>
          <p:cNvPr id="9" name="Slide Number Placeholder 8"/>
          <p:cNvSpPr>
            <a:spLocks noGrp="1"/>
          </p:cNvSpPr>
          <p:nvPr>
            <p:ph type="sldNum" sz="quarter" idx="12"/>
          </p:nvPr>
        </p:nvSpPr>
        <p:spPr/>
        <p:txBody>
          <a:bodyPr/>
          <a:lstStyle/>
          <a:p>
            <a:fld id="{20550A7E-0215-EA48-A579-C9E7E81A0714}" type="slidenum">
              <a:rPr lang="en-AU" smtClean="0"/>
              <a:t>‹#›</a:t>
            </a:fld>
            <a:endParaRPr lang="en-AU"/>
          </a:p>
        </p:txBody>
      </p:sp>
    </p:spTree>
    <p:extLst>
      <p:ext uri="{BB962C8B-B14F-4D97-AF65-F5344CB8AC3E}">
        <p14:creationId xmlns:p14="http://schemas.microsoft.com/office/powerpoint/2010/main" val="538208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endParaRPr lang="en-AU"/>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AU"/>
          </a:p>
        </p:txBody>
      </p:sp>
      <p:sp>
        <p:nvSpPr>
          <p:cNvPr id="5" name="Slide Number Placeholder 4"/>
          <p:cNvSpPr>
            <a:spLocks noGrp="1"/>
          </p:cNvSpPr>
          <p:nvPr>
            <p:ph type="sldNum" sz="quarter" idx="12"/>
          </p:nvPr>
        </p:nvSpPr>
        <p:spPr/>
        <p:txBody>
          <a:bodyPr/>
          <a:lstStyle/>
          <a:p>
            <a:fld id="{20550A7E-0215-EA48-A579-C9E7E81A0714}" type="slidenum">
              <a:rPr lang="en-AU" smtClean="0"/>
              <a:t>‹#›</a:t>
            </a:fld>
            <a:endParaRPr lang="en-AU"/>
          </a:p>
        </p:txBody>
      </p:sp>
    </p:spTree>
    <p:extLst>
      <p:ext uri="{BB962C8B-B14F-4D97-AF65-F5344CB8AC3E}">
        <p14:creationId xmlns:p14="http://schemas.microsoft.com/office/powerpoint/2010/main" val="3657145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endParaRPr lang="en-AU"/>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AU"/>
          </a:p>
        </p:txBody>
      </p:sp>
      <p:sp>
        <p:nvSpPr>
          <p:cNvPr id="4" name="Slide Number Placeholder 3"/>
          <p:cNvSpPr>
            <a:spLocks noGrp="1"/>
          </p:cNvSpPr>
          <p:nvPr>
            <p:ph type="sldNum" sz="quarter" idx="12"/>
          </p:nvPr>
        </p:nvSpPr>
        <p:spPr/>
        <p:txBody>
          <a:bodyPr/>
          <a:lstStyle/>
          <a:p>
            <a:fld id="{20550A7E-0215-EA48-A579-C9E7E81A0714}" type="slidenum">
              <a:rPr lang="en-AU" smtClean="0"/>
              <a:t>‹#›</a:t>
            </a:fld>
            <a:endParaRPr lang="en-AU"/>
          </a:p>
        </p:txBody>
      </p:sp>
    </p:spTree>
    <p:extLst>
      <p:ext uri="{BB962C8B-B14F-4D97-AF65-F5344CB8AC3E}">
        <p14:creationId xmlns:p14="http://schemas.microsoft.com/office/powerpoint/2010/main" val="42642724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AU"/>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AU"/>
          </a:p>
        </p:txBody>
      </p:sp>
      <p:sp>
        <p:nvSpPr>
          <p:cNvPr id="7" name="Slide Number Placeholder 6"/>
          <p:cNvSpPr>
            <a:spLocks noGrp="1"/>
          </p:cNvSpPr>
          <p:nvPr>
            <p:ph type="sldNum" sz="quarter" idx="12"/>
          </p:nvPr>
        </p:nvSpPr>
        <p:spPr/>
        <p:txBody>
          <a:bodyPr/>
          <a:lstStyle/>
          <a:p>
            <a:fld id="{20550A7E-0215-EA48-A579-C9E7E81A0714}" type="slidenum">
              <a:rPr lang="en-AU" smtClean="0"/>
              <a:t>‹#›</a:t>
            </a:fld>
            <a:endParaRPr lang="en-AU"/>
          </a:p>
        </p:txBody>
      </p:sp>
    </p:spTree>
    <p:extLst>
      <p:ext uri="{BB962C8B-B14F-4D97-AF65-F5344CB8AC3E}">
        <p14:creationId xmlns:p14="http://schemas.microsoft.com/office/powerpoint/2010/main" val="950131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AU"/>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AU"/>
          </a:p>
        </p:txBody>
      </p:sp>
      <p:sp>
        <p:nvSpPr>
          <p:cNvPr id="7" name="Slide Number Placeholder 6"/>
          <p:cNvSpPr>
            <a:spLocks noGrp="1"/>
          </p:cNvSpPr>
          <p:nvPr>
            <p:ph type="sldNum" sz="quarter" idx="12"/>
          </p:nvPr>
        </p:nvSpPr>
        <p:spPr/>
        <p:txBody>
          <a:bodyPr/>
          <a:lstStyle/>
          <a:p>
            <a:fld id="{20550A7E-0215-EA48-A579-C9E7E81A0714}" type="slidenum">
              <a:rPr lang="en-AU" smtClean="0"/>
              <a:t>‹#›</a:t>
            </a:fld>
            <a:endParaRPr lang="en-AU"/>
          </a:p>
        </p:txBody>
      </p:sp>
    </p:spTree>
    <p:extLst>
      <p:ext uri="{BB962C8B-B14F-4D97-AF65-F5344CB8AC3E}">
        <p14:creationId xmlns:p14="http://schemas.microsoft.com/office/powerpoint/2010/main" val="2959750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550A7E-0215-EA48-A579-C9E7E81A0714}" type="slidenum">
              <a:rPr lang="en-AU" smtClean="0"/>
              <a:t>‹#›</a:t>
            </a:fld>
            <a:endParaRPr lang="en-AU" dirty="0"/>
          </a:p>
        </p:txBody>
      </p:sp>
    </p:spTree>
    <p:extLst>
      <p:ext uri="{BB962C8B-B14F-4D97-AF65-F5344CB8AC3E}">
        <p14:creationId xmlns:p14="http://schemas.microsoft.com/office/powerpoint/2010/main" val="10725153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00.xml.rels><?xml version="1.0" encoding="UTF-8" standalone="yes"?>
<Relationships xmlns="http://schemas.openxmlformats.org/package/2006/relationships"><Relationship Id="rId8" Type="http://schemas.openxmlformats.org/officeDocument/2006/relationships/image" Target="../media/image138.png"/><Relationship Id="rId13" Type="http://schemas.openxmlformats.org/officeDocument/2006/relationships/image" Target="../media/image143.png"/><Relationship Id="rId3" Type="http://schemas.openxmlformats.org/officeDocument/2006/relationships/image" Target="../media/image133.png"/><Relationship Id="rId7" Type="http://schemas.openxmlformats.org/officeDocument/2006/relationships/image" Target="../media/image137.png"/><Relationship Id="rId12" Type="http://schemas.openxmlformats.org/officeDocument/2006/relationships/image" Target="../media/image142.png"/><Relationship Id="rId2" Type="http://schemas.openxmlformats.org/officeDocument/2006/relationships/image" Target="../media/image132.png"/><Relationship Id="rId1" Type="http://schemas.openxmlformats.org/officeDocument/2006/relationships/slideLayout" Target="../slideLayouts/slideLayout2.xml"/><Relationship Id="rId6" Type="http://schemas.openxmlformats.org/officeDocument/2006/relationships/image" Target="../media/image136.png"/><Relationship Id="rId11" Type="http://schemas.openxmlformats.org/officeDocument/2006/relationships/image" Target="../media/image141.png"/><Relationship Id="rId5" Type="http://schemas.openxmlformats.org/officeDocument/2006/relationships/image" Target="../media/image135.png"/><Relationship Id="rId10" Type="http://schemas.openxmlformats.org/officeDocument/2006/relationships/image" Target="../media/image140.png"/><Relationship Id="rId4" Type="http://schemas.openxmlformats.org/officeDocument/2006/relationships/image" Target="../media/image134.png"/><Relationship Id="rId9" Type="http://schemas.openxmlformats.org/officeDocument/2006/relationships/image" Target="../media/image139.png"/><Relationship Id="rId14" Type="http://schemas.openxmlformats.org/officeDocument/2006/relationships/image" Target="../media/image144.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76.png"/><Relationship Id="rId1" Type="http://schemas.openxmlformats.org/officeDocument/2006/relationships/slideLayout" Target="../slideLayouts/slideLayout7.xml"/><Relationship Id="rId4" Type="http://schemas.openxmlformats.org/officeDocument/2006/relationships/image" Target="../media/image177.png"/></Relationships>
</file>

<file path=ppt/slides/_rels/slide103.xml.rels><?xml version="1.0" encoding="UTF-8" standalone="yes"?>
<Relationships xmlns="http://schemas.openxmlformats.org/package/2006/relationships"><Relationship Id="rId3" Type="http://schemas.openxmlformats.org/officeDocument/2006/relationships/hyperlink" Target="https://accountingfornature-training.thinkific.com/" TargetMode="External"/><Relationship Id="rId2" Type="http://schemas.openxmlformats.org/officeDocument/2006/relationships/image" Target="../media/image178.png"/><Relationship Id="rId1" Type="http://schemas.openxmlformats.org/officeDocument/2006/relationships/slideLayout" Target="../slideLayouts/slideLayout7.xml"/><Relationship Id="rId6" Type="http://schemas.openxmlformats.org/officeDocument/2006/relationships/image" Target="../media/image181.svg"/><Relationship Id="rId5" Type="http://schemas.openxmlformats.org/officeDocument/2006/relationships/image" Target="../media/image180.png"/><Relationship Id="rId4" Type="http://schemas.openxmlformats.org/officeDocument/2006/relationships/image" Target="../media/image179.png"/></Relationships>
</file>

<file path=ppt/slides/_rels/slide104.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6.jpeg"/><Relationship Id="rId5" Type="http://schemas.openxmlformats.org/officeDocument/2006/relationships/image" Target="../media/image185.jpeg"/><Relationship Id="rId4" Type="http://schemas.openxmlformats.org/officeDocument/2006/relationships/image" Target="../media/image184.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10.xml.rels><?xml version="1.0" encoding="UTF-8" standalone="yes"?>
<Relationships xmlns="http://schemas.openxmlformats.org/package/2006/relationships"><Relationship Id="rId3" Type="http://schemas.openxmlformats.org/officeDocument/2006/relationships/hyperlink" Target="https://accountingfornature-training.thinkific.com/" TargetMode="External"/><Relationship Id="rId2" Type="http://schemas.openxmlformats.org/officeDocument/2006/relationships/image" Target="../media/image187.png"/><Relationship Id="rId1" Type="http://schemas.openxmlformats.org/officeDocument/2006/relationships/slideLayout" Target="../slideLayouts/slideLayout2.xml"/><Relationship Id="rId6" Type="http://schemas.openxmlformats.org/officeDocument/2006/relationships/image" Target="../media/image189.png"/><Relationship Id="rId5" Type="http://schemas.openxmlformats.org/officeDocument/2006/relationships/image" Target="../media/image188.png"/><Relationship Id="rId4" Type="http://schemas.openxmlformats.org/officeDocument/2006/relationships/hyperlink" Target="https://www.accountingfornature.org/cat-1-2-expert-register" TargetMode="External"/></Relationships>
</file>

<file path=ppt/slides/_rels/slide11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37.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svg"/><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image" Target="../media/image47.sv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svg"/><Relationship Id="rId4" Type="http://schemas.openxmlformats.org/officeDocument/2006/relationships/image" Target="../media/image45.svg"/><Relationship Id="rId9" Type="http://schemas.openxmlformats.org/officeDocument/2006/relationships/image" Target="../media/image50.png"/><Relationship Id="rId14" Type="http://schemas.openxmlformats.org/officeDocument/2006/relationships/image" Target="../media/image29.png"/></Relationships>
</file>

<file path=ppt/slides/_rels/slide1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7.svg"/><Relationship Id="rId11" Type="http://schemas.openxmlformats.org/officeDocument/2006/relationships/image" Target="../media/image62.sv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svg"/><Relationship Id="rId9" Type="http://schemas.openxmlformats.org/officeDocument/2006/relationships/image" Target="../media/image60.sv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7.png"/><Relationship Id="rId7" Type="http://schemas.openxmlformats.org/officeDocument/2006/relationships/image" Target="../media/image6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chart" Target="../charts/char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69.png"/></Relationships>
</file>

<file path=ppt/slides/_rels/slide2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37.png"/><Relationship Id="rId7" Type="http://schemas.openxmlformats.org/officeDocument/2006/relationships/image" Target="../media/image77.jpeg"/><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jpeg"/><Relationship Id="rId4" Type="http://schemas.openxmlformats.org/officeDocument/2006/relationships/image" Target="../media/image74.jpeg"/><Relationship Id="rId9" Type="http://schemas.openxmlformats.org/officeDocument/2006/relationships/image" Target="../media/image79.jpeg"/></Relationships>
</file>

<file path=ppt/slides/_rels/slide2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2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85.jpeg"/><Relationship Id="rId7" Type="http://schemas.openxmlformats.org/officeDocument/2006/relationships/image" Target="../media/image29.png"/><Relationship Id="rId2" Type="http://schemas.openxmlformats.org/officeDocument/2006/relationships/image" Target="../media/image84.jpeg"/><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jpeg"/><Relationship Id="rId4" Type="http://schemas.openxmlformats.org/officeDocument/2006/relationships/image" Target="../media/image86.jpeg"/></Relationships>
</file>

<file path=ppt/slides/_rels/slide2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90.jpeg"/><Relationship Id="rId7" Type="http://schemas.openxmlformats.org/officeDocument/2006/relationships/image" Target="../media/image29.png"/><Relationship Id="rId2" Type="http://schemas.openxmlformats.org/officeDocument/2006/relationships/image" Target="../media/image89.jpeg"/><Relationship Id="rId1" Type="http://schemas.openxmlformats.org/officeDocument/2006/relationships/slideLayout" Target="../slideLayouts/slideLayout7.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2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37.png"/><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95.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96.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diagramLayout" Target="../diagrams/layout4.xml"/><Relationship Id="rId13" Type="http://schemas.openxmlformats.org/officeDocument/2006/relationships/chart" Target="../charts/chart3.xml"/><Relationship Id="rId3" Type="http://schemas.openxmlformats.org/officeDocument/2006/relationships/diagramLayout" Target="../diagrams/layout3.xml"/><Relationship Id="rId7" Type="http://schemas.openxmlformats.org/officeDocument/2006/relationships/diagramData" Target="../diagrams/data4.xml"/><Relationship Id="rId12" Type="http://schemas.openxmlformats.org/officeDocument/2006/relationships/chart" Target="../charts/chart2.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3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3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73.png"/><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10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04.svg"/><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jpeg"/><Relationship Id="rId7" Type="http://schemas.openxmlformats.org/officeDocument/2006/relationships/image" Target="../media/image111.jpeg"/><Relationship Id="rId2" Type="http://schemas.openxmlformats.org/officeDocument/2006/relationships/image" Target="../media/image106.jpeg"/><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109.jpg"/><Relationship Id="rId4" Type="http://schemas.openxmlformats.org/officeDocument/2006/relationships/image" Target="../media/image108.png"/></Relationships>
</file>

<file path=ppt/slides/_rels/slide46.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8" Type="http://schemas.openxmlformats.org/officeDocument/2006/relationships/image" Target="../media/image120.svg"/><Relationship Id="rId3" Type="http://schemas.openxmlformats.org/officeDocument/2006/relationships/image" Target="../media/image115.png"/><Relationship Id="rId7" Type="http://schemas.openxmlformats.org/officeDocument/2006/relationships/image" Target="../media/image119.png"/><Relationship Id="rId12" Type="http://schemas.openxmlformats.org/officeDocument/2006/relationships/image" Target="../media/image124.svg"/><Relationship Id="rId2" Type="http://schemas.openxmlformats.org/officeDocument/2006/relationships/image" Target="../media/image114.png"/><Relationship Id="rId1" Type="http://schemas.openxmlformats.org/officeDocument/2006/relationships/slideLayout" Target="../slideLayouts/slideLayout1.xml"/><Relationship Id="rId6" Type="http://schemas.openxmlformats.org/officeDocument/2006/relationships/image" Target="../media/image118.svg"/><Relationship Id="rId11" Type="http://schemas.openxmlformats.org/officeDocument/2006/relationships/image" Target="../media/image123.png"/><Relationship Id="rId5" Type="http://schemas.openxmlformats.org/officeDocument/2006/relationships/image" Target="../media/image117.png"/><Relationship Id="rId10" Type="http://schemas.openxmlformats.org/officeDocument/2006/relationships/image" Target="../media/image122.svg"/><Relationship Id="rId4" Type="http://schemas.openxmlformats.org/officeDocument/2006/relationships/image" Target="../media/image116.svg"/><Relationship Id="rId9" Type="http://schemas.openxmlformats.org/officeDocument/2006/relationships/image" Target="../media/image121.png"/></Relationships>
</file>

<file path=ppt/slides/_rels/slide4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27.png"/><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60.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image" Target="../media/image138.png"/><Relationship Id="rId13" Type="http://schemas.openxmlformats.org/officeDocument/2006/relationships/image" Target="../media/image143.png"/><Relationship Id="rId3" Type="http://schemas.openxmlformats.org/officeDocument/2006/relationships/image" Target="../media/image133.png"/><Relationship Id="rId7" Type="http://schemas.openxmlformats.org/officeDocument/2006/relationships/image" Target="../media/image137.png"/><Relationship Id="rId12" Type="http://schemas.openxmlformats.org/officeDocument/2006/relationships/image" Target="../media/image142.png"/><Relationship Id="rId2" Type="http://schemas.openxmlformats.org/officeDocument/2006/relationships/image" Target="../media/image132.png"/><Relationship Id="rId1" Type="http://schemas.openxmlformats.org/officeDocument/2006/relationships/slideLayout" Target="../slideLayouts/slideLayout2.xml"/><Relationship Id="rId6" Type="http://schemas.openxmlformats.org/officeDocument/2006/relationships/image" Target="../media/image136.png"/><Relationship Id="rId11" Type="http://schemas.openxmlformats.org/officeDocument/2006/relationships/image" Target="../media/image141.png"/><Relationship Id="rId5" Type="http://schemas.openxmlformats.org/officeDocument/2006/relationships/image" Target="../media/image135.png"/><Relationship Id="rId10" Type="http://schemas.openxmlformats.org/officeDocument/2006/relationships/image" Target="../media/image140.png"/><Relationship Id="rId4" Type="http://schemas.openxmlformats.org/officeDocument/2006/relationships/image" Target="../media/image134.png"/><Relationship Id="rId9" Type="http://schemas.openxmlformats.org/officeDocument/2006/relationships/image" Target="../media/image139.png"/><Relationship Id="rId14" Type="http://schemas.openxmlformats.org/officeDocument/2006/relationships/image" Target="../media/image144.png"/></Relationships>
</file>

<file path=ppt/slides/_rels/slide63.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openxmlformats.org/officeDocument/2006/relationships/chart" Target="../charts/chart11.xml"/><Relationship Id="rId3" Type="http://schemas.openxmlformats.org/officeDocument/2006/relationships/chart" Target="../charts/chart6.xml"/><Relationship Id="rId7" Type="http://schemas.openxmlformats.org/officeDocument/2006/relationships/chart" Target="../charts/chart10.xml"/><Relationship Id="rId2" Type="http://schemas.openxmlformats.org/officeDocument/2006/relationships/chart" Target="../charts/chart5.xml"/><Relationship Id="rId1" Type="http://schemas.openxmlformats.org/officeDocument/2006/relationships/slideLayout" Target="../slideLayouts/slideLayout2.xml"/><Relationship Id="rId6" Type="http://schemas.openxmlformats.org/officeDocument/2006/relationships/chart" Target="../charts/chart9.xml"/><Relationship Id="rId5" Type="http://schemas.openxmlformats.org/officeDocument/2006/relationships/chart" Target="../charts/chart8.xml"/><Relationship Id="rId10" Type="http://schemas.openxmlformats.org/officeDocument/2006/relationships/chart" Target="../charts/chart13.xml"/><Relationship Id="rId4" Type="http://schemas.openxmlformats.org/officeDocument/2006/relationships/chart" Target="../charts/chart7.xml"/><Relationship Id="rId9" Type="http://schemas.openxmlformats.org/officeDocument/2006/relationships/chart" Target="../charts/chart1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microsoft.com/office/2007/relationships/hdphoto" Target="../media/hdphoto4.wdp"/><Relationship Id="rId13" Type="http://schemas.microsoft.com/office/2007/relationships/hdphoto" Target="../media/hdphoto6.wdp"/><Relationship Id="rId3" Type="http://schemas.microsoft.com/office/2007/relationships/hdphoto" Target="../media/hdphoto2.wdp"/><Relationship Id="rId7" Type="http://schemas.openxmlformats.org/officeDocument/2006/relationships/image" Target="../media/image24.png"/><Relationship Id="rId12" Type="http://schemas.openxmlformats.org/officeDocument/2006/relationships/image" Target="../media/image27.png"/><Relationship Id="rId2" Type="http://schemas.openxmlformats.org/officeDocument/2006/relationships/image" Target="../media/image21.png"/><Relationship Id="rId16"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23.jpeg"/><Relationship Id="rId11" Type="http://schemas.openxmlformats.org/officeDocument/2006/relationships/image" Target="../media/image26.jpeg"/><Relationship Id="rId5" Type="http://schemas.microsoft.com/office/2007/relationships/hdphoto" Target="../media/hdphoto3.wdp"/><Relationship Id="rId15" Type="http://schemas.openxmlformats.org/officeDocument/2006/relationships/image" Target="../media/image29.png"/><Relationship Id="rId10" Type="http://schemas.microsoft.com/office/2007/relationships/hdphoto" Target="../media/hdphoto5.wdp"/><Relationship Id="rId4" Type="http://schemas.openxmlformats.org/officeDocument/2006/relationships/image" Target="../media/image22.png"/><Relationship Id="rId9" Type="http://schemas.openxmlformats.org/officeDocument/2006/relationships/image" Target="../media/image25.png"/><Relationship Id="rId14" Type="http://schemas.openxmlformats.org/officeDocument/2006/relationships/image" Target="../media/image28.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149.png"/></Relationships>
</file>

<file path=ppt/slides/_rels/slide79.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8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04.svg"/><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image" Target="../media/image156.jpg"/><Relationship Id="rId7" Type="http://schemas.openxmlformats.org/officeDocument/2006/relationships/image" Target="../media/image160.jpeg"/><Relationship Id="rId2" Type="http://schemas.openxmlformats.org/officeDocument/2006/relationships/image" Target="../media/image155.png"/><Relationship Id="rId1" Type="http://schemas.openxmlformats.org/officeDocument/2006/relationships/slideLayout" Target="../slideLayouts/slideLayout7.xml"/><Relationship Id="rId6" Type="http://schemas.openxmlformats.org/officeDocument/2006/relationships/image" Target="../media/image159.jpeg"/><Relationship Id="rId5" Type="http://schemas.openxmlformats.org/officeDocument/2006/relationships/image" Target="../media/image158.jpeg"/><Relationship Id="rId10" Type="http://schemas.openxmlformats.org/officeDocument/2006/relationships/image" Target="../media/image67.png"/><Relationship Id="rId4" Type="http://schemas.openxmlformats.org/officeDocument/2006/relationships/image" Target="../media/image157.jpg"/><Relationship Id="rId9" Type="http://schemas.openxmlformats.org/officeDocument/2006/relationships/image" Target="../media/image162.jpeg"/></Relationships>
</file>

<file path=ppt/slides/_rels/slide88.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tnfd.global/about/the-tnfd-forum/" TargetMode="Externa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90.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2.xml"/><Relationship Id="rId5" Type="http://schemas.openxmlformats.org/officeDocument/2006/relationships/image" Target="../media/image168.jpeg"/><Relationship Id="rId4" Type="http://schemas.openxmlformats.org/officeDocument/2006/relationships/image" Target="../media/image167.png"/></Relationships>
</file>

<file path=ppt/slides/_rels/slide92.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E5DC4-123A-AD4A-9A71-130DC998783C}"/>
              </a:ext>
            </a:extLst>
          </p:cNvPr>
          <p:cNvSpPr>
            <a:spLocks noGrp="1"/>
          </p:cNvSpPr>
          <p:nvPr>
            <p:ph type="ctrTitle"/>
          </p:nvPr>
        </p:nvSpPr>
        <p:spPr>
          <a:xfrm>
            <a:off x="0" y="1122363"/>
            <a:ext cx="5148470" cy="2306637"/>
          </a:xfrm>
        </p:spPr>
        <p:txBody>
          <a:bodyPr>
            <a:normAutofit/>
          </a:bodyPr>
          <a:lstStyle/>
          <a:p>
            <a:r>
              <a:rPr lang="en-US" sz="2400" dirty="0">
                <a:ea typeface="Yu Mincho" panose="02020400000000000000" pitchFamily="18" charset="-128"/>
                <a:cs typeface="AvenirLTStd-Light" panose="020B0402020203020204" pitchFamily="34" charset="0"/>
              </a:rPr>
              <a:t>Welcome to this official</a:t>
            </a:r>
            <a:br>
              <a:rPr lang="en-US" sz="2400" dirty="0">
                <a:ea typeface="Yu Mincho" panose="02020400000000000000" pitchFamily="18" charset="-128"/>
                <a:cs typeface="AvenirLTStd-Light" panose="020B0402020203020204" pitchFamily="34" charset="0"/>
              </a:rPr>
            </a:br>
            <a:endParaRPr lang="en-AU" sz="2400" dirty="0"/>
          </a:p>
        </p:txBody>
      </p:sp>
      <p:sp>
        <p:nvSpPr>
          <p:cNvPr id="3" name="Subtitle 2">
            <a:extLst>
              <a:ext uri="{FF2B5EF4-FFF2-40B4-BE49-F238E27FC236}">
                <a16:creationId xmlns:a16="http://schemas.microsoft.com/office/drawing/2014/main" id="{4D26AD3E-1C4E-724A-B9D3-705DA72B0183}"/>
              </a:ext>
            </a:extLst>
          </p:cNvPr>
          <p:cNvSpPr>
            <a:spLocks noGrp="1"/>
          </p:cNvSpPr>
          <p:nvPr>
            <p:ph type="subTitle" idx="1"/>
          </p:nvPr>
        </p:nvSpPr>
        <p:spPr>
          <a:xfrm>
            <a:off x="0" y="2868980"/>
            <a:ext cx="5148470" cy="1777654"/>
          </a:xfrm>
        </p:spPr>
        <p:txBody>
          <a:bodyPr>
            <a:normAutofit/>
          </a:bodyPr>
          <a:lstStyle/>
          <a:p>
            <a:pPr>
              <a:lnSpc>
                <a:spcPct val="110000"/>
              </a:lnSpc>
              <a:spcBef>
                <a:spcPts val="600"/>
              </a:spcBef>
            </a:pPr>
            <a:r>
              <a:rPr lang="en-AU" sz="2800" b="1" dirty="0">
                <a:solidFill>
                  <a:srgbClr val="005073"/>
                </a:solidFill>
                <a:latin typeface="+mj-lt"/>
                <a:ea typeface="MS Gothic" panose="020B0609070205080204" pitchFamily="49" charset="-128"/>
                <a:cs typeface="Calibri" panose="020F0502020204030204" pitchFamily="34" charset="0"/>
              </a:rPr>
              <a:t>Accounting for Nature</a:t>
            </a:r>
            <a:r>
              <a:rPr lang="en-AU" sz="2800" baseline="30000" dirty="0">
                <a:solidFill>
                  <a:srgbClr val="005073"/>
                </a:solidFill>
                <a:latin typeface="+mj-lt"/>
                <a:ea typeface="MS Gothic" panose="020B0609070205080204" pitchFamily="49" charset="-128"/>
                <a:cs typeface="Calibri" panose="020F0502020204030204" pitchFamily="34" charset="0"/>
              </a:rPr>
              <a:t>®</a:t>
            </a:r>
            <a:r>
              <a:rPr lang="en-AU" sz="2800" b="1" dirty="0">
                <a:solidFill>
                  <a:srgbClr val="005073"/>
                </a:solidFill>
                <a:latin typeface="+mj-lt"/>
                <a:ea typeface="MS Gothic" panose="020B0609070205080204" pitchFamily="49" charset="-128"/>
                <a:cs typeface="Calibri" panose="020F0502020204030204" pitchFamily="34" charset="0"/>
              </a:rPr>
              <a:t> </a:t>
            </a:r>
          </a:p>
          <a:p>
            <a:pPr>
              <a:lnSpc>
                <a:spcPct val="110000"/>
              </a:lnSpc>
              <a:spcBef>
                <a:spcPts val="600"/>
              </a:spcBef>
            </a:pPr>
            <a:r>
              <a:rPr lang="en-AU" sz="2800" b="1" dirty="0">
                <a:solidFill>
                  <a:srgbClr val="005073"/>
                </a:solidFill>
                <a:latin typeface="+mj-lt"/>
                <a:ea typeface="MS Gothic" panose="020B0609070205080204" pitchFamily="49" charset="-128"/>
                <a:cs typeface="Calibri" panose="020F0502020204030204" pitchFamily="34" charset="0"/>
              </a:rPr>
              <a:t>Training Workshop</a:t>
            </a:r>
            <a:endParaRPr lang="en-AU" sz="2800" dirty="0">
              <a:latin typeface="+mj-lt"/>
            </a:endParaRPr>
          </a:p>
        </p:txBody>
      </p:sp>
      <p:pic>
        <p:nvPicPr>
          <p:cNvPr id="5" name="Picture 4" descr="A close up of a sign&#10;&#10;Description automatically generated">
            <a:extLst>
              <a:ext uri="{FF2B5EF4-FFF2-40B4-BE49-F238E27FC236}">
                <a16:creationId xmlns:a16="http://schemas.microsoft.com/office/drawing/2014/main" id="{721D6210-0598-2444-A4ED-43F44DB57DA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267445" y="2601406"/>
            <a:ext cx="2566411" cy="1655188"/>
          </a:xfrm>
          <a:prstGeom prst="rect">
            <a:avLst/>
          </a:prstGeom>
        </p:spPr>
      </p:pic>
    </p:spTree>
    <p:extLst>
      <p:ext uri="{BB962C8B-B14F-4D97-AF65-F5344CB8AC3E}">
        <p14:creationId xmlns:p14="http://schemas.microsoft.com/office/powerpoint/2010/main" val="11156915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57BBB11A-1B63-9943-93DF-D321A11BBE5B}"/>
              </a:ext>
            </a:extLst>
          </p:cNvPr>
          <p:cNvGraphicFramePr>
            <a:graphicFrameLocks noGrp="1"/>
          </p:cNvGraphicFramePr>
          <p:nvPr/>
        </p:nvGraphicFramePr>
        <p:xfrm>
          <a:off x="4422719" y="1721905"/>
          <a:ext cx="3768697" cy="4364807"/>
        </p:xfrm>
        <a:graphic>
          <a:graphicData uri="http://schemas.openxmlformats.org/drawingml/2006/table">
            <a:tbl>
              <a:tblPr firstRow="1" firstCol="1" bandRow="1">
                <a:tableStyleId>{5C22544A-7EE6-4342-B048-85BDC9FD1C3A}</a:tableStyleId>
              </a:tblPr>
              <a:tblGrid>
                <a:gridCol w="2929972">
                  <a:extLst>
                    <a:ext uri="{9D8B030D-6E8A-4147-A177-3AD203B41FA5}">
                      <a16:colId xmlns:a16="http://schemas.microsoft.com/office/drawing/2014/main" val="143541595"/>
                    </a:ext>
                  </a:extLst>
                </a:gridCol>
                <a:gridCol w="838725">
                  <a:extLst>
                    <a:ext uri="{9D8B030D-6E8A-4147-A177-3AD203B41FA5}">
                      <a16:colId xmlns:a16="http://schemas.microsoft.com/office/drawing/2014/main" val="1689954631"/>
                    </a:ext>
                  </a:extLst>
                </a:gridCol>
              </a:tblGrid>
              <a:tr h="351808">
                <a:tc>
                  <a:txBody>
                    <a:bodyPr/>
                    <a:lstStyle/>
                    <a:p>
                      <a:pPr algn="just">
                        <a:lnSpc>
                          <a:spcPct val="120000"/>
                        </a:lnSpc>
                        <a:spcBef>
                          <a:spcPts val="200"/>
                        </a:spcBef>
                        <a:spcAft>
                          <a:spcPts val="200"/>
                        </a:spcAft>
                      </a:pPr>
                      <a:r>
                        <a:rPr lang="en-AU" sz="1400" dirty="0">
                          <a:effectLst/>
                          <a:latin typeface="+mj-lt"/>
                        </a:rPr>
                        <a:t>Framework, Standard, Goals</a:t>
                      </a:r>
                      <a:endParaRPr lang="en-AU" sz="1400" dirty="0">
                        <a:effectLst/>
                        <a:latin typeface="+mj-lt"/>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025073"/>
                    </a:solidFill>
                  </a:tcPr>
                </a:tc>
                <a:tc>
                  <a:txBody>
                    <a:bodyPr/>
                    <a:lstStyle/>
                    <a:p>
                      <a:pPr algn="ctr">
                        <a:lnSpc>
                          <a:spcPct val="120000"/>
                        </a:lnSpc>
                        <a:spcBef>
                          <a:spcPts val="200"/>
                        </a:spcBef>
                        <a:spcAft>
                          <a:spcPts val="200"/>
                        </a:spcAft>
                      </a:pPr>
                      <a:r>
                        <a:rPr lang="en-AU" sz="1400" dirty="0">
                          <a:effectLst/>
                          <a:latin typeface="+mj-lt"/>
                        </a:rPr>
                        <a:t>Does AfN align?</a:t>
                      </a:r>
                      <a:endParaRPr lang="en-AU" sz="1400" dirty="0">
                        <a:effectLst/>
                        <a:latin typeface="+mj-lt"/>
                        <a:ea typeface="Calibri" panose="020F0502020204030204" pitchFamily="34" charset="0"/>
                        <a:cs typeface="Calibri" panose="020F0502020204030204" pitchFamily="34"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025073"/>
                    </a:solidFill>
                  </a:tcPr>
                </a:tc>
                <a:extLst>
                  <a:ext uri="{0D108BD9-81ED-4DB2-BD59-A6C34878D82A}">
                    <a16:rowId xmlns:a16="http://schemas.microsoft.com/office/drawing/2014/main" val="229204392"/>
                  </a:ext>
                </a:extLst>
              </a:tr>
              <a:tr h="351808">
                <a:tc>
                  <a:txBody>
                    <a:bodyPr/>
                    <a:lstStyle/>
                    <a:p>
                      <a:pPr algn="l">
                        <a:lnSpc>
                          <a:spcPct val="120000"/>
                        </a:lnSpc>
                        <a:spcBef>
                          <a:spcPts val="200"/>
                        </a:spcBef>
                        <a:spcAft>
                          <a:spcPts val="200"/>
                        </a:spcAft>
                      </a:pPr>
                      <a:r>
                        <a:rPr lang="en-AU" sz="1400" b="0" dirty="0">
                          <a:solidFill>
                            <a:schemeClr val="tx1"/>
                          </a:solidFill>
                          <a:effectLst/>
                          <a:latin typeface="+mj-lt"/>
                        </a:rPr>
                        <a:t>Sustainable Development Goals</a:t>
                      </a:r>
                      <a:endParaRPr lang="en-AU" sz="1400" b="0" dirty="0">
                        <a:solidFill>
                          <a:schemeClr val="tx1"/>
                        </a:solidFill>
                        <a:effectLst/>
                        <a:latin typeface="+mj-lt"/>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solidFill>
                      <a:schemeClr val="bg2">
                        <a:lumMod val="60000"/>
                        <a:lumOff val="40000"/>
                      </a:schemeClr>
                    </a:solidFill>
                  </a:tcPr>
                </a:tc>
                <a:tc>
                  <a:txBody>
                    <a:bodyPr/>
                    <a:lstStyle/>
                    <a:p>
                      <a:pPr algn="ctr">
                        <a:lnSpc>
                          <a:spcPct val="120000"/>
                        </a:lnSpc>
                        <a:spcBef>
                          <a:spcPts val="200"/>
                        </a:spcBef>
                        <a:spcAft>
                          <a:spcPts val="200"/>
                        </a:spcAft>
                      </a:pPr>
                      <a:r>
                        <a:rPr lang="en-AU" sz="1400" dirty="0">
                          <a:effectLst/>
                          <a:latin typeface="+mj-lt"/>
                        </a:rPr>
                        <a:t>Yes</a:t>
                      </a:r>
                      <a:endParaRPr lang="en-AU" sz="1400" dirty="0">
                        <a:effectLst/>
                        <a:latin typeface="+mj-lt"/>
                        <a:ea typeface="Calibri" panose="020F0502020204030204" pitchFamily="34" charset="0"/>
                        <a:cs typeface="Calibri" panose="020F0502020204030204" pitchFamily="34" charset="0"/>
                      </a:endParaRPr>
                    </a:p>
                  </a:txBody>
                  <a:tcPr marL="68580" marR="68580" marT="0" marB="0" anchor="ctr">
                    <a:lnR w="12700" cap="flat" cmpd="sng" algn="ctr">
                      <a:solidFill>
                        <a:schemeClr val="tx1"/>
                      </a:solidFill>
                      <a:prstDash val="solid"/>
                      <a:round/>
                      <a:headEnd type="none" w="med" len="med"/>
                      <a:tailEnd type="none" w="med" len="med"/>
                    </a:lnR>
                    <a:solidFill>
                      <a:schemeClr val="bg2">
                        <a:lumMod val="60000"/>
                        <a:lumOff val="40000"/>
                      </a:schemeClr>
                    </a:solidFill>
                  </a:tcPr>
                </a:tc>
                <a:extLst>
                  <a:ext uri="{0D108BD9-81ED-4DB2-BD59-A6C34878D82A}">
                    <a16:rowId xmlns:a16="http://schemas.microsoft.com/office/drawing/2014/main" val="571535839"/>
                  </a:ext>
                </a:extLst>
              </a:tr>
              <a:tr h="351808">
                <a:tc>
                  <a:txBody>
                    <a:bodyPr/>
                    <a:lstStyle/>
                    <a:p>
                      <a:pPr algn="l">
                        <a:lnSpc>
                          <a:spcPct val="120000"/>
                        </a:lnSpc>
                        <a:spcBef>
                          <a:spcPts val="200"/>
                        </a:spcBef>
                        <a:spcAft>
                          <a:spcPts val="200"/>
                        </a:spcAft>
                      </a:pPr>
                      <a:r>
                        <a:rPr lang="en-AU" sz="1400" b="0" dirty="0">
                          <a:solidFill>
                            <a:schemeClr val="tx1"/>
                          </a:solidFill>
                          <a:effectLst/>
                          <a:latin typeface="+mj-lt"/>
                        </a:rPr>
                        <a:t>Convention on Biological Diversity</a:t>
                      </a:r>
                      <a:endParaRPr lang="en-AU" sz="1400" b="0" dirty="0">
                        <a:solidFill>
                          <a:schemeClr val="tx1"/>
                        </a:solidFill>
                        <a:effectLst/>
                        <a:latin typeface="+mj-lt"/>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solidFill>
                      <a:schemeClr val="bg2">
                        <a:lumMod val="60000"/>
                        <a:lumOff val="40000"/>
                      </a:schemeClr>
                    </a:solidFill>
                  </a:tcPr>
                </a:tc>
                <a:tc>
                  <a:txBody>
                    <a:bodyPr/>
                    <a:lstStyle/>
                    <a:p>
                      <a:pPr algn="ctr">
                        <a:lnSpc>
                          <a:spcPct val="120000"/>
                        </a:lnSpc>
                        <a:spcBef>
                          <a:spcPts val="200"/>
                        </a:spcBef>
                        <a:spcAft>
                          <a:spcPts val="200"/>
                        </a:spcAft>
                      </a:pPr>
                      <a:r>
                        <a:rPr lang="en-AU" sz="1400">
                          <a:effectLst/>
                          <a:latin typeface="+mj-lt"/>
                        </a:rPr>
                        <a:t>Yes</a:t>
                      </a:r>
                      <a:endParaRPr lang="en-AU" sz="1400">
                        <a:effectLst/>
                        <a:latin typeface="+mj-lt"/>
                        <a:ea typeface="Calibri" panose="020F0502020204030204" pitchFamily="34" charset="0"/>
                        <a:cs typeface="Calibri" panose="020F0502020204030204" pitchFamily="34" charset="0"/>
                      </a:endParaRPr>
                    </a:p>
                  </a:txBody>
                  <a:tcPr marL="68580" marR="68580" marT="0" marB="0" anchor="ctr">
                    <a:lnR w="12700" cap="flat" cmpd="sng" algn="ctr">
                      <a:solidFill>
                        <a:schemeClr val="tx1"/>
                      </a:solidFill>
                      <a:prstDash val="solid"/>
                      <a:round/>
                      <a:headEnd type="none" w="med" len="med"/>
                      <a:tailEnd type="none" w="med" len="med"/>
                    </a:lnR>
                    <a:solidFill>
                      <a:schemeClr val="bg2">
                        <a:lumMod val="60000"/>
                        <a:lumOff val="40000"/>
                      </a:schemeClr>
                    </a:solidFill>
                  </a:tcPr>
                </a:tc>
                <a:extLst>
                  <a:ext uri="{0D108BD9-81ED-4DB2-BD59-A6C34878D82A}">
                    <a16:rowId xmlns:a16="http://schemas.microsoft.com/office/drawing/2014/main" val="3394649411"/>
                  </a:ext>
                </a:extLst>
              </a:tr>
              <a:tr h="351808">
                <a:tc>
                  <a:txBody>
                    <a:bodyPr/>
                    <a:lstStyle/>
                    <a:p>
                      <a:pPr algn="l">
                        <a:lnSpc>
                          <a:spcPct val="120000"/>
                        </a:lnSpc>
                        <a:spcBef>
                          <a:spcPts val="200"/>
                        </a:spcBef>
                        <a:spcAft>
                          <a:spcPts val="200"/>
                        </a:spcAft>
                      </a:pPr>
                      <a:r>
                        <a:rPr lang="en-AU" sz="1400" b="0" dirty="0">
                          <a:solidFill>
                            <a:schemeClr val="tx1"/>
                          </a:solidFill>
                          <a:effectLst/>
                          <a:latin typeface="+mj-lt"/>
                        </a:rPr>
                        <a:t>Global Goal for Nature</a:t>
                      </a:r>
                      <a:endParaRPr lang="en-AU" sz="1400" b="0" dirty="0">
                        <a:solidFill>
                          <a:schemeClr val="tx1"/>
                        </a:solidFill>
                        <a:effectLst/>
                        <a:latin typeface="+mj-lt"/>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solidFill>
                      <a:schemeClr val="bg2">
                        <a:lumMod val="60000"/>
                        <a:lumOff val="40000"/>
                      </a:schemeClr>
                    </a:solidFill>
                  </a:tcPr>
                </a:tc>
                <a:tc>
                  <a:txBody>
                    <a:bodyPr/>
                    <a:lstStyle/>
                    <a:p>
                      <a:pPr algn="ctr">
                        <a:lnSpc>
                          <a:spcPct val="120000"/>
                        </a:lnSpc>
                        <a:spcBef>
                          <a:spcPts val="200"/>
                        </a:spcBef>
                        <a:spcAft>
                          <a:spcPts val="200"/>
                        </a:spcAft>
                      </a:pPr>
                      <a:r>
                        <a:rPr lang="en-AU" sz="1400">
                          <a:effectLst/>
                          <a:latin typeface="+mj-lt"/>
                        </a:rPr>
                        <a:t>Yes</a:t>
                      </a:r>
                      <a:endParaRPr lang="en-AU" sz="1400">
                        <a:effectLst/>
                        <a:latin typeface="+mj-lt"/>
                        <a:ea typeface="Calibri" panose="020F0502020204030204" pitchFamily="34" charset="0"/>
                        <a:cs typeface="Calibri" panose="020F0502020204030204" pitchFamily="34" charset="0"/>
                      </a:endParaRPr>
                    </a:p>
                  </a:txBody>
                  <a:tcPr marL="68580" marR="68580" marT="0" marB="0" anchor="ctr">
                    <a:lnR w="12700" cap="flat" cmpd="sng" algn="ctr">
                      <a:solidFill>
                        <a:schemeClr val="tx1"/>
                      </a:solidFill>
                      <a:prstDash val="solid"/>
                      <a:round/>
                      <a:headEnd type="none" w="med" len="med"/>
                      <a:tailEnd type="none" w="med" len="med"/>
                    </a:lnR>
                    <a:solidFill>
                      <a:schemeClr val="bg2">
                        <a:lumMod val="60000"/>
                        <a:lumOff val="40000"/>
                      </a:schemeClr>
                    </a:solidFill>
                  </a:tcPr>
                </a:tc>
                <a:extLst>
                  <a:ext uri="{0D108BD9-81ED-4DB2-BD59-A6C34878D82A}">
                    <a16:rowId xmlns:a16="http://schemas.microsoft.com/office/drawing/2014/main" val="272940690"/>
                  </a:ext>
                </a:extLst>
              </a:tr>
              <a:tr h="351808">
                <a:tc>
                  <a:txBody>
                    <a:bodyPr/>
                    <a:lstStyle/>
                    <a:p>
                      <a:pPr algn="l">
                        <a:lnSpc>
                          <a:spcPct val="120000"/>
                        </a:lnSpc>
                        <a:spcBef>
                          <a:spcPts val="200"/>
                        </a:spcBef>
                        <a:spcAft>
                          <a:spcPts val="200"/>
                        </a:spcAft>
                      </a:pPr>
                      <a:r>
                        <a:rPr lang="en-AU" sz="1400" b="0" dirty="0">
                          <a:solidFill>
                            <a:schemeClr val="tx1"/>
                          </a:solidFill>
                          <a:effectLst/>
                          <a:latin typeface="+mj-lt"/>
                        </a:rPr>
                        <a:t>UN SEEA</a:t>
                      </a:r>
                      <a:endParaRPr lang="en-AU" sz="1400" b="0" dirty="0">
                        <a:solidFill>
                          <a:schemeClr val="tx1"/>
                        </a:solidFill>
                        <a:effectLst/>
                        <a:latin typeface="+mj-lt"/>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solidFill>
                      <a:schemeClr val="bg2">
                        <a:lumMod val="60000"/>
                        <a:lumOff val="40000"/>
                      </a:schemeClr>
                    </a:solidFill>
                  </a:tcPr>
                </a:tc>
                <a:tc>
                  <a:txBody>
                    <a:bodyPr/>
                    <a:lstStyle/>
                    <a:p>
                      <a:pPr algn="ctr">
                        <a:lnSpc>
                          <a:spcPct val="120000"/>
                        </a:lnSpc>
                        <a:spcBef>
                          <a:spcPts val="200"/>
                        </a:spcBef>
                        <a:spcAft>
                          <a:spcPts val="200"/>
                        </a:spcAft>
                      </a:pPr>
                      <a:r>
                        <a:rPr lang="en-AU" sz="1400">
                          <a:effectLst/>
                          <a:latin typeface="+mj-lt"/>
                        </a:rPr>
                        <a:t>Yes</a:t>
                      </a:r>
                      <a:endParaRPr lang="en-AU" sz="1400">
                        <a:effectLst/>
                        <a:latin typeface="+mj-lt"/>
                        <a:ea typeface="Calibri" panose="020F0502020204030204" pitchFamily="34" charset="0"/>
                        <a:cs typeface="Calibri" panose="020F0502020204030204" pitchFamily="34" charset="0"/>
                      </a:endParaRPr>
                    </a:p>
                  </a:txBody>
                  <a:tcPr marL="68580" marR="68580" marT="0" marB="0" anchor="ctr">
                    <a:lnR w="12700" cap="flat" cmpd="sng" algn="ctr">
                      <a:solidFill>
                        <a:schemeClr val="tx1"/>
                      </a:solidFill>
                      <a:prstDash val="solid"/>
                      <a:round/>
                      <a:headEnd type="none" w="med" len="med"/>
                      <a:tailEnd type="none" w="med" len="med"/>
                    </a:lnR>
                    <a:solidFill>
                      <a:schemeClr val="bg2">
                        <a:lumMod val="60000"/>
                        <a:lumOff val="40000"/>
                      </a:schemeClr>
                    </a:solidFill>
                  </a:tcPr>
                </a:tc>
                <a:extLst>
                  <a:ext uri="{0D108BD9-81ED-4DB2-BD59-A6C34878D82A}">
                    <a16:rowId xmlns:a16="http://schemas.microsoft.com/office/drawing/2014/main" val="464288450"/>
                  </a:ext>
                </a:extLst>
              </a:tr>
              <a:tr h="351808">
                <a:tc>
                  <a:txBody>
                    <a:bodyPr/>
                    <a:lstStyle/>
                    <a:p>
                      <a:pPr algn="l">
                        <a:lnSpc>
                          <a:spcPct val="120000"/>
                        </a:lnSpc>
                        <a:spcBef>
                          <a:spcPts val="200"/>
                        </a:spcBef>
                        <a:spcAft>
                          <a:spcPts val="200"/>
                        </a:spcAft>
                      </a:pPr>
                      <a:r>
                        <a:rPr lang="en-AU" sz="1400" b="0" dirty="0">
                          <a:solidFill>
                            <a:schemeClr val="tx1"/>
                          </a:solidFill>
                          <a:effectLst/>
                          <a:latin typeface="+mj-lt"/>
                        </a:rPr>
                        <a:t>BIOFIN</a:t>
                      </a:r>
                      <a:endParaRPr lang="en-AU" sz="1400" b="0" dirty="0">
                        <a:solidFill>
                          <a:schemeClr val="tx1"/>
                        </a:solidFill>
                        <a:effectLst/>
                        <a:latin typeface="+mj-lt"/>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solidFill>
                      <a:schemeClr val="bg2">
                        <a:lumMod val="60000"/>
                        <a:lumOff val="40000"/>
                      </a:schemeClr>
                    </a:solidFill>
                  </a:tcPr>
                </a:tc>
                <a:tc>
                  <a:txBody>
                    <a:bodyPr/>
                    <a:lstStyle/>
                    <a:p>
                      <a:pPr algn="ctr">
                        <a:lnSpc>
                          <a:spcPct val="120000"/>
                        </a:lnSpc>
                        <a:spcBef>
                          <a:spcPts val="200"/>
                        </a:spcBef>
                        <a:spcAft>
                          <a:spcPts val="200"/>
                        </a:spcAft>
                      </a:pPr>
                      <a:r>
                        <a:rPr lang="en-AU" sz="1400" dirty="0">
                          <a:effectLst/>
                          <a:latin typeface="+mj-lt"/>
                        </a:rPr>
                        <a:t>Yes</a:t>
                      </a:r>
                      <a:endParaRPr lang="en-AU" sz="1400" dirty="0">
                        <a:effectLst/>
                        <a:latin typeface="+mj-lt"/>
                        <a:ea typeface="Calibri" panose="020F0502020204030204" pitchFamily="34" charset="0"/>
                        <a:cs typeface="Calibri" panose="020F0502020204030204" pitchFamily="34" charset="0"/>
                      </a:endParaRPr>
                    </a:p>
                  </a:txBody>
                  <a:tcPr marL="68580" marR="68580" marT="0" marB="0" anchor="ctr">
                    <a:lnR w="12700" cap="flat" cmpd="sng" algn="ctr">
                      <a:solidFill>
                        <a:schemeClr val="tx1"/>
                      </a:solidFill>
                      <a:prstDash val="solid"/>
                      <a:round/>
                      <a:headEnd type="none" w="med" len="med"/>
                      <a:tailEnd type="none" w="med" len="med"/>
                    </a:lnR>
                    <a:solidFill>
                      <a:schemeClr val="bg2">
                        <a:lumMod val="60000"/>
                        <a:lumOff val="40000"/>
                      </a:schemeClr>
                    </a:solidFill>
                  </a:tcPr>
                </a:tc>
                <a:extLst>
                  <a:ext uri="{0D108BD9-81ED-4DB2-BD59-A6C34878D82A}">
                    <a16:rowId xmlns:a16="http://schemas.microsoft.com/office/drawing/2014/main" val="435017247"/>
                  </a:ext>
                </a:extLst>
              </a:tr>
              <a:tr h="351808">
                <a:tc>
                  <a:txBody>
                    <a:bodyPr/>
                    <a:lstStyle/>
                    <a:p>
                      <a:pPr algn="l">
                        <a:lnSpc>
                          <a:spcPct val="120000"/>
                        </a:lnSpc>
                        <a:spcBef>
                          <a:spcPts val="200"/>
                        </a:spcBef>
                        <a:spcAft>
                          <a:spcPts val="200"/>
                        </a:spcAft>
                      </a:pPr>
                      <a:r>
                        <a:rPr lang="en-AU" sz="1400" b="0" dirty="0">
                          <a:solidFill>
                            <a:schemeClr val="tx1"/>
                          </a:solidFill>
                          <a:effectLst/>
                          <a:latin typeface="+mj-lt"/>
                        </a:rPr>
                        <a:t>TNFD</a:t>
                      </a:r>
                      <a:endParaRPr lang="en-AU" sz="1400" b="0" dirty="0">
                        <a:solidFill>
                          <a:schemeClr val="tx1"/>
                        </a:solidFill>
                        <a:effectLst/>
                        <a:latin typeface="+mj-lt"/>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solidFill>
                      <a:schemeClr val="bg2">
                        <a:lumMod val="60000"/>
                        <a:lumOff val="40000"/>
                      </a:schemeClr>
                    </a:solidFill>
                  </a:tcPr>
                </a:tc>
                <a:tc>
                  <a:txBody>
                    <a:bodyPr/>
                    <a:lstStyle/>
                    <a:p>
                      <a:pPr algn="ctr">
                        <a:lnSpc>
                          <a:spcPct val="120000"/>
                        </a:lnSpc>
                        <a:spcBef>
                          <a:spcPts val="200"/>
                        </a:spcBef>
                        <a:spcAft>
                          <a:spcPts val="200"/>
                        </a:spcAft>
                      </a:pPr>
                      <a:r>
                        <a:rPr lang="en-AU" sz="1400">
                          <a:effectLst/>
                          <a:latin typeface="+mj-lt"/>
                        </a:rPr>
                        <a:t>Yes</a:t>
                      </a:r>
                      <a:endParaRPr lang="en-AU" sz="1400">
                        <a:effectLst/>
                        <a:latin typeface="+mj-lt"/>
                        <a:ea typeface="Calibri" panose="020F0502020204030204" pitchFamily="34" charset="0"/>
                        <a:cs typeface="Calibri" panose="020F0502020204030204" pitchFamily="34" charset="0"/>
                      </a:endParaRPr>
                    </a:p>
                  </a:txBody>
                  <a:tcPr marL="68580" marR="68580" marT="0" marB="0" anchor="ctr">
                    <a:lnR w="12700" cap="flat" cmpd="sng" algn="ctr">
                      <a:solidFill>
                        <a:schemeClr val="tx1"/>
                      </a:solidFill>
                      <a:prstDash val="solid"/>
                      <a:round/>
                      <a:headEnd type="none" w="med" len="med"/>
                      <a:tailEnd type="none" w="med" len="med"/>
                    </a:lnR>
                    <a:solidFill>
                      <a:schemeClr val="bg2">
                        <a:lumMod val="60000"/>
                        <a:lumOff val="40000"/>
                      </a:schemeClr>
                    </a:solidFill>
                  </a:tcPr>
                </a:tc>
                <a:extLst>
                  <a:ext uri="{0D108BD9-81ED-4DB2-BD59-A6C34878D82A}">
                    <a16:rowId xmlns:a16="http://schemas.microsoft.com/office/drawing/2014/main" val="1896848809"/>
                  </a:ext>
                </a:extLst>
              </a:tr>
              <a:tr h="351808">
                <a:tc>
                  <a:txBody>
                    <a:bodyPr/>
                    <a:lstStyle/>
                    <a:p>
                      <a:pPr algn="l">
                        <a:lnSpc>
                          <a:spcPct val="120000"/>
                        </a:lnSpc>
                        <a:spcBef>
                          <a:spcPts val="200"/>
                        </a:spcBef>
                        <a:spcAft>
                          <a:spcPts val="200"/>
                        </a:spcAft>
                      </a:pPr>
                      <a:r>
                        <a:rPr lang="en-AU" sz="1400" b="0" dirty="0">
                          <a:solidFill>
                            <a:schemeClr val="tx1"/>
                          </a:solidFill>
                          <a:effectLst/>
                          <a:latin typeface="+mj-lt"/>
                        </a:rPr>
                        <a:t>Science Based Targets for Nature</a:t>
                      </a:r>
                      <a:endParaRPr lang="en-AU" sz="1400" b="0" dirty="0">
                        <a:solidFill>
                          <a:schemeClr val="tx1"/>
                        </a:solidFill>
                        <a:effectLst/>
                        <a:latin typeface="+mj-lt"/>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solidFill>
                      <a:schemeClr val="bg2">
                        <a:lumMod val="60000"/>
                        <a:lumOff val="40000"/>
                      </a:schemeClr>
                    </a:solidFill>
                  </a:tcPr>
                </a:tc>
                <a:tc>
                  <a:txBody>
                    <a:bodyPr/>
                    <a:lstStyle/>
                    <a:p>
                      <a:pPr algn="ctr">
                        <a:lnSpc>
                          <a:spcPct val="120000"/>
                        </a:lnSpc>
                        <a:spcBef>
                          <a:spcPts val="200"/>
                        </a:spcBef>
                        <a:spcAft>
                          <a:spcPts val="200"/>
                        </a:spcAft>
                      </a:pPr>
                      <a:r>
                        <a:rPr lang="en-AU" sz="1400" dirty="0">
                          <a:effectLst/>
                          <a:latin typeface="+mj-lt"/>
                        </a:rPr>
                        <a:t>Yes</a:t>
                      </a:r>
                      <a:endParaRPr lang="en-AU" sz="1400" dirty="0">
                        <a:effectLst/>
                        <a:latin typeface="+mj-lt"/>
                        <a:ea typeface="Calibri" panose="020F0502020204030204" pitchFamily="34" charset="0"/>
                        <a:cs typeface="Calibri" panose="020F0502020204030204" pitchFamily="34" charset="0"/>
                      </a:endParaRPr>
                    </a:p>
                  </a:txBody>
                  <a:tcPr marL="68580" marR="68580" marT="0" marB="0" anchor="ctr">
                    <a:lnR w="12700" cap="flat" cmpd="sng" algn="ctr">
                      <a:solidFill>
                        <a:schemeClr val="tx1"/>
                      </a:solidFill>
                      <a:prstDash val="solid"/>
                      <a:round/>
                      <a:headEnd type="none" w="med" len="med"/>
                      <a:tailEnd type="none" w="med" len="med"/>
                    </a:lnR>
                    <a:solidFill>
                      <a:schemeClr val="bg2">
                        <a:lumMod val="60000"/>
                        <a:lumOff val="40000"/>
                      </a:schemeClr>
                    </a:solidFill>
                  </a:tcPr>
                </a:tc>
                <a:extLst>
                  <a:ext uri="{0D108BD9-81ED-4DB2-BD59-A6C34878D82A}">
                    <a16:rowId xmlns:a16="http://schemas.microsoft.com/office/drawing/2014/main" val="917171006"/>
                  </a:ext>
                </a:extLst>
              </a:tr>
              <a:tr h="351808">
                <a:tc>
                  <a:txBody>
                    <a:bodyPr/>
                    <a:lstStyle/>
                    <a:p>
                      <a:pPr algn="l">
                        <a:lnSpc>
                          <a:spcPct val="120000"/>
                        </a:lnSpc>
                        <a:spcBef>
                          <a:spcPts val="200"/>
                        </a:spcBef>
                        <a:spcAft>
                          <a:spcPts val="200"/>
                        </a:spcAft>
                      </a:pPr>
                      <a:r>
                        <a:rPr lang="en-AU" sz="1400" b="0" dirty="0">
                          <a:solidFill>
                            <a:schemeClr val="tx1"/>
                          </a:solidFill>
                          <a:effectLst/>
                          <a:latin typeface="+mj-lt"/>
                        </a:rPr>
                        <a:t>Natural Capital Protocol</a:t>
                      </a:r>
                      <a:endParaRPr lang="en-AU" sz="1400" b="0" dirty="0">
                        <a:solidFill>
                          <a:schemeClr val="tx1"/>
                        </a:solidFill>
                        <a:effectLst/>
                        <a:latin typeface="+mj-lt"/>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solidFill>
                      <a:schemeClr val="bg2">
                        <a:lumMod val="60000"/>
                        <a:lumOff val="40000"/>
                      </a:schemeClr>
                    </a:solidFill>
                  </a:tcPr>
                </a:tc>
                <a:tc>
                  <a:txBody>
                    <a:bodyPr/>
                    <a:lstStyle/>
                    <a:p>
                      <a:pPr algn="ctr">
                        <a:lnSpc>
                          <a:spcPct val="120000"/>
                        </a:lnSpc>
                        <a:spcBef>
                          <a:spcPts val="200"/>
                        </a:spcBef>
                        <a:spcAft>
                          <a:spcPts val="200"/>
                        </a:spcAft>
                      </a:pPr>
                      <a:r>
                        <a:rPr lang="en-AU" sz="1400" dirty="0">
                          <a:effectLst/>
                          <a:latin typeface="+mj-lt"/>
                        </a:rPr>
                        <a:t>Yes</a:t>
                      </a:r>
                      <a:endParaRPr lang="en-AU" sz="1400" dirty="0">
                        <a:effectLst/>
                        <a:latin typeface="+mj-lt"/>
                        <a:ea typeface="Calibri" panose="020F0502020204030204" pitchFamily="34" charset="0"/>
                        <a:cs typeface="Calibri" panose="020F0502020204030204" pitchFamily="34" charset="0"/>
                      </a:endParaRPr>
                    </a:p>
                  </a:txBody>
                  <a:tcPr marL="68580" marR="68580" marT="0" marB="0" anchor="ctr">
                    <a:lnR w="12700" cap="flat" cmpd="sng" algn="ctr">
                      <a:solidFill>
                        <a:schemeClr val="tx1"/>
                      </a:solidFill>
                      <a:prstDash val="solid"/>
                      <a:round/>
                      <a:headEnd type="none" w="med" len="med"/>
                      <a:tailEnd type="none" w="med" len="med"/>
                    </a:lnR>
                    <a:solidFill>
                      <a:schemeClr val="bg2">
                        <a:lumMod val="60000"/>
                        <a:lumOff val="40000"/>
                      </a:schemeClr>
                    </a:solidFill>
                  </a:tcPr>
                </a:tc>
                <a:extLst>
                  <a:ext uri="{0D108BD9-81ED-4DB2-BD59-A6C34878D82A}">
                    <a16:rowId xmlns:a16="http://schemas.microsoft.com/office/drawing/2014/main" val="3728174277"/>
                  </a:ext>
                </a:extLst>
              </a:tr>
              <a:tr h="351808">
                <a:tc>
                  <a:txBody>
                    <a:bodyPr/>
                    <a:lstStyle/>
                    <a:p>
                      <a:pPr algn="l">
                        <a:lnSpc>
                          <a:spcPct val="120000"/>
                        </a:lnSpc>
                        <a:spcBef>
                          <a:spcPts val="200"/>
                        </a:spcBef>
                        <a:spcAft>
                          <a:spcPts val="200"/>
                        </a:spcAft>
                      </a:pPr>
                      <a:r>
                        <a:rPr lang="en-AU" sz="1400" b="0" dirty="0">
                          <a:solidFill>
                            <a:schemeClr val="tx1"/>
                          </a:solidFill>
                          <a:effectLst/>
                          <a:latin typeface="+mj-lt"/>
                        </a:rPr>
                        <a:t>ISSB</a:t>
                      </a:r>
                      <a:endParaRPr lang="en-AU" sz="1400" b="0" dirty="0">
                        <a:solidFill>
                          <a:schemeClr val="tx1"/>
                        </a:solidFill>
                        <a:effectLst/>
                        <a:latin typeface="+mj-lt"/>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solidFill>
                      <a:schemeClr val="bg2">
                        <a:lumMod val="60000"/>
                        <a:lumOff val="40000"/>
                      </a:schemeClr>
                    </a:solidFill>
                  </a:tcPr>
                </a:tc>
                <a:tc>
                  <a:txBody>
                    <a:bodyPr/>
                    <a:lstStyle/>
                    <a:p>
                      <a:pPr algn="ctr">
                        <a:lnSpc>
                          <a:spcPct val="120000"/>
                        </a:lnSpc>
                        <a:spcBef>
                          <a:spcPts val="200"/>
                        </a:spcBef>
                        <a:spcAft>
                          <a:spcPts val="200"/>
                        </a:spcAft>
                      </a:pPr>
                      <a:r>
                        <a:rPr lang="en-AU" sz="1400" dirty="0">
                          <a:effectLst/>
                          <a:latin typeface="+mj-lt"/>
                        </a:rPr>
                        <a:t>Yes</a:t>
                      </a:r>
                      <a:endParaRPr lang="en-AU" sz="1400" dirty="0">
                        <a:effectLst/>
                        <a:latin typeface="+mj-lt"/>
                        <a:ea typeface="Calibri" panose="020F0502020204030204" pitchFamily="34" charset="0"/>
                        <a:cs typeface="Calibri" panose="020F0502020204030204" pitchFamily="34" charset="0"/>
                      </a:endParaRPr>
                    </a:p>
                  </a:txBody>
                  <a:tcPr marL="68580" marR="68580" marT="0" marB="0" anchor="ctr">
                    <a:lnR w="12700" cap="flat" cmpd="sng" algn="ctr">
                      <a:solidFill>
                        <a:schemeClr val="tx1"/>
                      </a:solidFill>
                      <a:prstDash val="solid"/>
                      <a:round/>
                      <a:headEnd type="none" w="med" len="med"/>
                      <a:tailEnd type="none" w="med" len="med"/>
                    </a:lnR>
                    <a:solidFill>
                      <a:schemeClr val="bg2">
                        <a:lumMod val="60000"/>
                        <a:lumOff val="40000"/>
                      </a:schemeClr>
                    </a:solidFill>
                  </a:tcPr>
                </a:tc>
                <a:extLst>
                  <a:ext uri="{0D108BD9-81ED-4DB2-BD59-A6C34878D82A}">
                    <a16:rowId xmlns:a16="http://schemas.microsoft.com/office/drawing/2014/main" val="887912220"/>
                  </a:ext>
                </a:extLst>
              </a:tr>
              <a:tr h="351808">
                <a:tc>
                  <a:txBody>
                    <a:bodyPr/>
                    <a:lstStyle/>
                    <a:p>
                      <a:pPr algn="l">
                        <a:lnSpc>
                          <a:spcPct val="120000"/>
                        </a:lnSpc>
                        <a:spcBef>
                          <a:spcPts val="200"/>
                        </a:spcBef>
                        <a:spcAft>
                          <a:spcPts val="200"/>
                        </a:spcAft>
                      </a:pPr>
                      <a:r>
                        <a:rPr lang="en-AU" sz="1400" b="0" dirty="0">
                          <a:solidFill>
                            <a:schemeClr val="tx1"/>
                          </a:solidFill>
                          <a:effectLst/>
                          <a:latin typeface="+mj-lt"/>
                        </a:rPr>
                        <a:t>SASB</a:t>
                      </a:r>
                      <a:endParaRPr lang="en-AU" sz="1400" b="0" dirty="0">
                        <a:solidFill>
                          <a:schemeClr val="tx1"/>
                        </a:solidFill>
                        <a:effectLst/>
                        <a:latin typeface="+mj-lt"/>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solidFill>
                      <a:schemeClr val="bg2">
                        <a:lumMod val="60000"/>
                        <a:lumOff val="40000"/>
                      </a:schemeClr>
                    </a:solidFill>
                  </a:tcPr>
                </a:tc>
                <a:tc>
                  <a:txBody>
                    <a:bodyPr/>
                    <a:lstStyle/>
                    <a:p>
                      <a:pPr algn="ctr">
                        <a:lnSpc>
                          <a:spcPct val="120000"/>
                        </a:lnSpc>
                        <a:spcBef>
                          <a:spcPts val="200"/>
                        </a:spcBef>
                        <a:spcAft>
                          <a:spcPts val="200"/>
                        </a:spcAft>
                      </a:pPr>
                      <a:r>
                        <a:rPr lang="en-AU" sz="1400" dirty="0">
                          <a:effectLst/>
                          <a:latin typeface="+mj-lt"/>
                        </a:rPr>
                        <a:t>Yes</a:t>
                      </a:r>
                      <a:endParaRPr lang="en-AU" sz="1400" dirty="0">
                        <a:effectLst/>
                        <a:latin typeface="+mj-lt"/>
                        <a:ea typeface="Calibri" panose="020F0502020204030204" pitchFamily="34" charset="0"/>
                        <a:cs typeface="Calibri" panose="020F0502020204030204" pitchFamily="34" charset="0"/>
                      </a:endParaRPr>
                    </a:p>
                  </a:txBody>
                  <a:tcPr marL="68580" marR="68580" marT="0" marB="0" anchor="ctr">
                    <a:lnR w="12700" cap="flat" cmpd="sng" algn="ctr">
                      <a:solidFill>
                        <a:schemeClr val="tx1"/>
                      </a:solidFill>
                      <a:prstDash val="solid"/>
                      <a:round/>
                      <a:headEnd type="none" w="med" len="med"/>
                      <a:tailEnd type="none" w="med" len="med"/>
                    </a:lnR>
                    <a:solidFill>
                      <a:schemeClr val="bg2">
                        <a:lumMod val="60000"/>
                        <a:lumOff val="40000"/>
                      </a:schemeClr>
                    </a:solidFill>
                  </a:tcPr>
                </a:tc>
                <a:extLst>
                  <a:ext uri="{0D108BD9-81ED-4DB2-BD59-A6C34878D82A}">
                    <a16:rowId xmlns:a16="http://schemas.microsoft.com/office/drawing/2014/main" val="2175785919"/>
                  </a:ext>
                </a:extLst>
              </a:tr>
              <a:tr h="351808">
                <a:tc>
                  <a:txBody>
                    <a:bodyPr/>
                    <a:lstStyle/>
                    <a:p>
                      <a:pPr algn="l">
                        <a:lnSpc>
                          <a:spcPct val="120000"/>
                        </a:lnSpc>
                        <a:spcBef>
                          <a:spcPts val="200"/>
                        </a:spcBef>
                        <a:spcAft>
                          <a:spcPts val="200"/>
                        </a:spcAft>
                      </a:pPr>
                      <a:r>
                        <a:rPr lang="en-AU" sz="1400" b="0" dirty="0">
                          <a:solidFill>
                            <a:schemeClr val="tx1"/>
                          </a:solidFill>
                          <a:effectLst/>
                          <a:latin typeface="+mj-lt"/>
                        </a:rPr>
                        <a:t>GRI</a:t>
                      </a:r>
                      <a:endParaRPr lang="en-AU" sz="1400" b="0" dirty="0">
                        <a:solidFill>
                          <a:schemeClr val="tx1"/>
                        </a:solidFill>
                        <a:effectLst/>
                        <a:latin typeface="+mj-lt"/>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2">
                        <a:lumMod val="60000"/>
                        <a:lumOff val="40000"/>
                      </a:schemeClr>
                    </a:solidFill>
                  </a:tcPr>
                </a:tc>
                <a:tc>
                  <a:txBody>
                    <a:bodyPr/>
                    <a:lstStyle/>
                    <a:p>
                      <a:pPr algn="ctr">
                        <a:lnSpc>
                          <a:spcPct val="120000"/>
                        </a:lnSpc>
                        <a:spcBef>
                          <a:spcPts val="200"/>
                        </a:spcBef>
                        <a:spcAft>
                          <a:spcPts val="200"/>
                        </a:spcAft>
                      </a:pPr>
                      <a:r>
                        <a:rPr lang="en-AU" sz="1400" dirty="0">
                          <a:effectLst/>
                          <a:latin typeface="+mj-lt"/>
                        </a:rPr>
                        <a:t>Yes</a:t>
                      </a:r>
                      <a:endParaRPr lang="en-AU" sz="1400" dirty="0">
                        <a:effectLst/>
                        <a:latin typeface="+mj-lt"/>
                        <a:ea typeface="Calibri" panose="020F0502020204030204" pitchFamily="34" charset="0"/>
                        <a:cs typeface="Calibri" panose="020F0502020204030204" pitchFamily="34" charset="0"/>
                      </a:endParaRPr>
                    </a:p>
                  </a:txBody>
                  <a:tcPr marL="68580" marR="6858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2">
                        <a:lumMod val="60000"/>
                        <a:lumOff val="40000"/>
                      </a:schemeClr>
                    </a:solidFill>
                  </a:tcPr>
                </a:tc>
                <a:extLst>
                  <a:ext uri="{0D108BD9-81ED-4DB2-BD59-A6C34878D82A}">
                    <a16:rowId xmlns:a16="http://schemas.microsoft.com/office/drawing/2014/main" val="2223248120"/>
                  </a:ext>
                </a:extLst>
              </a:tr>
            </a:tbl>
          </a:graphicData>
        </a:graphic>
      </p:graphicFrame>
      <p:pic>
        <p:nvPicPr>
          <p:cNvPr id="3" name="Picture 2">
            <a:extLst>
              <a:ext uri="{FF2B5EF4-FFF2-40B4-BE49-F238E27FC236}">
                <a16:creationId xmlns:a16="http://schemas.microsoft.com/office/drawing/2014/main" id="{21AC6F2C-106F-9C4E-AE94-0195D09836C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73603" y="1610448"/>
            <a:ext cx="3115895" cy="4476264"/>
          </a:xfrm>
          <a:prstGeom prst="rect">
            <a:avLst/>
          </a:prstGeom>
          <a:ln>
            <a:solidFill>
              <a:schemeClr val="tx1"/>
            </a:solidFill>
          </a:ln>
        </p:spPr>
      </p:pic>
      <p:pic>
        <p:nvPicPr>
          <p:cNvPr id="4" name="Picture 3" descr="A close up of a sign&#10;&#10;Description automatically generated">
            <a:extLst>
              <a:ext uri="{FF2B5EF4-FFF2-40B4-BE49-F238E27FC236}">
                <a16:creationId xmlns:a16="http://schemas.microsoft.com/office/drawing/2014/main" id="{633BB69E-FAE9-DC48-A52E-54CFE9BD0DB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245231" y="-44245"/>
            <a:ext cx="1892370" cy="1220470"/>
          </a:xfrm>
          <a:prstGeom prst="rect">
            <a:avLst/>
          </a:prstGeom>
        </p:spPr>
      </p:pic>
      <p:pic>
        <p:nvPicPr>
          <p:cNvPr id="5" name="Picture 4">
            <a:extLst>
              <a:ext uri="{FF2B5EF4-FFF2-40B4-BE49-F238E27FC236}">
                <a16:creationId xmlns:a16="http://schemas.microsoft.com/office/drawing/2014/main" id="{4A503178-572F-4D46-9058-A3BC62D7939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1"/>
            <a:ext cx="7378996" cy="956932"/>
          </a:xfrm>
          <a:prstGeom prst="rect">
            <a:avLst/>
          </a:prstGeom>
        </p:spPr>
      </p:pic>
      <p:sp>
        <p:nvSpPr>
          <p:cNvPr id="6" name="Title 1">
            <a:extLst>
              <a:ext uri="{FF2B5EF4-FFF2-40B4-BE49-F238E27FC236}">
                <a16:creationId xmlns:a16="http://schemas.microsoft.com/office/drawing/2014/main" id="{D82995B5-243B-6B4C-9701-504F67CCFE84}"/>
              </a:ext>
            </a:extLst>
          </p:cNvPr>
          <p:cNvSpPr txBox="1">
            <a:spLocks/>
          </p:cNvSpPr>
          <p:nvPr/>
        </p:nvSpPr>
        <p:spPr>
          <a:xfrm>
            <a:off x="162487" y="89208"/>
            <a:ext cx="8813185" cy="1143000"/>
          </a:xfrm>
          <a:prstGeom prst="rect">
            <a:avLst/>
          </a:prstGeom>
        </p:spPr>
        <p:txBody>
          <a:bodyPr vert="horz" lIns="238658" tIns="119329" rIns="238658" bIns="119329" rtlCol="0" anchor="ctr">
            <a:noAutofit/>
          </a:bodyPr>
          <a:lstStyle>
            <a:lvl1pPr algn="l" defTabSz="914301"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n-US" sz="2800" dirty="0">
                <a:solidFill>
                  <a:schemeClr val="bg1"/>
                </a:solidFill>
                <a:ea typeface="+mn-ea"/>
                <a:cs typeface="+mn-cs"/>
              </a:rPr>
              <a:t>Alignment of AfN &amp; Global Frameworks</a:t>
            </a:r>
          </a:p>
        </p:txBody>
      </p:sp>
      <p:sp>
        <p:nvSpPr>
          <p:cNvPr id="7" name="Slide Number Placeholder 6">
            <a:extLst>
              <a:ext uri="{FF2B5EF4-FFF2-40B4-BE49-F238E27FC236}">
                <a16:creationId xmlns:a16="http://schemas.microsoft.com/office/drawing/2014/main" id="{6C458590-6420-3D43-4679-5FE06C70C365}"/>
              </a:ext>
            </a:extLst>
          </p:cNvPr>
          <p:cNvSpPr>
            <a:spLocks noGrp="1"/>
          </p:cNvSpPr>
          <p:nvPr>
            <p:ph type="sldNum" sz="quarter" idx="12"/>
          </p:nvPr>
        </p:nvSpPr>
        <p:spPr/>
        <p:txBody>
          <a:bodyPr/>
          <a:lstStyle/>
          <a:p>
            <a:fld id="{0CF3C098-057A-459F-A7C8-BC4F417EF10C}" type="slidenum">
              <a:rPr lang="en-AU" smtClean="0"/>
              <a:t>10</a:t>
            </a:fld>
            <a:endParaRPr lang="en-AU" dirty="0"/>
          </a:p>
        </p:txBody>
      </p:sp>
    </p:spTree>
    <p:extLst>
      <p:ext uri="{BB962C8B-B14F-4D97-AF65-F5344CB8AC3E}">
        <p14:creationId xmlns:p14="http://schemas.microsoft.com/office/powerpoint/2010/main" val="370756705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6">
            <a:extLst>
              <a:ext uri="{FF2B5EF4-FFF2-40B4-BE49-F238E27FC236}">
                <a16:creationId xmlns:a16="http://schemas.microsoft.com/office/drawing/2014/main" id="{55891BE4-8ACB-404D-B580-760CC06631D7}"/>
              </a:ext>
            </a:extLst>
          </p:cNvPr>
          <p:cNvGraphicFramePr>
            <a:graphicFrameLocks noGrp="1"/>
          </p:cNvGraphicFramePr>
          <p:nvPr>
            <p:extLst>
              <p:ext uri="{D42A27DB-BD31-4B8C-83A1-F6EECF244321}">
                <p14:modId xmlns:p14="http://schemas.microsoft.com/office/powerpoint/2010/main" val="658648045"/>
              </p:ext>
            </p:extLst>
          </p:nvPr>
        </p:nvGraphicFramePr>
        <p:xfrm>
          <a:off x="-1" y="0"/>
          <a:ext cx="3069771" cy="6858000"/>
        </p:xfrm>
        <a:graphic>
          <a:graphicData uri="http://schemas.openxmlformats.org/drawingml/2006/table">
            <a:tbl>
              <a:tblPr firstRow="1" bandRow="1">
                <a:tableStyleId>{2D5ABB26-0587-4C30-8999-92F81FD0307C}</a:tableStyleId>
              </a:tblPr>
              <a:tblGrid>
                <a:gridCol w="3069771">
                  <a:extLst>
                    <a:ext uri="{9D8B030D-6E8A-4147-A177-3AD203B41FA5}">
                      <a16:colId xmlns:a16="http://schemas.microsoft.com/office/drawing/2014/main" val="2556676331"/>
                    </a:ext>
                  </a:extLst>
                </a:gridCol>
              </a:tblGrid>
              <a:tr h="6858000">
                <a:tc>
                  <a:txBody>
                    <a:bodyPr/>
                    <a:lstStyle/>
                    <a:p>
                      <a:pPr algn="ctr"/>
                      <a:endParaRPr lang="en-US" sz="2700" b="0" dirty="0">
                        <a:solidFill>
                          <a:srgbClr val="194963"/>
                        </a:solidFill>
                        <a:latin typeface="Avenir LT Std 35 Light" panose="020B0402020203020204" pitchFamily="34" charset="0"/>
                      </a:endParaRPr>
                    </a:p>
                    <a:p>
                      <a:pPr algn="ctr"/>
                      <a:endParaRPr lang="en-US" sz="2700" b="0" dirty="0">
                        <a:solidFill>
                          <a:srgbClr val="194963"/>
                        </a:solidFill>
                        <a:latin typeface="Avenir LT Std 35 Light" panose="020B0402020203020204" pitchFamily="34" charset="0"/>
                      </a:endParaRPr>
                    </a:p>
                    <a:p>
                      <a:pPr algn="ctr"/>
                      <a:r>
                        <a:rPr lang="en-US" sz="8600" b="1" dirty="0">
                          <a:solidFill>
                            <a:srgbClr val="EFA847"/>
                          </a:solidFill>
                          <a:latin typeface="Avenir LT Std 35 Light" panose="020B0402020203020204" pitchFamily="34" charset="0"/>
                        </a:rPr>
                        <a:t>3</a:t>
                      </a:r>
                      <a:endParaRPr lang="en-US" sz="2700" b="1" dirty="0">
                        <a:solidFill>
                          <a:schemeClr val="bg1"/>
                        </a:solidFill>
                        <a:latin typeface="Avenir LT Std 35 Light" panose="020B0402020203020204" pitchFamily="34" charset="0"/>
                      </a:endParaRPr>
                    </a:p>
                    <a:p>
                      <a:pPr algn="ctr"/>
                      <a:r>
                        <a:rPr lang="en-US" sz="2700" b="0" dirty="0">
                          <a:solidFill>
                            <a:schemeClr val="bg1"/>
                          </a:solidFill>
                          <a:latin typeface="+mj-lt"/>
                        </a:rPr>
                        <a:t>Collect data</a:t>
                      </a:r>
                    </a:p>
                  </a:txBody>
                  <a:tcPr marL="68580" marR="68580" marT="34290" marB="34290">
                    <a:solidFill>
                      <a:srgbClr val="045074"/>
                    </a:solidFill>
                  </a:tcPr>
                </a:tc>
                <a:extLst>
                  <a:ext uri="{0D108BD9-81ED-4DB2-BD59-A6C34878D82A}">
                    <a16:rowId xmlns:a16="http://schemas.microsoft.com/office/drawing/2014/main" val="4111125886"/>
                  </a:ext>
                </a:extLst>
              </a:tr>
            </a:tbl>
          </a:graphicData>
        </a:graphic>
      </p:graphicFrame>
      <p:sp>
        <p:nvSpPr>
          <p:cNvPr id="20" name="Rectangle 19">
            <a:extLst>
              <a:ext uri="{FF2B5EF4-FFF2-40B4-BE49-F238E27FC236}">
                <a16:creationId xmlns:a16="http://schemas.microsoft.com/office/drawing/2014/main" id="{14C1EA16-DEE0-3446-8861-745E55203758}"/>
              </a:ext>
            </a:extLst>
          </p:cNvPr>
          <p:cNvSpPr/>
          <p:nvPr/>
        </p:nvSpPr>
        <p:spPr>
          <a:xfrm>
            <a:off x="0" y="5563228"/>
            <a:ext cx="9144001" cy="133275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27542AA9-D21B-3547-AB2A-036F4221D427}"/>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810D05-EF9E-4802-83AC-82DB24C16FD7}" type="slidenum">
              <a:rPr lang="en-AU" smtClean="0"/>
              <a:pPr/>
              <a:t>100</a:t>
            </a:fld>
            <a:endParaRPr lang="en-AU" dirty="0"/>
          </a:p>
        </p:txBody>
      </p:sp>
      <p:pic>
        <p:nvPicPr>
          <p:cNvPr id="6146" name="Picture 2" descr="page17image195588176">
            <a:extLst>
              <a:ext uri="{FF2B5EF4-FFF2-40B4-BE49-F238E27FC236}">
                <a16:creationId xmlns:a16="http://schemas.microsoft.com/office/drawing/2014/main" id="{682386D6-FDFC-D548-AD53-36CD814A759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749300" cy="2540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page17image195588464">
            <a:extLst>
              <a:ext uri="{FF2B5EF4-FFF2-40B4-BE49-F238E27FC236}">
                <a16:creationId xmlns:a16="http://schemas.microsoft.com/office/drawing/2014/main" id="{D70112FE-C59B-C444-A9CA-748FA27EA79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574800" cy="254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page17image195588752">
            <a:extLst>
              <a:ext uri="{FF2B5EF4-FFF2-40B4-BE49-F238E27FC236}">
                <a16:creationId xmlns:a16="http://schemas.microsoft.com/office/drawing/2014/main" id="{EE7A2350-36D5-5241-BE98-CAF7F02E930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584200" cy="25400"/>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page17image195589040">
            <a:extLst>
              <a:ext uri="{FF2B5EF4-FFF2-40B4-BE49-F238E27FC236}">
                <a16:creationId xmlns:a16="http://schemas.microsoft.com/office/drawing/2014/main" id="{3DA99ED7-A70D-6541-AF64-2526551E197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673100" cy="2540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page17image195589328">
            <a:extLst>
              <a:ext uri="{FF2B5EF4-FFF2-40B4-BE49-F238E27FC236}">
                <a16:creationId xmlns:a16="http://schemas.microsoft.com/office/drawing/2014/main" id="{E9F520CE-D225-9F4F-9D5B-8E2D4AB1EF9F}"/>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0"/>
            <a:ext cx="673100" cy="25400"/>
          </a:xfrm>
          <a:prstGeom prst="rect">
            <a:avLst/>
          </a:prstGeom>
          <a:noFill/>
          <a:extLst>
            <a:ext uri="{909E8E84-426E-40DD-AFC4-6F175D3DCCD1}">
              <a14:hiddenFill xmlns:a14="http://schemas.microsoft.com/office/drawing/2010/main">
                <a:solidFill>
                  <a:srgbClr val="FFFFFF"/>
                </a:solidFill>
              </a14:hiddenFill>
            </a:ext>
          </a:extLst>
        </p:spPr>
      </p:pic>
      <p:pic>
        <p:nvPicPr>
          <p:cNvPr id="6151" name="Picture 7" descr="page17image195589616">
            <a:extLst>
              <a:ext uri="{FF2B5EF4-FFF2-40B4-BE49-F238E27FC236}">
                <a16:creationId xmlns:a16="http://schemas.microsoft.com/office/drawing/2014/main" id="{7A18B6B5-2545-0244-9285-A8894677780C}"/>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0" y="0"/>
            <a:ext cx="673100" cy="2540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page17image195589904">
            <a:extLst>
              <a:ext uri="{FF2B5EF4-FFF2-40B4-BE49-F238E27FC236}">
                <a16:creationId xmlns:a16="http://schemas.microsoft.com/office/drawing/2014/main" id="{73B9650F-0438-0044-8E60-08066F6331F3}"/>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0" y="0"/>
            <a:ext cx="508000" cy="25400"/>
          </a:xfrm>
          <a:prstGeom prst="rect">
            <a:avLst/>
          </a:prstGeom>
          <a:noFill/>
          <a:extLst>
            <a:ext uri="{909E8E84-426E-40DD-AFC4-6F175D3DCCD1}">
              <a14:hiddenFill xmlns:a14="http://schemas.microsoft.com/office/drawing/2010/main">
                <a:solidFill>
                  <a:srgbClr val="FFFFFF"/>
                </a:solidFill>
              </a14:hiddenFill>
            </a:ext>
          </a:extLst>
        </p:spPr>
      </p:pic>
      <p:pic>
        <p:nvPicPr>
          <p:cNvPr id="6153" name="Picture 9" descr="page17image195590192">
            <a:extLst>
              <a:ext uri="{FF2B5EF4-FFF2-40B4-BE49-F238E27FC236}">
                <a16:creationId xmlns:a16="http://schemas.microsoft.com/office/drawing/2014/main" id="{EBBFF3F0-C0B8-9445-957A-F74E7ACEF64E}"/>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0" y="0"/>
            <a:ext cx="7493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page17image195590480">
            <a:extLst>
              <a:ext uri="{FF2B5EF4-FFF2-40B4-BE49-F238E27FC236}">
                <a16:creationId xmlns:a16="http://schemas.microsoft.com/office/drawing/2014/main" id="{E8B912FF-ED14-3143-B7A6-3C5DFE76317A}"/>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0" y="0"/>
            <a:ext cx="15748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6155" name="Picture 11" descr="page17image195591184">
            <a:extLst>
              <a:ext uri="{FF2B5EF4-FFF2-40B4-BE49-F238E27FC236}">
                <a16:creationId xmlns:a16="http://schemas.microsoft.com/office/drawing/2014/main" id="{BC6E3512-4D4E-514A-97B8-97CF98081BF3}"/>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0" y="0"/>
            <a:ext cx="5969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page17image195591376">
            <a:extLst>
              <a:ext uri="{FF2B5EF4-FFF2-40B4-BE49-F238E27FC236}">
                <a16:creationId xmlns:a16="http://schemas.microsoft.com/office/drawing/2014/main" id="{3AA413AF-DC47-8746-ACAB-70254A967479}"/>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0" y="0"/>
            <a:ext cx="685800" cy="215900"/>
          </a:xfrm>
          <a:prstGeom prst="rect">
            <a:avLst/>
          </a:prstGeom>
          <a:noFill/>
          <a:extLst>
            <a:ext uri="{909E8E84-426E-40DD-AFC4-6F175D3DCCD1}">
              <a14:hiddenFill xmlns:a14="http://schemas.microsoft.com/office/drawing/2010/main">
                <a:solidFill>
                  <a:srgbClr val="FFFFFF"/>
                </a:solidFill>
              </a14:hiddenFill>
            </a:ext>
          </a:extLst>
        </p:spPr>
      </p:pic>
      <p:pic>
        <p:nvPicPr>
          <p:cNvPr id="6157" name="Picture 13" descr="page17image195569056">
            <a:extLst>
              <a:ext uri="{FF2B5EF4-FFF2-40B4-BE49-F238E27FC236}">
                <a16:creationId xmlns:a16="http://schemas.microsoft.com/office/drawing/2014/main" id="{47ECEBC4-E61B-1640-8ABC-5D0B4C8A80B2}"/>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0" y="0"/>
            <a:ext cx="685800" cy="215900"/>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page17image195592240">
            <a:extLst>
              <a:ext uri="{FF2B5EF4-FFF2-40B4-BE49-F238E27FC236}">
                <a16:creationId xmlns:a16="http://schemas.microsoft.com/office/drawing/2014/main" id="{2F230439-AFBE-3043-890B-E6B330EEF37D}"/>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685800" cy="215900"/>
          </a:xfrm>
          <a:prstGeom prst="rect">
            <a:avLst/>
          </a:prstGeom>
          <a:noFill/>
          <a:extLst>
            <a:ext uri="{909E8E84-426E-40DD-AFC4-6F175D3DCCD1}">
              <a14:hiddenFill xmlns:a14="http://schemas.microsoft.com/office/drawing/2010/main">
                <a:solidFill>
                  <a:srgbClr val="FFFFFF"/>
                </a:solidFill>
              </a14:hiddenFill>
            </a:ext>
          </a:extLst>
        </p:spPr>
      </p:pic>
      <p:pic>
        <p:nvPicPr>
          <p:cNvPr id="6159" name="Picture 15" descr="page17image195592528">
            <a:extLst>
              <a:ext uri="{FF2B5EF4-FFF2-40B4-BE49-F238E27FC236}">
                <a16:creationId xmlns:a16="http://schemas.microsoft.com/office/drawing/2014/main" id="{E98E91B6-7BCA-344B-87BA-F054855E020F}"/>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0"/>
            <a:ext cx="5080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6254" name="Picture 110" descr="page17image195590192">
            <a:extLst>
              <a:ext uri="{FF2B5EF4-FFF2-40B4-BE49-F238E27FC236}">
                <a16:creationId xmlns:a16="http://schemas.microsoft.com/office/drawing/2014/main" id="{B5F7856F-14F3-3A48-84EC-7F2653877202}"/>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0" y="0"/>
            <a:ext cx="7493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6255" name="Picture 111" descr="page17image195590480">
            <a:extLst>
              <a:ext uri="{FF2B5EF4-FFF2-40B4-BE49-F238E27FC236}">
                <a16:creationId xmlns:a16="http://schemas.microsoft.com/office/drawing/2014/main" id="{26421C1B-B493-CC47-8D85-286BFA33D806}"/>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0" y="0"/>
            <a:ext cx="15748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6256" name="Picture 112" descr="page17image195591184">
            <a:extLst>
              <a:ext uri="{FF2B5EF4-FFF2-40B4-BE49-F238E27FC236}">
                <a16:creationId xmlns:a16="http://schemas.microsoft.com/office/drawing/2014/main" id="{D7ABF4F5-C915-394A-A0B0-84ABF1C88219}"/>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0" y="0"/>
            <a:ext cx="5969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6257" name="Picture 113" descr="page17image195591376">
            <a:extLst>
              <a:ext uri="{FF2B5EF4-FFF2-40B4-BE49-F238E27FC236}">
                <a16:creationId xmlns:a16="http://schemas.microsoft.com/office/drawing/2014/main" id="{89D94E45-4399-3C4F-B2F4-A9E25B769B9B}"/>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0" y="0"/>
            <a:ext cx="685800" cy="215900"/>
          </a:xfrm>
          <a:prstGeom prst="rect">
            <a:avLst/>
          </a:prstGeom>
          <a:noFill/>
          <a:extLst>
            <a:ext uri="{909E8E84-426E-40DD-AFC4-6F175D3DCCD1}">
              <a14:hiddenFill xmlns:a14="http://schemas.microsoft.com/office/drawing/2010/main">
                <a:solidFill>
                  <a:srgbClr val="FFFFFF"/>
                </a:solidFill>
              </a14:hiddenFill>
            </a:ext>
          </a:extLst>
        </p:spPr>
      </p:pic>
      <p:pic>
        <p:nvPicPr>
          <p:cNvPr id="6258" name="Picture 114" descr="page17image195569056">
            <a:extLst>
              <a:ext uri="{FF2B5EF4-FFF2-40B4-BE49-F238E27FC236}">
                <a16:creationId xmlns:a16="http://schemas.microsoft.com/office/drawing/2014/main" id="{84C7C3AE-8727-F240-AA08-D973982B8D16}"/>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0" y="0"/>
            <a:ext cx="685800" cy="215900"/>
          </a:xfrm>
          <a:prstGeom prst="rect">
            <a:avLst/>
          </a:prstGeom>
          <a:noFill/>
          <a:extLst>
            <a:ext uri="{909E8E84-426E-40DD-AFC4-6F175D3DCCD1}">
              <a14:hiddenFill xmlns:a14="http://schemas.microsoft.com/office/drawing/2010/main">
                <a:solidFill>
                  <a:srgbClr val="FFFFFF"/>
                </a:solidFill>
              </a14:hiddenFill>
            </a:ext>
          </a:extLst>
        </p:spPr>
      </p:pic>
      <p:pic>
        <p:nvPicPr>
          <p:cNvPr id="6259" name="Picture 115" descr="page17image195592240">
            <a:extLst>
              <a:ext uri="{FF2B5EF4-FFF2-40B4-BE49-F238E27FC236}">
                <a16:creationId xmlns:a16="http://schemas.microsoft.com/office/drawing/2014/main" id="{2EA9684D-25AB-9940-9212-9C2A17DF1022}"/>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685800" cy="2159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3">
            <a:extLst>
              <a:ext uri="{FF2B5EF4-FFF2-40B4-BE49-F238E27FC236}">
                <a16:creationId xmlns:a16="http://schemas.microsoft.com/office/drawing/2014/main" id="{18F7F812-C469-9AB2-CA55-7027C7DA30FC}"/>
              </a:ext>
            </a:extLst>
          </p:cNvPr>
          <p:cNvGraphicFramePr>
            <a:graphicFrameLocks noGrp="1"/>
          </p:cNvGraphicFramePr>
          <p:nvPr>
            <p:extLst>
              <p:ext uri="{D42A27DB-BD31-4B8C-83A1-F6EECF244321}">
                <p14:modId xmlns:p14="http://schemas.microsoft.com/office/powerpoint/2010/main" val="3270307725"/>
              </p:ext>
            </p:extLst>
          </p:nvPr>
        </p:nvGraphicFramePr>
        <p:xfrm>
          <a:off x="3351454" y="750467"/>
          <a:ext cx="5384802" cy="1991360"/>
        </p:xfrm>
        <a:graphic>
          <a:graphicData uri="http://schemas.openxmlformats.org/drawingml/2006/table">
            <a:tbl>
              <a:tblPr firstRow="1" bandRow="1">
                <a:tableStyleId>{5C22544A-7EE6-4342-B048-85BDC9FD1C3A}</a:tableStyleId>
              </a:tblPr>
              <a:tblGrid>
                <a:gridCol w="1395652">
                  <a:extLst>
                    <a:ext uri="{9D8B030D-6E8A-4147-A177-3AD203B41FA5}">
                      <a16:colId xmlns:a16="http://schemas.microsoft.com/office/drawing/2014/main" val="2174581533"/>
                    </a:ext>
                  </a:extLst>
                </a:gridCol>
                <a:gridCol w="3989150">
                  <a:extLst>
                    <a:ext uri="{9D8B030D-6E8A-4147-A177-3AD203B41FA5}">
                      <a16:colId xmlns:a16="http://schemas.microsoft.com/office/drawing/2014/main" val="3279449576"/>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b="1" kern="1200" dirty="0">
                          <a:solidFill>
                            <a:schemeClr val="lt1"/>
                          </a:solidFill>
                          <a:effectLst/>
                          <a:latin typeface="+mj-lt"/>
                          <a:ea typeface="+mn-ea"/>
                          <a:cs typeface="+mn-cs"/>
                        </a:rPr>
                        <a:t>Assessment Unit Area </a:t>
                      </a:r>
                      <a:endParaRPr lang="en-AU" sz="1400" dirty="0">
                        <a:latin typeface="+mj-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b="1" kern="1200" dirty="0">
                          <a:solidFill>
                            <a:schemeClr val="lt1"/>
                          </a:solidFill>
                          <a:effectLst/>
                          <a:latin typeface="+mj-lt"/>
                          <a:ea typeface="+mn-ea"/>
                          <a:cs typeface="+mn-cs"/>
                        </a:rPr>
                        <a:t>Minimum number of composite sample sites required per assessment unit </a:t>
                      </a:r>
                      <a:endParaRPr lang="en-AU" sz="1400" dirty="0">
                        <a:latin typeface="+mj-lt"/>
                      </a:endParaRPr>
                    </a:p>
                  </a:txBody>
                  <a:tcPr/>
                </a:tc>
                <a:extLst>
                  <a:ext uri="{0D108BD9-81ED-4DB2-BD59-A6C34878D82A}">
                    <a16:rowId xmlns:a16="http://schemas.microsoft.com/office/drawing/2014/main" val="165083367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kern="1200" dirty="0">
                          <a:solidFill>
                            <a:schemeClr val="dk1"/>
                          </a:solidFill>
                          <a:effectLst/>
                          <a:latin typeface="+mj-lt"/>
                          <a:ea typeface="+mn-ea"/>
                          <a:cs typeface="+mn-cs"/>
                        </a:rPr>
                        <a:t>≤10 hectares </a:t>
                      </a:r>
                      <a:endParaRPr lang="en-AU" sz="1400" dirty="0">
                        <a:latin typeface="+mj-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kern="1200" dirty="0">
                          <a:solidFill>
                            <a:schemeClr val="dk1"/>
                          </a:solidFill>
                          <a:effectLst/>
                          <a:latin typeface="+mj-lt"/>
                          <a:ea typeface="+mn-ea"/>
                          <a:cs typeface="+mn-cs"/>
                        </a:rPr>
                        <a:t>1 composite sample site </a:t>
                      </a:r>
                      <a:endParaRPr lang="en-AU" sz="1400" dirty="0">
                        <a:latin typeface="+mj-lt"/>
                      </a:endParaRPr>
                    </a:p>
                  </a:txBody>
                  <a:tcPr/>
                </a:tc>
                <a:extLst>
                  <a:ext uri="{0D108BD9-81ED-4DB2-BD59-A6C34878D82A}">
                    <a16:rowId xmlns:a16="http://schemas.microsoft.com/office/drawing/2014/main" val="325686187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kern="1200" dirty="0">
                          <a:solidFill>
                            <a:schemeClr val="dk1"/>
                          </a:solidFill>
                          <a:effectLst/>
                          <a:latin typeface="+mj-lt"/>
                          <a:ea typeface="+mn-ea"/>
                          <a:cs typeface="+mn-cs"/>
                        </a:rPr>
                        <a:t>10 – 100 ha </a:t>
                      </a:r>
                      <a:endParaRPr lang="en-AU" sz="1400" dirty="0">
                        <a:effectLst/>
                        <a:latin typeface="+mj-lt"/>
                      </a:endParaRPr>
                    </a:p>
                    <a:p>
                      <a:endParaRPr lang="en-AU" sz="1400" dirty="0">
                        <a:latin typeface="+mj-lt"/>
                      </a:endParaRPr>
                    </a:p>
                  </a:txBody>
                  <a:tcPr/>
                </a:tc>
                <a:tc>
                  <a:txBody>
                    <a:bodyPr/>
                    <a:lstStyle/>
                    <a:p>
                      <a:r>
                        <a:rPr lang="en-AU" sz="1400" kern="1200" dirty="0">
                          <a:solidFill>
                            <a:schemeClr val="dk1"/>
                          </a:solidFill>
                          <a:effectLst/>
                          <a:latin typeface="+mj-lt"/>
                          <a:ea typeface="+mn-ea"/>
                          <a:cs typeface="+mn-cs"/>
                        </a:rPr>
                        <a:t>1 composite sample site per 10 ha </a:t>
                      </a:r>
                      <a:endParaRPr lang="en-AU" sz="1400" dirty="0">
                        <a:effectLst/>
                        <a:latin typeface="+mj-lt"/>
                      </a:endParaRPr>
                    </a:p>
                    <a:p>
                      <a:r>
                        <a:rPr lang="en-AU" sz="1400" kern="1200" dirty="0">
                          <a:solidFill>
                            <a:schemeClr val="dk1"/>
                          </a:solidFill>
                          <a:effectLst/>
                          <a:latin typeface="+mj-lt"/>
                          <a:ea typeface="+mn-ea"/>
                          <a:cs typeface="+mn-cs"/>
                        </a:rPr>
                        <a:t>(for example, an assessment unit that is 90 ha, will require 9 composite sample sites) </a:t>
                      </a:r>
                      <a:endParaRPr lang="en-AU" sz="1400" dirty="0">
                        <a:effectLst/>
                        <a:latin typeface="+mj-lt"/>
                      </a:endParaRPr>
                    </a:p>
                  </a:txBody>
                  <a:tcPr/>
                </a:tc>
                <a:extLst>
                  <a:ext uri="{0D108BD9-81ED-4DB2-BD59-A6C34878D82A}">
                    <a16:rowId xmlns:a16="http://schemas.microsoft.com/office/drawing/2014/main" val="268953368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kern="1200" dirty="0">
                          <a:solidFill>
                            <a:schemeClr val="dk1"/>
                          </a:solidFill>
                          <a:effectLst/>
                          <a:latin typeface="+mj-lt"/>
                          <a:ea typeface="+mn-ea"/>
                          <a:cs typeface="+mn-cs"/>
                        </a:rPr>
                        <a:t>&gt;100 hectares </a:t>
                      </a:r>
                      <a:endParaRPr lang="en-AU" sz="1400" dirty="0">
                        <a:latin typeface="+mj-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kern="1200" dirty="0">
                          <a:solidFill>
                            <a:schemeClr val="dk1"/>
                          </a:solidFill>
                          <a:effectLst/>
                          <a:latin typeface="+mj-lt"/>
                          <a:ea typeface="+mn-ea"/>
                          <a:cs typeface="+mn-cs"/>
                        </a:rPr>
                        <a:t>10 composite sample sites </a:t>
                      </a:r>
                      <a:endParaRPr lang="en-AU" sz="1400" dirty="0">
                        <a:latin typeface="+mj-lt"/>
                      </a:endParaRPr>
                    </a:p>
                  </a:txBody>
                  <a:tcPr/>
                </a:tc>
                <a:extLst>
                  <a:ext uri="{0D108BD9-81ED-4DB2-BD59-A6C34878D82A}">
                    <a16:rowId xmlns:a16="http://schemas.microsoft.com/office/drawing/2014/main" val="1221115774"/>
                  </a:ext>
                </a:extLst>
              </a:tr>
            </a:tbl>
          </a:graphicData>
        </a:graphic>
      </p:graphicFrame>
      <p:sp>
        <p:nvSpPr>
          <p:cNvPr id="5" name="TextBox 4">
            <a:extLst>
              <a:ext uri="{FF2B5EF4-FFF2-40B4-BE49-F238E27FC236}">
                <a16:creationId xmlns:a16="http://schemas.microsoft.com/office/drawing/2014/main" id="{2B7BE973-1A01-83B4-1988-68BC81ACE8E7}"/>
              </a:ext>
            </a:extLst>
          </p:cNvPr>
          <p:cNvSpPr txBox="1"/>
          <p:nvPr/>
        </p:nvSpPr>
        <p:spPr>
          <a:xfrm>
            <a:off x="3351454" y="3442139"/>
            <a:ext cx="5384802" cy="2031325"/>
          </a:xfrm>
          <a:prstGeom prst="rect">
            <a:avLst/>
          </a:prstGeom>
          <a:noFill/>
        </p:spPr>
        <p:txBody>
          <a:bodyPr wrap="square">
            <a:spAutoFit/>
          </a:bodyPr>
          <a:lstStyle/>
          <a:p>
            <a:pPr marL="285750" indent="-285750">
              <a:buFont typeface="Arial" panose="020B0604020202020204" pitchFamily="34" charset="0"/>
              <a:buChar char="•"/>
            </a:pPr>
            <a:r>
              <a:rPr lang="en-AU" sz="1400" dirty="0">
                <a:effectLst/>
                <a:latin typeface="+mj-lt"/>
              </a:rPr>
              <a:t>Sites should be representative of the assessment unit as a whole. </a:t>
            </a:r>
          </a:p>
          <a:p>
            <a:pPr marL="285750" indent="-285750">
              <a:buFont typeface="Arial" panose="020B0604020202020204" pitchFamily="34" charset="0"/>
              <a:buChar char="•"/>
            </a:pPr>
            <a:endParaRPr lang="en-AU" sz="1400" dirty="0">
              <a:latin typeface="+mj-lt"/>
            </a:endParaRPr>
          </a:p>
          <a:p>
            <a:pPr marL="285750" indent="-285750">
              <a:buFont typeface="Arial" panose="020B0604020202020204" pitchFamily="34" charset="0"/>
              <a:buChar char="•"/>
            </a:pPr>
            <a:r>
              <a:rPr lang="en-AU" sz="1400" dirty="0">
                <a:latin typeface="+mj-lt"/>
              </a:rPr>
              <a:t>Topsoils shall be sampled to a depth of 10cm. </a:t>
            </a:r>
          </a:p>
          <a:p>
            <a:pPr marL="285750" indent="-285750">
              <a:buFont typeface="Arial" panose="020B0604020202020204" pitchFamily="34" charset="0"/>
              <a:buChar char="•"/>
            </a:pPr>
            <a:endParaRPr lang="en-AU" sz="1400" dirty="0">
              <a:latin typeface="+mj-lt"/>
            </a:endParaRPr>
          </a:p>
          <a:p>
            <a:pPr marL="285750" indent="-285750">
              <a:buFont typeface="Arial" panose="020B0604020202020204" pitchFamily="34" charset="0"/>
              <a:buChar char="•"/>
            </a:pPr>
            <a:r>
              <a:rPr lang="en-AU" sz="1400" dirty="0">
                <a:latin typeface="+mj-lt"/>
              </a:rPr>
              <a:t>Subsamples shall be bulked and thoroughly blended in a clean plastic bucket </a:t>
            </a:r>
          </a:p>
          <a:p>
            <a:pPr marL="285750" indent="-285750">
              <a:buFont typeface="Arial" panose="020B0604020202020204" pitchFamily="34" charset="0"/>
              <a:buChar char="•"/>
            </a:pPr>
            <a:endParaRPr lang="en-AU" sz="1400" dirty="0">
              <a:latin typeface="+mj-lt"/>
            </a:endParaRPr>
          </a:p>
          <a:p>
            <a:pPr marL="285750" indent="-285750">
              <a:buFont typeface="Arial" panose="020B0604020202020204" pitchFamily="34" charset="0"/>
              <a:buChar char="•"/>
            </a:pPr>
            <a:r>
              <a:rPr lang="en-AU" sz="1400" dirty="0">
                <a:latin typeface="+mj-lt"/>
              </a:rPr>
              <a:t>A 250g sample shall be drawn off for analysis (as per table 3) at a NATA- accredited laboratory. </a:t>
            </a:r>
          </a:p>
        </p:txBody>
      </p:sp>
      <p:graphicFrame>
        <p:nvGraphicFramePr>
          <p:cNvPr id="4" name="Table 3">
            <a:extLst>
              <a:ext uri="{FF2B5EF4-FFF2-40B4-BE49-F238E27FC236}">
                <a16:creationId xmlns:a16="http://schemas.microsoft.com/office/drawing/2014/main" id="{377E05D8-3219-8248-9067-F9350BE1FB94}"/>
              </a:ext>
            </a:extLst>
          </p:cNvPr>
          <p:cNvGraphicFramePr>
            <a:graphicFrameLocks noGrp="1"/>
          </p:cNvGraphicFramePr>
          <p:nvPr>
            <p:extLst>
              <p:ext uri="{D42A27DB-BD31-4B8C-83A1-F6EECF244321}">
                <p14:modId xmlns:p14="http://schemas.microsoft.com/office/powerpoint/2010/main" val="1311215189"/>
              </p:ext>
            </p:extLst>
          </p:nvPr>
        </p:nvGraphicFramePr>
        <p:xfrm>
          <a:off x="2" y="6168852"/>
          <a:ext cx="8856322" cy="167640"/>
        </p:xfrm>
        <a:graphic>
          <a:graphicData uri="http://schemas.openxmlformats.org/drawingml/2006/table">
            <a:tbl>
              <a:tblPr firstRow="1" firstCol="1" bandRow="1">
                <a:tableStyleId>{5C22544A-7EE6-4342-B048-85BDC9FD1C3A}</a:tableStyleId>
              </a:tblPr>
              <a:tblGrid>
                <a:gridCol w="885125">
                  <a:extLst>
                    <a:ext uri="{9D8B030D-6E8A-4147-A177-3AD203B41FA5}">
                      <a16:colId xmlns:a16="http://schemas.microsoft.com/office/drawing/2014/main" val="2044765774"/>
                    </a:ext>
                  </a:extLst>
                </a:gridCol>
                <a:gridCol w="885125">
                  <a:extLst>
                    <a:ext uri="{9D8B030D-6E8A-4147-A177-3AD203B41FA5}">
                      <a16:colId xmlns:a16="http://schemas.microsoft.com/office/drawing/2014/main" val="4054443033"/>
                    </a:ext>
                  </a:extLst>
                </a:gridCol>
                <a:gridCol w="885759">
                  <a:extLst>
                    <a:ext uri="{9D8B030D-6E8A-4147-A177-3AD203B41FA5}">
                      <a16:colId xmlns:a16="http://schemas.microsoft.com/office/drawing/2014/main" val="609129567"/>
                    </a:ext>
                  </a:extLst>
                </a:gridCol>
                <a:gridCol w="885759">
                  <a:extLst>
                    <a:ext uri="{9D8B030D-6E8A-4147-A177-3AD203B41FA5}">
                      <a16:colId xmlns:a16="http://schemas.microsoft.com/office/drawing/2014/main" val="466731545"/>
                    </a:ext>
                  </a:extLst>
                </a:gridCol>
                <a:gridCol w="885759">
                  <a:extLst>
                    <a:ext uri="{9D8B030D-6E8A-4147-A177-3AD203B41FA5}">
                      <a16:colId xmlns:a16="http://schemas.microsoft.com/office/drawing/2014/main" val="63609370"/>
                    </a:ext>
                  </a:extLst>
                </a:gridCol>
                <a:gridCol w="885759">
                  <a:extLst>
                    <a:ext uri="{9D8B030D-6E8A-4147-A177-3AD203B41FA5}">
                      <a16:colId xmlns:a16="http://schemas.microsoft.com/office/drawing/2014/main" val="3985299962"/>
                    </a:ext>
                  </a:extLst>
                </a:gridCol>
                <a:gridCol w="885759">
                  <a:extLst>
                    <a:ext uri="{9D8B030D-6E8A-4147-A177-3AD203B41FA5}">
                      <a16:colId xmlns:a16="http://schemas.microsoft.com/office/drawing/2014/main" val="957778387"/>
                    </a:ext>
                  </a:extLst>
                </a:gridCol>
                <a:gridCol w="885759">
                  <a:extLst>
                    <a:ext uri="{9D8B030D-6E8A-4147-A177-3AD203B41FA5}">
                      <a16:colId xmlns:a16="http://schemas.microsoft.com/office/drawing/2014/main" val="2088415962"/>
                    </a:ext>
                  </a:extLst>
                </a:gridCol>
                <a:gridCol w="885759">
                  <a:extLst>
                    <a:ext uri="{9D8B030D-6E8A-4147-A177-3AD203B41FA5}">
                      <a16:colId xmlns:a16="http://schemas.microsoft.com/office/drawing/2014/main" val="396287101"/>
                    </a:ext>
                  </a:extLst>
                </a:gridCol>
                <a:gridCol w="885759">
                  <a:extLst>
                    <a:ext uri="{9D8B030D-6E8A-4147-A177-3AD203B41FA5}">
                      <a16:colId xmlns:a16="http://schemas.microsoft.com/office/drawing/2014/main" val="408392219"/>
                    </a:ext>
                  </a:extLst>
                </a:gridCol>
              </a:tblGrid>
              <a:tr h="162846">
                <a:tc>
                  <a:txBody>
                    <a:bodyPr/>
                    <a:lstStyle/>
                    <a:p>
                      <a:pPr algn="ctr">
                        <a:spcAft>
                          <a:spcPts val="1000"/>
                        </a:spcAft>
                      </a:pPr>
                      <a:r>
                        <a:rPr lang="en-AU" sz="1100">
                          <a:solidFill>
                            <a:sysClr val="windowText" lastClr="000000"/>
                          </a:solidFill>
                          <a:effectLst/>
                        </a:rPr>
                        <a:t>5 m</a:t>
                      </a:r>
                      <a:endParaRPr lang="en-AU" sz="11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067" marR="61067" marT="0" marB="0" anchor="ctr">
                    <a:solidFill>
                      <a:schemeClr val="bg1"/>
                    </a:solidFill>
                  </a:tcPr>
                </a:tc>
                <a:tc>
                  <a:txBody>
                    <a:bodyPr/>
                    <a:lstStyle/>
                    <a:p>
                      <a:pPr algn="ctr">
                        <a:spcAft>
                          <a:spcPts val="1000"/>
                        </a:spcAft>
                      </a:pPr>
                      <a:r>
                        <a:rPr lang="en-AU" sz="1100">
                          <a:solidFill>
                            <a:sysClr val="windowText" lastClr="000000"/>
                          </a:solidFill>
                          <a:effectLst/>
                        </a:rPr>
                        <a:t>15 m</a:t>
                      </a:r>
                      <a:endParaRPr lang="en-AU" sz="11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067" marR="61067" marT="0" marB="0" anchor="ctr">
                    <a:solidFill>
                      <a:schemeClr val="bg1"/>
                    </a:solidFill>
                  </a:tcPr>
                </a:tc>
                <a:tc>
                  <a:txBody>
                    <a:bodyPr/>
                    <a:lstStyle/>
                    <a:p>
                      <a:pPr algn="ctr">
                        <a:spcAft>
                          <a:spcPts val="1000"/>
                        </a:spcAft>
                      </a:pPr>
                      <a:r>
                        <a:rPr lang="en-AU" sz="1100">
                          <a:solidFill>
                            <a:sysClr val="windowText" lastClr="000000"/>
                          </a:solidFill>
                          <a:effectLst/>
                        </a:rPr>
                        <a:t>25 m</a:t>
                      </a:r>
                      <a:endParaRPr lang="en-AU" sz="11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067" marR="61067" marT="0" marB="0" anchor="ctr">
                    <a:solidFill>
                      <a:schemeClr val="bg1"/>
                    </a:solidFill>
                  </a:tcPr>
                </a:tc>
                <a:tc>
                  <a:txBody>
                    <a:bodyPr/>
                    <a:lstStyle/>
                    <a:p>
                      <a:pPr algn="ctr">
                        <a:spcAft>
                          <a:spcPts val="1000"/>
                        </a:spcAft>
                      </a:pPr>
                      <a:r>
                        <a:rPr lang="en-AU" sz="1100">
                          <a:solidFill>
                            <a:sysClr val="windowText" lastClr="000000"/>
                          </a:solidFill>
                          <a:effectLst/>
                        </a:rPr>
                        <a:t>35 m</a:t>
                      </a:r>
                      <a:endParaRPr lang="en-AU" sz="11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067" marR="61067" marT="0" marB="0" anchor="ctr">
                    <a:solidFill>
                      <a:schemeClr val="bg1"/>
                    </a:solidFill>
                  </a:tcPr>
                </a:tc>
                <a:tc>
                  <a:txBody>
                    <a:bodyPr/>
                    <a:lstStyle/>
                    <a:p>
                      <a:pPr algn="ctr">
                        <a:spcAft>
                          <a:spcPts val="1000"/>
                        </a:spcAft>
                      </a:pPr>
                      <a:r>
                        <a:rPr lang="en-AU" sz="1100">
                          <a:solidFill>
                            <a:sysClr val="windowText" lastClr="000000"/>
                          </a:solidFill>
                          <a:effectLst/>
                        </a:rPr>
                        <a:t>45 m </a:t>
                      </a:r>
                      <a:endParaRPr lang="en-AU" sz="11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067" marR="61067" marT="0" marB="0" anchor="ctr">
                    <a:solidFill>
                      <a:schemeClr val="bg1"/>
                    </a:solidFill>
                  </a:tcPr>
                </a:tc>
                <a:tc>
                  <a:txBody>
                    <a:bodyPr/>
                    <a:lstStyle/>
                    <a:p>
                      <a:pPr algn="ctr">
                        <a:spcAft>
                          <a:spcPts val="1000"/>
                        </a:spcAft>
                      </a:pPr>
                      <a:r>
                        <a:rPr lang="en-AU" sz="1100">
                          <a:solidFill>
                            <a:sysClr val="windowText" lastClr="000000"/>
                          </a:solidFill>
                          <a:effectLst/>
                        </a:rPr>
                        <a:t>55 m</a:t>
                      </a:r>
                      <a:endParaRPr lang="en-AU" sz="11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067" marR="61067" marT="0" marB="0" anchor="ctr">
                    <a:solidFill>
                      <a:schemeClr val="bg1"/>
                    </a:solidFill>
                  </a:tcPr>
                </a:tc>
                <a:tc>
                  <a:txBody>
                    <a:bodyPr/>
                    <a:lstStyle/>
                    <a:p>
                      <a:pPr algn="ctr">
                        <a:spcAft>
                          <a:spcPts val="1000"/>
                        </a:spcAft>
                      </a:pPr>
                      <a:r>
                        <a:rPr lang="en-AU" sz="1100">
                          <a:solidFill>
                            <a:sysClr val="windowText" lastClr="000000"/>
                          </a:solidFill>
                          <a:effectLst/>
                        </a:rPr>
                        <a:t>65 m</a:t>
                      </a:r>
                      <a:endParaRPr lang="en-AU" sz="11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067" marR="61067" marT="0" marB="0" anchor="ctr">
                    <a:solidFill>
                      <a:schemeClr val="bg1"/>
                    </a:solidFill>
                  </a:tcPr>
                </a:tc>
                <a:tc>
                  <a:txBody>
                    <a:bodyPr/>
                    <a:lstStyle/>
                    <a:p>
                      <a:pPr algn="ctr">
                        <a:spcAft>
                          <a:spcPts val="1000"/>
                        </a:spcAft>
                      </a:pPr>
                      <a:r>
                        <a:rPr lang="en-AU" sz="1100">
                          <a:solidFill>
                            <a:sysClr val="windowText" lastClr="000000"/>
                          </a:solidFill>
                          <a:effectLst/>
                        </a:rPr>
                        <a:t>75 m</a:t>
                      </a:r>
                      <a:endParaRPr lang="en-AU" sz="11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067" marR="61067" marT="0" marB="0" anchor="ctr">
                    <a:solidFill>
                      <a:schemeClr val="bg1"/>
                    </a:solidFill>
                  </a:tcPr>
                </a:tc>
                <a:tc>
                  <a:txBody>
                    <a:bodyPr/>
                    <a:lstStyle/>
                    <a:p>
                      <a:pPr algn="ctr">
                        <a:spcAft>
                          <a:spcPts val="1000"/>
                        </a:spcAft>
                      </a:pPr>
                      <a:r>
                        <a:rPr lang="en-AU" sz="1100">
                          <a:solidFill>
                            <a:sysClr val="windowText" lastClr="000000"/>
                          </a:solidFill>
                          <a:effectLst/>
                        </a:rPr>
                        <a:t>85 m </a:t>
                      </a:r>
                      <a:endParaRPr lang="en-AU" sz="11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067" marR="61067" marT="0" marB="0" anchor="ctr">
                    <a:solidFill>
                      <a:schemeClr val="bg1"/>
                    </a:solidFill>
                  </a:tcPr>
                </a:tc>
                <a:tc>
                  <a:txBody>
                    <a:bodyPr/>
                    <a:lstStyle/>
                    <a:p>
                      <a:pPr algn="ctr">
                        <a:spcAft>
                          <a:spcPts val="1000"/>
                        </a:spcAft>
                      </a:pPr>
                      <a:r>
                        <a:rPr lang="en-AU" sz="1100" dirty="0">
                          <a:solidFill>
                            <a:sysClr val="windowText" lastClr="000000"/>
                          </a:solidFill>
                          <a:effectLst/>
                        </a:rPr>
                        <a:t>95 m</a:t>
                      </a:r>
                      <a:endParaRPr lang="en-AU" sz="11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067" marR="61067" marT="0" marB="0" anchor="ctr">
                    <a:solidFill>
                      <a:schemeClr val="bg1"/>
                    </a:solidFill>
                  </a:tcPr>
                </a:tc>
                <a:extLst>
                  <a:ext uri="{0D108BD9-81ED-4DB2-BD59-A6C34878D82A}">
                    <a16:rowId xmlns:a16="http://schemas.microsoft.com/office/drawing/2014/main" val="3324572434"/>
                  </a:ext>
                </a:extLst>
              </a:tr>
            </a:tbl>
          </a:graphicData>
        </a:graphic>
      </p:graphicFrame>
      <p:cxnSp>
        <p:nvCxnSpPr>
          <p:cNvPr id="27" name="Straight Connector 26">
            <a:extLst>
              <a:ext uri="{FF2B5EF4-FFF2-40B4-BE49-F238E27FC236}">
                <a16:creationId xmlns:a16="http://schemas.microsoft.com/office/drawing/2014/main" id="{D07C14B0-F815-B64C-922E-2A579BA51FF3}"/>
              </a:ext>
            </a:extLst>
          </p:cNvPr>
          <p:cNvCxnSpPr>
            <a:cxnSpLocks/>
          </p:cNvCxnSpPr>
          <p:nvPr/>
        </p:nvCxnSpPr>
        <p:spPr>
          <a:xfrm>
            <a:off x="133810" y="6032957"/>
            <a:ext cx="8556625"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28" name="Straight Arrow Connector 27">
            <a:extLst>
              <a:ext uri="{FF2B5EF4-FFF2-40B4-BE49-F238E27FC236}">
                <a16:creationId xmlns:a16="http://schemas.microsoft.com/office/drawing/2014/main" id="{56F66E10-2EDA-854A-9A86-92F6E9FCF089}"/>
              </a:ext>
            </a:extLst>
          </p:cNvPr>
          <p:cNvCxnSpPr>
            <a:cxnSpLocks/>
          </p:cNvCxnSpPr>
          <p:nvPr/>
        </p:nvCxnSpPr>
        <p:spPr>
          <a:xfrm>
            <a:off x="486235" y="5775782"/>
            <a:ext cx="0" cy="19526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5B67EE26-1F5F-0542-A1DB-47F4FF4D4C94}"/>
              </a:ext>
            </a:extLst>
          </p:cNvPr>
          <p:cNvCxnSpPr>
            <a:cxnSpLocks/>
          </p:cNvCxnSpPr>
          <p:nvPr/>
        </p:nvCxnSpPr>
        <p:spPr>
          <a:xfrm>
            <a:off x="1326023" y="5782132"/>
            <a:ext cx="0" cy="19526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89ACC6BC-7D90-B148-8E47-BF6583DE1F0F}"/>
              </a:ext>
            </a:extLst>
          </p:cNvPr>
          <p:cNvCxnSpPr>
            <a:cxnSpLocks/>
          </p:cNvCxnSpPr>
          <p:nvPr/>
        </p:nvCxnSpPr>
        <p:spPr>
          <a:xfrm>
            <a:off x="2267410" y="5782132"/>
            <a:ext cx="0" cy="19526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B90B2553-2F3F-F849-AECB-4B357433A3FB}"/>
              </a:ext>
            </a:extLst>
          </p:cNvPr>
          <p:cNvCxnSpPr>
            <a:cxnSpLocks/>
          </p:cNvCxnSpPr>
          <p:nvPr/>
        </p:nvCxnSpPr>
        <p:spPr>
          <a:xfrm>
            <a:off x="3134185" y="5782132"/>
            <a:ext cx="0" cy="19526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CC410E6D-AEA6-B24E-AE65-5446819317B4}"/>
              </a:ext>
            </a:extLst>
          </p:cNvPr>
          <p:cNvCxnSpPr>
            <a:cxnSpLocks/>
          </p:cNvCxnSpPr>
          <p:nvPr/>
        </p:nvCxnSpPr>
        <p:spPr>
          <a:xfrm>
            <a:off x="4016835" y="5782132"/>
            <a:ext cx="0" cy="19526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2A56C8D9-2974-0345-89C5-4F4A1422D0CB}"/>
              </a:ext>
            </a:extLst>
          </p:cNvPr>
          <p:cNvCxnSpPr>
            <a:cxnSpLocks/>
          </p:cNvCxnSpPr>
          <p:nvPr/>
        </p:nvCxnSpPr>
        <p:spPr>
          <a:xfrm>
            <a:off x="4905835" y="5778957"/>
            <a:ext cx="0" cy="19526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2DC63F4C-FDD8-D64B-974C-435191A64DDD}"/>
              </a:ext>
            </a:extLst>
          </p:cNvPr>
          <p:cNvCxnSpPr>
            <a:cxnSpLocks/>
          </p:cNvCxnSpPr>
          <p:nvPr/>
        </p:nvCxnSpPr>
        <p:spPr>
          <a:xfrm>
            <a:off x="5763085" y="5782132"/>
            <a:ext cx="0" cy="19526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51D3193D-35C6-2D47-A515-C215562AAF99}"/>
              </a:ext>
            </a:extLst>
          </p:cNvPr>
          <p:cNvCxnSpPr>
            <a:cxnSpLocks/>
          </p:cNvCxnSpPr>
          <p:nvPr/>
        </p:nvCxnSpPr>
        <p:spPr>
          <a:xfrm>
            <a:off x="6725110" y="5783719"/>
            <a:ext cx="0" cy="19526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7E68085A-CFCB-B249-B272-CF6919812F25}"/>
              </a:ext>
            </a:extLst>
          </p:cNvPr>
          <p:cNvCxnSpPr>
            <a:cxnSpLocks/>
          </p:cNvCxnSpPr>
          <p:nvPr/>
        </p:nvCxnSpPr>
        <p:spPr>
          <a:xfrm>
            <a:off x="7552198" y="5782132"/>
            <a:ext cx="0" cy="19526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96D4E41A-05AE-C243-8BEC-A7D02B8C0918}"/>
              </a:ext>
            </a:extLst>
          </p:cNvPr>
          <p:cNvCxnSpPr>
            <a:cxnSpLocks/>
          </p:cNvCxnSpPr>
          <p:nvPr/>
        </p:nvCxnSpPr>
        <p:spPr>
          <a:xfrm>
            <a:off x="8399923" y="5782132"/>
            <a:ext cx="0" cy="19526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12">
            <a:extLst>
              <a:ext uri="{FF2B5EF4-FFF2-40B4-BE49-F238E27FC236}">
                <a16:creationId xmlns:a16="http://schemas.microsoft.com/office/drawing/2014/main" id="{F015AB4C-7B5D-FB40-BF64-8BB2BC675FBD}"/>
              </a:ext>
            </a:extLst>
          </p:cNvPr>
          <p:cNvSpPr>
            <a:spLocks noChangeArrowheads="1"/>
          </p:cNvSpPr>
          <p:nvPr/>
        </p:nvSpPr>
        <p:spPr bwMode="auto">
          <a:xfrm>
            <a:off x="217684" y="2622312"/>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13">
            <a:extLst>
              <a:ext uri="{FF2B5EF4-FFF2-40B4-BE49-F238E27FC236}">
                <a16:creationId xmlns:a16="http://schemas.microsoft.com/office/drawing/2014/main" id="{4AB21AF0-0C3A-C441-96F1-30EB17A1C3BB}"/>
              </a:ext>
            </a:extLst>
          </p:cNvPr>
          <p:cNvSpPr>
            <a:spLocks noChangeArrowheads="1"/>
          </p:cNvSpPr>
          <p:nvPr/>
        </p:nvSpPr>
        <p:spPr bwMode="auto">
          <a:xfrm>
            <a:off x="217684" y="307951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2" name="TextBox 21">
            <a:extLst>
              <a:ext uri="{FF2B5EF4-FFF2-40B4-BE49-F238E27FC236}">
                <a16:creationId xmlns:a16="http://schemas.microsoft.com/office/drawing/2014/main" id="{F0DA2AB6-FB64-834A-9C5E-E6CA3B28E3CF}"/>
              </a:ext>
            </a:extLst>
          </p:cNvPr>
          <p:cNvSpPr txBox="1"/>
          <p:nvPr/>
        </p:nvSpPr>
        <p:spPr>
          <a:xfrm>
            <a:off x="3069770" y="3002854"/>
            <a:ext cx="2303644" cy="369332"/>
          </a:xfrm>
          <a:prstGeom prst="rect">
            <a:avLst/>
          </a:prstGeom>
          <a:noFill/>
        </p:spPr>
        <p:txBody>
          <a:bodyPr wrap="none" rtlCol="0">
            <a:spAutoFit/>
          </a:bodyPr>
          <a:lstStyle/>
          <a:p>
            <a:r>
              <a:rPr lang="en-US" dirty="0">
                <a:latin typeface="+mj-lt"/>
              </a:rPr>
              <a:t>Composite sample site</a:t>
            </a:r>
          </a:p>
        </p:txBody>
      </p:sp>
    </p:spTree>
    <p:extLst>
      <p:ext uri="{BB962C8B-B14F-4D97-AF65-F5344CB8AC3E}">
        <p14:creationId xmlns:p14="http://schemas.microsoft.com/office/powerpoint/2010/main" val="366478101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CF187-B065-3E40-8E9E-F7390BBEF847}"/>
              </a:ext>
            </a:extLst>
          </p:cNvPr>
          <p:cNvSpPr>
            <a:spLocks noGrp="1"/>
          </p:cNvSpPr>
          <p:nvPr>
            <p:ph type="ctrTitle"/>
          </p:nvPr>
        </p:nvSpPr>
        <p:spPr/>
        <p:txBody>
          <a:bodyPr/>
          <a:lstStyle/>
          <a:p>
            <a:r>
              <a:rPr lang="en-AU" dirty="0"/>
              <a:t>Getting recognised as an AfN Expert</a:t>
            </a:r>
          </a:p>
        </p:txBody>
      </p:sp>
      <p:sp>
        <p:nvSpPr>
          <p:cNvPr id="3" name="Subtitle 2">
            <a:extLst>
              <a:ext uri="{FF2B5EF4-FFF2-40B4-BE49-F238E27FC236}">
                <a16:creationId xmlns:a16="http://schemas.microsoft.com/office/drawing/2014/main" id="{1E06D98C-8559-AE47-8C8B-04EC81920C01}"/>
              </a:ext>
            </a:extLst>
          </p:cNvPr>
          <p:cNvSpPr>
            <a:spLocks noGrp="1"/>
          </p:cNvSpPr>
          <p:nvPr>
            <p:ph type="subTitle" idx="1"/>
          </p:nvPr>
        </p:nvSpPr>
        <p:spPr/>
        <p:txBody>
          <a:bodyPr/>
          <a:lstStyle/>
          <a:p>
            <a:r>
              <a:rPr lang="en-AU" dirty="0"/>
              <a:t>11:50-12:00</a:t>
            </a:r>
          </a:p>
        </p:txBody>
      </p:sp>
    </p:spTree>
    <p:extLst>
      <p:ext uri="{BB962C8B-B14F-4D97-AF65-F5344CB8AC3E}">
        <p14:creationId xmlns:p14="http://schemas.microsoft.com/office/powerpoint/2010/main" val="411565814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C3F9064-7D25-97D9-65E6-DE4767AEC562}"/>
              </a:ext>
            </a:extLst>
          </p:cNvPr>
          <p:cNvSpPr txBox="1">
            <a:spLocks/>
          </p:cNvSpPr>
          <p:nvPr/>
        </p:nvSpPr>
        <p:spPr>
          <a:xfrm>
            <a:off x="897491" y="117838"/>
            <a:ext cx="7346729" cy="1114380"/>
          </a:xfrm>
          <a:prstGeom prst="rect">
            <a:avLst/>
          </a:prstGeom>
        </p:spPr>
        <p:txBody>
          <a:bodyPr vert="horz" lIns="91440" tIns="45720" rIns="91440" bIns="45720" rtlCol="0" anchor="ctr">
            <a:normAutofit/>
          </a:bodyPr>
          <a:lstStyle>
            <a:lvl1pPr algn="l" defTabSz="914301"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4400">
              <a:spcAft>
                <a:spcPts val="600"/>
              </a:spcAft>
            </a:pPr>
            <a:r>
              <a:rPr lang="en-US" sz="3200" dirty="0"/>
              <a:t>AfN Accredited Experts</a:t>
            </a:r>
          </a:p>
        </p:txBody>
      </p:sp>
      <p:pic>
        <p:nvPicPr>
          <p:cNvPr id="7" name="Picture 6" descr="Chart, bar chart, waterfall chart&#10;&#10;Description automatically generated">
            <a:extLst>
              <a:ext uri="{FF2B5EF4-FFF2-40B4-BE49-F238E27FC236}">
                <a16:creationId xmlns:a16="http://schemas.microsoft.com/office/drawing/2014/main" id="{BF2DB19B-8E29-7B65-A655-B09C1289CC8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87" y="2623190"/>
            <a:ext cx="9141713" cy="4182333"/>
          </a:xfrm>
          <a:prstGeom prst="rect">
            <a:avLst/>
          </a:prstGeom>
        </p:spPr>
      </p:pic>
      <p:pic>
        <p:nvPicPr>
          <p:cNvPr id="8" name="Picture 7" descr="A close up of a sign&#10;&#10;Description automatically generated">
            <a:extLst>
              <a:ext uri="{FF2B5EF4-FFF2-40B4-BE49-F238E27FC236}">
                <a16:creationId xmlns:a16="http://schemas.microsoft.com/office/drawing/2014/main" id="{24075188-37A2-BF2D-342D-419B7A14C5C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245231" y="-44245"/>
            <a:ext cx="1892370" cy="1220470"/>
          </a:xfrm>
          <a:prstGeom prst="rect">
            <a:avLst/>
          </a:prstGeom>
        </p:spPr>
      </p:pic>
      <p:pic>
        <p:nvPicPr>
          <p:cNvPr id="3" name="Picture 2" descr="Map&#10;&#10;Description automatically generated">
            <a:extLst>
              <a:ext uri="{FF2B5EF4-FFF2-40B4-BE49-F238E27FC236}">
                <a16:creationId xmlns:a16="http://schemas.microsoft.com/office/drawing/2014/main" id="{241A909B-0B93-B7D9-7153-3F2B2A8FB8D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9559" y="1176225"/>
            <a:ext cx="4714851" cy="4160856"/>
          </a:xfrm>
          <a:prstGeom prst="rect">
            <a:avLst/>
          </a:prstGeom>
        </p:spPr>
      </p:pic>
      <p:sp>
        <p:nvSpPr>
          <p:cNvPr id="2" name="Slide Number Placeholder 1">
            <a:extLst>
              <a:ext uri="{FF2B5EF4-FFF2-40B4-BE49-F238E27FC236}">
                <a16:creationId xmlns:a16="http://schemas.microsoft.com/office/drawing/2014/main" id="{7AAFD41D-A3E1-F102-5DFA-BAEBB888A449}"/>
              </a:ext>
            </a:extLst>
          </p:cNvPr>
          <p:cNvSpPr>
            <a:spLocks noGrp="1"/>
          </p:cNvSpPr>
          <p:nvPr>
            <p:ph type="sldNum" sz="quarter" idx="12"/>
          </p:nvPr>
        </p:nvSpPr>
        <p:spPr>
          <a:xfrm>
            <a:off x="6833870" y="6440398"/>
            <a:ext cx="2057400" cy="365125"/>
          </a:xfrm>
        </p:spPr>
        <p:txBody>
          <a:bodyPr/>
          <a:lstStyle/>
          <a:p>
            <a:fld id="{0CF3C098-057A-459F-A7C8-BC4F417EF10C}" type="slidenum">
              <a:rPr lang="en-AU" smtClean="0"/>
              <a:t>102</a:t>
            </a:fld>
            <a:endParaRPr lang="en-AU" dirty="0"/>
          </a:p>
        </p:txBody>
      </p:sp>
    </p:spTree>
    <p:extLst>
      <p:ext uri="{BB962C8B-B14F-4D97-AF65-F5344CB8AC3E}">
        <p14:creationId xmlns:p14="http://schemas.microsoft.com/office/powerpoint/2010/main" val="417444002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1567741" y="65700"/>
            <a:ext cx="7467600" cy="1143000"/>
          </a:xfrm>
          <a:prstGeom prst="rect">
            <a:avLst/>
          </a:prstGeom>
        </p:spPr>
        <p:txBody>
          <a:bodyPr vert="horz" lIns="238658" tIns="119329" rIns="238658" bIns="119329" rtlCol="0" anchor="ctr">
            <a:noAutofit/>
          </a:bodyPr>
          <a:lstStyle>
            <a:lvl1pPr algn="l" defTabSz="914301"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n-US" sz="2800" dirty="0">
                <a:ea typeface="+mn-ea"/>
                <a:cs typeface="+mn-cs"/>
              </a:rPr>
              <a:t>Online training &amp; assessment system</a:t>
            </a:r>
          </a:p>
        </p:txBody>
      </p:sp>
      <p:sp>
        <p:nvSpPr>
          <p:cNvPr id="20" name="TextBox 19">
            <a:extLst>
              <a:ext uri="{FF2B5EF4-FFF2-40B4-BE49-F238E27FC236}">
                <a16:creationId xmlns:a16="http://schemas.microsoft.com/office/drawing/2014/main" id="{C3FB953D-2C83-4B5C-8FE2-FA1C065C2D2E}"/>
              </a:ext>
            </a:extLst>
          </p:cNvPr>
          <p:cNvSpPr txBox="1"/>
          <p:nvPr/>
        </p:nvSpPr>
        <p:spPr>
          <a:xfrm>
            <a:off x="6846163" y="6398162"/>
            <a:ext cx="224742" cy="276999"/>
          </a:xfrm>
          <a:prstGeom prst="rect">
            <a:avLst/>
          </a:prstGeom>
          <a:noFill/>
        </p:spPr>
        <p:txBody>
          <a:bodyPr wrap="none" rtlCol="0">
            <a:spAutoFit/>
          </a:bodyPr>
          <a:lstStyle/>
          <a:p>
            <a:r>
              <a:rPr lang="en-AU" sz="1200" dirty="0">
                <a:solidFill>
                  <a:srgbClr val="6C809C"/>
                </a:solidFill>
                <a:latin typeface="Avenir LT Std 35 Light" panose="020B0402020203020204" pitchFamily="34" charset="0"/>
              </a:rPr>
              <a:t> </a:t>
            </a:r>
          </a:p>
        </p:txBody>
      </p:sp>
      <p:pic>
        <p:nvPicPr>
          <p:cNvPr id="3" name="Picture 2" descr="Graphical user interface, application&#10;&#10;Description automatically generated">
            <a:extLst>
              <a:ext uri="{FF2B5EF4-FFF2-40B4-BE49-F238E27FC236}">
                <a16:creationId xmlns:a16="http://schemas.microsoft.com/office/drawing/2014/main" id="{0A459A06-40D4-254C-8999-A32E9738A84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77964" y="2139237"/>
            <a:ext cx="5859947" cy="3656644"/>
          </a:xfrm>
          <a:prstGeom prst="rect">
            <a:avLst/>
          </a:prstGeom>
          <a:ln>
            <a:solidFill>
              <a:schemeClr val="tx1"/>
            </a:solidFill>
          </a:ln>
        </p:spPr>
      </p:pic>
      <p:sp>
        <p:nvSpPr>
          <p:cNvPr id="11" name="TextBox 10">
            <a:extLst>
              <a:ext uri="{FF2B5EF4-FFF2-40B4-BE49-F238E27FC236}">
                <a16:creationId xmlns:a16="http://schemas.microsoft.com/office/drawing/2014/main" id="{61235FED-9FC9-1643-888E-F2C5557E49CC}"/>
              </a:ext>
            </a:extLst>
          </p:cNvPr>
          <p:cNvSpPr txBox="1"/>
          <p:nvPr/>
        </p:nvSpPr>
        <p:spPr>
          <a:xfrm>
            <a:off x="1523294" y="6306462"/>
            <a:ext cx="5663224" cy="369332"/>
          </a:xfrm>
          <a:prstGeom prst="rect">
            <a:avLst/>
          </a:prstGeom>
          <a:noFill/>
        </p:spPr>
        <p:txBody>
          <a:bodyPr wrap="square">
            <a:spAutoFit/>
          </a:bodyPr>
          <a:lstStyle/>
          <a:p>
            <a:pPr algn="ctr"/>
            <a:r>
              <a:rPr lang="en-AU" dirty="0">
                <a:latin typeface="+mj-lt"/>
                <a:hlinkClick r:id="rId3"/>
              </a:rPr>
              <a:t>https://accountingfornature-training.thinkific.com/</a:t>
            </a:r>
            <a:r>
              <a:rPr lang="en-AU" dirty="0">
                <a:latin typeface="+mj-lt"/>
              </a:rPr>
              <a:t> </a:t>
            </a:r>
          </a:p>
        </p:txBody>
      </p:sp>
      <p:sp>
        <p:nvSpPr>
          <p:cNvPr id="2" name="Slide Number Placeholder 1">
            <a:extLst>
              <a:ext uri="{FF2B5EF4-FFF2-40B4-BE49-F238E27FC236}">
                <a16:creationId xmlns:a16="http://schemas.microsoft.com/office/drawing/2014/main" id="{2D6C090E-7274-4D4F-9359-1651DD106345}"/>
              </a:ext>
            </a:extLst>
          </p:cNvPr>
          <p:cNvSpPr>
            <a:spLocks noGrp="1"/>
          </p:cNvSpPr>
          <p:nvPr>
            <p:ph type="sldNum" sz="quarter" idx="12"/>
          </p:nvPr>
        </p:nvSpPr>
        <p:spPr/>
        <p:txBody>
          <a:bodyPr/>
          <a:lstStyle/>
          <a:p>
            <a:fld id="{20550A7E-0215-EA48-A579-C9E7E81A0714}" type="slidenum">
              <a:rPr lang="en-AU" smtClean="0"/>
              <a:t>103</a:t>
            </a:fld>
            <a:endParaRPr lang="en-AU"/>
          </a:p>
        </p:txBody>
      </p:sp>
      <p:pic>
        <p:nvPicPr>
          <p:cNvPr id="8" name="Picture 7">
            <a:extLst>
              <a:ext uri="{FF2B5EF4-FFF2-40B4-BE49-F238E27FC236}">
                <a16:creationId xmlns:a16="http://schemas.microsoft.com/office/drawing/2014/main" id="{2934D6D9-1437-2C4C-A4E9-93FEBB8C585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2081801"/>
            <a:ext cx="3332227" cy="1709959"/>
          </a:xfrm>
          <a:prstGeom prst="rect">
            <a:avLst/>
          </a:prstGeom>
        </p:spPr>
      </p:pic>
      <p:pic>
        <p:nvPicPr>
          <p:cNvPr id="10" name="Graphic 9" descr="Users">
            <a:extLst>
              <a:ext uri="{FF2B5EF4-FFF2-40B4-BE49-F238E27FC236}">
                <a16:creationId xmlns:a16="http://schemas.microsoft.com/office/drawing/2014/main" id="{CD7B9A0E-BC69-A744-94E1-CBE2A47E3F77}"/>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93766" y="1018028"/>
            <a:ext cx="917666" cy="917666"/>
          </a:xfrm>
          <a:prstGeom prst="rect">
            <a:avLst/>
          </a:prstGeom>
        </p:spPr>
      </p:pic>
      <p:cxnSp>
        <p:nvCxnSpPr>
          <p:cNvPr id="12" name="Connector: Elbow 28">
            <a:extLst>
              <a:ext uri="{FF2B5EF4-FFF2-40B4-BE49-F238E27FC236}">
                <a16:creationId xmlns:a16="http://schemas.microsoft.com/office/drawing/2014/main" id="{6EEDEE74-AFA0-2245-A408-94C4724D5391}"/>
              </a:ext>
            </a:extLst>
          </p:cNvPr>
          <p:cNvCxnSpPr>
            <a:cxnSpLocks/>
            <a:stCxn id="8" idx="2"/>
          </p:cNvCxnSpPr>
          <p:nvPr/>
        </p:nvCxnSpPr>
        <p:spPr>
          <a:xfrm rot="16200000" flipH="1">
            <a:off x="2594588" y="2863285"/>
            <a:ext cx="510582" cy="2367531"/>
          </a:xfrm>
          <a:prstGeom prst="bentConnector2">
            <a:avLst/>
          </a:prstGeom>
          <a:ln>
            <a:solidFill>
              <a:srgbClr val="025073"/>
            </a:solidFill>
            <a:tailEnd type="triangle"/>
          </a:ln>
        </p:spPr>
        <p:style>
          <a:lnRef idx="1">
            <a:schemeClr val="accent1"/>
          </a:lnRef>
          <a:fillRef idx="0">
            <a:schemeClr val="accent1"/>
          </a:fillRef>
          <a:effectRef idx="0">
            <a:schemeClr val="accent1"/>
          </a:effectRef>
          <a:fontRef idx="minor">
            <a:schemeClr val="tx1"/>
          </a:fontRef>
        </p:style>
      </p:cxnSp>
      <p:sp>
        <p:nvSpPr>
          <p:cNvPr id="13" name="Content Placeholder 15">
            <a:extLst>
              <a:ext uri="{FF2B5EF4-FFF2-40B4-BE49-F238E27FC236}">
                <a16:creationId xmlns:a16="http://schemas.microsoft.com/office/drawing/2014/main" id="{A0BB9980-FC59-0444-B13D-0C7163EF4B2B}"/>
              </a:ext>
            </a:extLst>
          </p:cNvPr>
          <p:cNvSpPr txBox="1">
            <a:spLocks/>
          </p:cNvSpPr>
          <p:nvPr/>
        </p:nvSpPr>
        <p:spPr>
          <a:xfrm>
            <a:off x="-73312" y="4597488"/>
            <a:ext cx="3314566" cy="1292662"/>
          </a:xfrm>
          <a:prstGeom prst="rect">
            <a:avLst/>
          </a:prstGeom>
          <a:noFill/>
        </p:spPr>
        <p:txBody>
          <a:bodyPr vert="horz" wrap="square" lIns="182880" tIns="91440" rIns="182880" bIns="9144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2400"/>
              </a:spcBef>
              <a:spcAft>
                <a:spcPts val="1200"/>
              </a:spcAft>
              <a:buFont typeface="Wingdings" panose="05000000000000000000" pitchFamily="2" charset="2"/>
              <a:buChar char="ü"/>
            </a:pPr>
            <a:r>
              <a:rPr lang="en-AU" sz="1600" dirty="0">
                <a:solidFill>
                  <a:srgbClr val="025073"/>
                </a:solidFill>
                <a:latin typeface="+mj-lt"/>
              </a:rPr>
              <a:t>To be accredited, you need to complete the AfN Accredited Expert Course and meet the qualification pre-requisites</a:t>
            </a:r>
            <a:br>
              <a:rPr lang="en-AU" sz="1600" dirty="0">
                <a:solidFill>
                  <a:srgbClr val="025073"/>
                </a:solidFill>
                <a:latin typeface="+mj-lt"/>
              </a:rPr>
            </a:br>
            <a:endParaRPr lang="en-US" sz="1600" dirty="0">
              <a:solidFill>
                <a:srgbClr val="025073"/>
              </a:solidFill>
              <a:highlight>
                <a:srgbClr val="FFFF00"/>
              </a:highlight>
              <a:latin typeface="+mj-lt"/>
              <a:cs typeface="Helvetica" panose="020B0604020202020204" pitchFamily="34" charset="0"/>
            </a:endParaRPr>
          </a:p>
        </p:txBody>
      </p:sp>
    </p:spTree>
    <p:extLst>
      <p:ext uri="{BB962C8B-B14F-4D97-AF65-F5344CB8AC3E}">
        <p14:creationId xmlns:p14="http://schemas.microsoft.com/office/powerpoint/2010/main" val="370695533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28666846-6F07-44F8-B1A2-8BCF076DFE3D}"/>
              </a:ext>
            </a:extLst>
          </p:cNvPr>
          <p:cNvSpPr txBox="1">
            <a:spLocks noGrp="1"/>
          </p:cNvSpPr>
          <p:nvPr>
            <p:ph sz="quarter" idx="4294967295"/>
          </p:nvPr>
        </p:nvSpPr>
        <p:spPr>
          <a:xfrm>
            <a:off x="461963" y="1420065"/>
            <a:ext cx="8455266" cy="719171"/>
          </a:xfrm>
          <a:prstGeom prst="rect">
            <a:avLst/>
          </a:prstGeom>
          <a:noFill/>
        </p:spPr>
        <p:txBody>
          <a:bodyPr wrap="square" rtlCol="0">
            <a:spAutoFit/>
          </a:bodyPr>
          <a:lstStyle/>
          <a:p>
            <a:pPr marL="0" indent="0">
              <a:buNone/>
            </a:pPr>
            <a:endParaRPr lang="en-US" sz="1800" b="1" dirty="0">
              <a:highlight>
                <a:srgbClr val="FFFF00"/>
              </a:highlight>
              <a:latin typeface="Avenir LT Std 35 Light" panose="020B0402020203020204" pitchFamily="34" charset="0"/>
              <a:cs typeface="Helvetica" panose="020B0604020202020204" pitchFamily="34" charset="0"/>
            </a:endParaRPr>
          </a:p>
          <a:p>
            <a:pPr marL="342900" indent="-342900">
              <a:buAutoNum type="arabicPeriod"/>
            </a:pPr>
            <a:endParaRPr lang="en-US" sz="1800" b="1" dirty="0">
              <a:highlight>
                <a:srgbClr val="FFFF00"/>
              </a:highlight>
              <a:latin typeface="Avenir LT Std 35 Light" panose="020B0402020203020204" pitchFamily="34" charset="0"/>
              <a:cs typeface="Helvetica" panose="020B0604020202020204" pitchFamily="34" charset="0"/>
            </a:endParaRPr>
          </a:p>
        </p:txBody>
      </p:sp>
      <p:sp>
        <p:nvSpPr>
          <p:cNvPr id="8" name="TextBox 7">
            <a:extLst>
              <a:ext uri="{FF2B5EF4-FFF2-40B4-BE49-F238E27FC236}">
                <a16:creationId xmlns:a16="http://schemas.microsoft.com/office/drawing/2014/main" id="{AE859DF6-7AEB-48F6-9469-01622E844726}"/>
              </a:ext>
            </a:extLst>
          </p:cNvPr>
          <p:cNvSpPr txBox="1"/>
          <p:nvPr/>
        </p:nvSpPr>
        <p:spPr>
          <a:xfrm>
            <a:off x="978573" y="2139236"/>
            <a:ext cx="7422046" cy="4154984"/>
          </a:xfrm>
          <a:prstGeom prst="rect">
            <a:avLst/>
          </a:prstGeom>
          <a:noFill/>
        </p:spPr>
        <p:txBody>
          <a:bodyPr wrap="square">
            <a:spAutoFit/>
          </a:bodyPr>
          <a:lstStyle/>
          <a:p>
            <a:pPr algn="ctr"/>
            <a:r>
              <a:rPr lang="en-GB" sz="2000" dirty="0">
                <a:solidFill>
                  <a:srgbClr val="000000"/>
                </a:solidFill>
                <a:effectLst/>
                <a:latin typeface="Calibri Light" panose="020F0502020204030204" pitchFamily="34" charset="0"/>
                <a:cs typeface="Calibri Light" panose="020F0502020204030204" pitchFamily="34" charset="0"/>
              </a:rPr>
              <a:t>AfN Accredited </a:t>
            </a:r>
            <a:r>
              <a:rPr lang="en-GB" sz="2000" u="sng" dirty="0">
                <a:solidFill>
                  <a:srgbClr val="000000"/>
                </a:solidFill>
                <a:effectLst/>
                <a:latin typeface="Calibri Light" panose="020F0502020204030204" pitchFamily="34" charset="0"/>
                <a:cs typeface="Calibri Light" panose="020F0502020204030204" pitchFamily="34" charset="0"/>
              </a:rPr>
              <a:t>Experts </a:t>
            </a:r>
          </a:p>
          <a:p>
            <a:pPr algn="ctr"/>
            <a:endParaRPr lang="en-GB" sz="2000" dirty="0">
              <a:solidFill>
                <a:srgbClr val="000000"/>
              </a:solidFill>
              <a:latin typeface="Calibri Light" panose="020F0502020204030204" pitchFamily="34" charset="0"/>
              <a:cs typeface="Calibri Light" panose="020F0502020204030204" pitchFamily="34" charset="0"/>
            </a:endParaRPr>
          </a:p>
          <a:p>
            <a:pPr algn="ctr"/>
            <a:r>
              <a:rPr lang="en-GB" sz="1600" b="1" dirty="0">
                <a:solidFill>
                  <a:srgbClr val="000000"/>
                </a:solidFill>
                <a:latin typeface="Calibri Light" panose="020F0502020204030204" pitchFamily="34" charset="0"/>
                <a:cs typeface="Calibri Light" panose="020F0502020204030204" pitchFamily="34" charset="0"/>
              </a:rPr>
              <a:t>Category 1 </a:t>
            </a:r>
            <a:r>
              <a:rPr lang="en-GB" sz="1600" dirty="0">
                <a:solidFill>
                  <a:srgbClr val="000000"/>
                </a:solidFill>
                <a:latin typeface="Calibri Light" panose="020F0502020204030204" pitchFamily="34" charset="0"/>
                <a:cs typeface="Calibri Light" panose="020F0502020204030204" pitchFamily="34" charset="0"/>
              </a:rPr>
              <a:t>experts have demonstrated applied scientific expertise. Category 1 Experts must nominate their area of specialisation (e.g. “native vegetation”, “fauna”, “soil” etc). In addition to their scientific expertise, Category 1 Experts also have the capability to develop environmental accounts.</a:t>
            </a:r>
          </a:p>
          <a:p>
            <a:pPr algn="ctr"/>
            <a:endParaRPr lang="en-GB" sz="1600" dirty="0">
              <a:solidFill>
                <a:srgbClr val="000000"/>
              </a:solidFill>
              <a:latin typeface="Calibri Light" panose="020F0502020204030204" pitchFamily="34" charset="0"/>
              <a:cs typeface="Calibri Light" panose="020F0502020204030204" pitchFamily="34" charset="0"/>
            </a:endParaRPr>
          </a:p>
          <a:p>
            <a:pPr algn="ctr"/>
            <a:r>
              <a:rPr lang="en-GB" sz="1600" b="1" dirty="0">
                <a:solidFill>
                  <a:srgbClr val="000000"/>
                </a:solidFill>
                <a:latin typeface="Calibri Light" panose="020F0502020204030204" pitchFamily="34" charset="0"/>
                <a:cs typeface="Calibri Light" panose="020F0502020204030204" pitchFamily="34" charset="0"/>
              </a:rPr>
              <a:t>Category 2 </a:t>
            </a:r>
            <a:r>
              <a:rPr lang="en-GB" sz="1600" dirty="0">
                <a:solidFill>
                  <a:srgbClr val="000000"/>
                </a:solidFill>
                <a:latin typeface="Calibri Light" panose="020F0502020204030204" pitchFamily="34" charset="0"/>
                <a:cs typeface="Calibri Light" panose="020F0502020204030204" pitchFamily="34" charset="0"/>
              </a:rPr>
              <a:t>experts have demonstrated experience in fields related to environmental accounting. Category 2 Experts are deemed to have the capacity to lead the development of environmental accounts, however AfN recommends that they assess whether there is a need to be supported by Category 1 Experts where Methods require specialist scientific expertise for experimental design or ecological monitoring or measurement. </a:t>
            </a:r>
          </a:p>
          <a:p>
            <a:pPr algn="ctr"/>
            <a:endParaRPr lang="en-GB" sz="1600" dirty="0">
              <a:solidFill>
                <a:srgbClr val="000000"/>
              </a:solidFill>
              <a:latin typeface="Calibri Light" panose="020F0502020204030204" pitchFamily="34" charset="0"/>
              <a:cs typeface="Calibri Light" panose="020F0502020204030204" pitchFamily="34" charset="0"/>
            </a:endParaRPr>
          </a:p>
          <a:p>
            <a:pPr algn="ctr"/>
            <a:r>
              <a:rPr lang="en-GB" sz="1600" dirty="0">
                <a:solidFill>
                  <a:srgbClr val="000000"/>
                </a:solidFill>
                <a:effectLst/>
                <a:latin typeface="Calibri Light" panose="020F0502020204030204" pitchFamily="34" charset="0"/>
                <a:cs typeface="Calibri Light" panose="020F0502020204030204" pitchFamily="34" charset="0"/>
              </a:rPr>
              <a:t>While proponents </a:t>
            </a:r>
            <a:r>
              <a:rPr lang="en-GB" sz="1600" u="sng" dirty="0">
                <a:solidFill>
                  <a:srgbClr val="000000"/>
                </a:solidFill>
                <a:effectLst/>
                <a:latin typeface="Calibri Light" panose="020F0502020204030204" pitchFamily="34" charset="0"/>
                <a:cs typeface="Calibri Light" panose="020F0502020204030204" pitchFamily="34" charset="0"/>
              </a:rPr>
              <a:t>do not have to use</a:t>
            </a:r>
            <a:r>
              <a:rPr lang="en-GB" sz="1600" dirty="0">
                <a:solidFill>
                  <a:srgbClr val="000000"/>
                </a:solidFill>
                <a:effectLst/>
                <a:latin typeface="Calibri Light" panose="020F0502020204030204" pitchFamily="34" charset="0"/>
                <a:cs typeface="Calibri Light" panose="020F0502020204030204" pitchFamily="34" charset="0"/>
              </a:rPr>
              <a:t> AfN Accredited Experts to develop environmental accounts, they are encouraged to do so. </a:t>
            </a:r>
            <a:endParaRPr lang="en-AU" sz="1600" dirty="0">
              <a:latin typeface="Calibri Light" panose="020F0502020204030204" pitchFamily="34" charset="0"/>
              <a:cs typeface="Calibri Light" panose="020F0502020204030204" pitchFamily="34" charset="0"/>
            </a:endParaRPr>
          </a:p>
        </p:txBody>
      </p:sp>
      <p:sp>
        <p:nvSpPr>
          <p:cNvPr id="3" name="Rectangle 2">
            <a:extLst>
              <a:ext uri="{FF2B5EF4-FFF2-40B4-BE49-F238E27FC236}">
                <a16:creationId xmlns:a16="http://schemas.microsoft.com/office/drawing/2014/main" id="{BA0A4DCC-ECB5-4CBE-9B44-755D4BF4EAF3}"/>
              </a:ext>
            </a:extLst>
          </p:cNvPr>
          <p:cNvSpPr/>
          <p:nvPr/>
        </p:nvSpPr>
        <p:spPr>
          <a:xfrm>
            <a:off x="0" y="785812"/>
            <a:ext cx="9144000" cy="10783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Calibri Light" panose="020F0502020204030204" pitchFamily="34" charset="0"/>
                <a:cs typeface="Calibri Light" panose="020F0502020204030204" pitchFamily="34" charset="0"/>
              </a:rPr>
              <a:t>AfN ACCREDITED EXPERT CATEGORIES</a:t>
            </a:r>
          </a:p>
        </p:txBody>
      </p:sp>
      <p:sp>
        <p:nvSpPr>
          <p:cNvPr id="12" name="Slide Number Placeholder 11">
            <a:extLst>
              <a:ext uri="{FF2B5EF4-FFF2-40B4-BE49-F238E27FC236}">
                <a16:creationId xmlns:a16="http://schemas.microsoft.com/office/drawing/2014/main" id="{211D79A0-E1B7-1B48-889C-507314D96E97}"/>
              </a:ext>
            </a:extLst>
          </p:cNvPr>
          <p:cNvSpPr>
            <a:spLocks noGrp="1"/>
          </p:cNvSpPr>
          <p:nvPr>
            <p:ph type="sldNum" sz="quarter" idx="12"/>
          </p:nvPr>
        </p:nvSpPr>
        <p:spPr/>
        <p:txBody>
          <a:bodyPr/>
          <a:lstStyle/>
          <a:p>
            <a:fld id="{20550A7E-0215-EA48-A579-C9E7E81A0714}" type="slidenum">
              <a:rPr lang="en-AU" smtClean="0"/>
              <a:t>104</a:t>
            </a:fld>
            <a:endParaRPr lang="en-AU"/>
          </a:p>
        </p:txBody>
      </p:sp>
      <p:pic>
        <p:nvPicPr>
          <p:cNvPr id="2" name="Picture 1" descr="A picture containing chart&#10;&#10;Description automatically generated">
            <a:extLst>
              <a:ext uri="{FF2B5EF4-FFF2-40B4-BE49-F238E27FC236}">
                <a16:creationId xmlns:a16="http://schemas.microsoft.com/office/drawing/2014/main" id="{39DCB231-04BF-6E62-0C42-BCD0371C162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270547"/>
            <a:ext cx="2240666" cy="2230966"/>
          </a:xfrm>
          <a:prstGeom prst="rect">
            <a:avLst/>
          </a:prstGeom>
        </p:spPr>
      </p:pic>
    </p:spTree>
    <p:extLst>
      <p:ext uri="{BB962C8B-B14F-4D97-AF65-F5344CB8AC3E}">
        <p14:creationId xmlns:p14="http://schemas.microsoft.com/office/powerpoint/2010/main" val="11175551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28666846-6F07-44F8-B1A2-8BCF076DFE3D}"/>
              </a:ext>
            </a:extLst>
          </p:cNvPr>
          <p:cNvSpPr txBox="1">
            <a:spLocks noGrp="1"/>
          </p:cNvSpPr>
          <p:nvPr>
            <p:ph sz="quarter" idx="4294967295"/>
          </p:nvPr>
        </p:nvSpPr>
        <p:spPr>
          <a:xfrm>
            <a:off x="461963" y="1420065"/>
            <a:ext cx="8455266" cy="719171"/>
          </a:xfrm>
          <a:prstGeom prst="rect">
            <a:avLst/>
          </a:prstGeom>
          <a:noFill/>
        </p:spPr>
        <p:txBody>
          <a:bodyPr wrap="square" rtlCol="0">
            <a:spAutoFit/>
          </a:bodyPr>
          <a:lstStyle/>
          <a:p>
            <a:pPr marL="0" indent="0">
              <a:buNone/>
            </a:pPr>
            <a:endParaRPr lang="en-US" sz="1800" b="1" dirty="0">
              <a:highlight>
                <a:srgbClr val="FFFF00"/>
              </a:highlight>
              <a:latin typeface="Avenir LT Std 35 Light" panose="020B0402020203020204" pitchFamily="34" charset="0"/>
              <a:cs typeface="Helvetica" panose="020B0604020202020204" pitchFamily="34" charset="0"/>
            </a:endParaRPr>
          </a:p>
          <a:p>
            <a:pPr marL="342900" indent="-342900">
              <a:buAutoNum type="arabicPeriod"/>
            </a:pPr>
            <a:endParaRPr lang="en-US" sz="1800" b="1" dirty="0">
              <a:highlight>
                <a:srgbClr val="FFFF00"/>
              </a:highlight>
              <a:latin typeface="Avenir LT Std 35 Light" panose="020B0402020203020204" pitchFamily="34" charset="0"/>
              <a:cs typeface="Helvetica" panose="020B0604020202020204" pitchFamily="34" charset="0"/>
            </a:endParaRPr>
          </a:p>
        </p:txBody>
      </p:sp>
      <p:sp>
        <p:nvSpPr>
          <p:cNvPr id="7" name="TextBox 6">
            <a:extLst>
              <a:ext uri="{FF2B5EF4-FFF2-40B4-BE49-F238E27FC236}">
                <a16:creationId xmlns:a16="http://schemas.microsoft.com/office/drawing/2014/main" id="{C26F368D-04BF-478E-AE18-551568EE893A}"/>
              </a:ext>
            </a:extLst>
          </p:cNvPr>
          <p:cNvSpPr txBox="1"/>
          <p:nvPr/>
        </p:nvSpPr>
        <p:spPr>
          <a:xfrm>
            <a:off x="1316294" y="2287330"/>
            <a:ext cx="6746604" cy="2616101"/>
          </a:xfrm>
          <a:prstGeom prst="rect">
            <a:avLst/>
          </a:prstGeom>
          <a:noFill/>
        </p:spPr>
        <p:txBody>
          <a:bodyPr wrap="square">
            <a:spAutoFit/>
          </a:bodyPr>
          <a:lstStyle/>
          <a:p>
            <a:pPr algn="ctr"/>
            <a:r>
              <a:rPr lang="en-GB" sz="2000" dirty="0">
                <a:solidFill>
                  <a:srgbClr val="000000"/>
                </a:solidFill>
                <a:effectLst/>
                <a:latin typeface="Calibri Light" panose="020F0502020204030204" pitchFamily="34" charset="0"/>
                <a:cs typeface="Calibri Light" panose="020F0502020204030204" pitchFamily="34" charset="0"/>
              </a:rPr>
              <a:t>AfN Accredited </a:t>
            </a:r>
            <a:r>
              <a:rPr lang="en-GB" sz="2000" u="sng" dirty="0">
                <a:solidFill>
                  <a:srgbClr val="000000"/>
                </a:solidFill>
                <a:effectLst/>
                <a:latin typeface="Calibri Light" panose="020F0502020204030204" pitchFamily="34" charset="0"/>
                <a:cs typeface="Calibri Light" panose="020F0502020204030204" pitchFamily="34" charset="0"/>
              </a:rPr>
              <a:t>Auditors </a:t>
            </a:r>
          </a:p>
          <a:p>
            <a:pPr algn="ctr"/>
            <a:endParaRPr lang="en-GB" sz="1600" dirty="0">
              <a:solidFill>
                <a:srgbClr val="000000"/>
              </a:solidFill>
              <a:latin typeface="Calibri Light" panose="020F0502020204030204" pitchFamily="34" charset="0"/>
              <a:cs typeface="Calibri Light" panose="020F0502020204030204" pitchFamily="34" charset="0"/>
            </a:endParaRPr>
          </a:p>
          <a:p>
            <a:pPr algn="ctr"/>
            <a:r>
              <a:rPr lang="en-GB" sz="1600" dirty="0" err="1">
                <a:solidFill>
                  <a:srgbClr val="000000"/>
                </a:solidFill>
                <a:latin typeface="Calibri Light" panose="020F0502020204030204" pitchFamily="34" charset="0"/>
                <a:cs typeface="Calibri Light" panose="020F0502020204030204" pitchFamily="34" charset="0"/>
              </a:rPr>
              <a:t>AfN</a:t>
            </a:r>
            <a:r>
              <a:rPr lang="en-GB" sz="1600" dirty="0">
                <a:solidFill>
                  <a:srgbClr val="000000"/>
                </a:solidFill>
                <a:latin typeface="Calibri Light" panose="020F0502020204030204" pitchFamily="34" charset="0"/>
                <a:cs typeface="Calibri Light" panose="020F0502020204030204" pitchFamily="34" charset="0"/>
              </a:rPr>
              <a:t> Accredited Auditors are experienced auditors who possess the skills to audit and assure the rigour and accuracy of certified Environmental Accounts. To become accredited as an AfN Auditor, applicants must pass additional eligibility requirements. </a:t>
            </a:r>
          </a:p>
          <a:p>
            <a:pPr algn="ctr"/>
            <a:endParaRPr lang="en-GB" sz="1600" dirty="0">
              <a:solidFill>
                <a:srgbClr val="000000"/>
              </a:solidFill>
              <a:latin typeface="Calibri Light" panose="020F0502020204030204" pitchFamily="34" charset="0"/>
              <a:cs typeface="Calibri Light" panose="020F0502020204030204" pitchFamily="34" charset="0"/>
            </a:endParaRPr>
          </a:p>
          <a:p>
            <a:pPr algn="ctr"/>
            <a:r>
              <a:rPr lang="en-GB" sz="1600" dirty="0">
                <a:solidFill>
                  <a:srgbClr val="000000"/>
                </a:solidFill>
                <a:effectLst/>
                <a:latin typeface="Calibri Light" panose="020F0502020204030204" pitchFamily="34" charset="0"/>
                <a:cs typeface="Calibri Light" panose="020F0502020204030204" pitchFamily="34" charset="0"/>
              </a:rPr>
              <a:t>An AfN Accredited Auditor </a:t>
            </a:r>
            <a:r>
              <a:rPr lang="en-GB" sz="1600" u="sng" dirty="0">
                <a:solidFill>
                  <a:srgbClr val="000000"/>
                </a:solidFill>
                <a:effectLst/>
                <a:latin typeface="Calibri Light" panose="020F0502020204030204" pitchFamily="34" charset="0"/>
                <a:cs typeface="Calibri Light" panose="020F0502020204030204" pitchFamily="34" charset="0"/>
              </a:rPr>
              <a:t>must</a:t>
            </a:r>
            <a:r>
              <a:rPr lang="en-GB" sz="1600" dirty="0">
                <a:solidFill>
                  <a:srgbClr val="000000"/>
                </a:solidFill>
                <a:effectLst/>
                <a:latin typeface="Calibri Light" panose="020F0502020204030204" pitchFamily="34" charset="0"/>
                <a:cs typeface="Calibri Light" panose="020F0502020204030204" pitchFamily="34" charset="0"/>
              </a:rPr>
              <a:t> be engaged by a proponent for the purposes of certifying an environmental account for Tier 1 Certification. </a:t>
            </a:r>
          </a:p>
          <a:p>
            <a:pPr algn="ctr"/>
            <a:endParaRPr lang="en-GB" sz="1600" u="sng" dirty="0">
              <a:solidFill>
                <a:srgbClr val="000000"/>
              </a:solidFill>
              <a:latin typeface="Calibri Light" panose="020F0502020204030204" pitchFamily="34" charset="0"/>
              <a:cs typeface="Calibri Light" panose="020F0502020204030204" pitchFamily="34" charset="0"/>
            </a:endParaRPr>
          </a:p>
        </p:txBody>
      </p:sp>
      <p:sp>
        <p:nvSpPr>
          <p:cNvPr id="3" name="Rectangle 2">
            <a:extLst>
              <a:ext uri="{FF2B5EF4-FFF2-40B4-BE49-F238E27FC236}">
                <a16:creationId xmlns:a16="http://schemas.microsoft.com/office/drawing/2014/main" id="{BA0A4DCC-ECB5-4CBE-9B44-755D4BF4EAF3}"/>
              </a:ext>
            </a:extLst>
          </p:cNvPr>
          <p:cNvSpPr/>
          <p:nvPr/>
        </p:nvSpPr>
        <p:spPr>
          <a:xfrm>
            <a:off x="0" y="785812"/>
            <a:ext cx="9144000" cy="10783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Calibri Light" panose="020F0502020204030204" pitchFamily="34" charset="0"/>
                <a:cs typeface="Calibri Light" panose="020F0502020204030204" pitchFamily="34" charset="0"/>
              </a:rPr>
              <a:t>AfN ACCREDITED Auditors</a:t>
            </a:r>
          </a:p>
        </p:txBody>
      </p:sp>
      <p:sp>
        <p:nvSpPr>
          <p:cNvPr id="12" name="Slide Number Placeholder 11">
            <a:extLst>
              <a:ext uri="{FF2B5EF4-FFF2-40B4-BE49-F238E27FC236}">
                <a16:creationId xmlns:a16="http://schemas.microsoft.com/office/drawing/2014/main" id="{211D79A0-E1B7-1B48-889C-507314D96E97}"/>
              </a:ext>
            </a:extLst>
          </p:cNvPr>
          <p:cNvSpPr>
            <a:spLocks noGrp="1"/>
          </p:cNvSpPr>
          <p:nvPr>
            <p:ph type="sldNum" sz="quarter" idx="12"/>
          </p:nvPr>
        </p:nvSpPr>
        <p:spPr/>
        <p:txBody>
          <a:bodyPr/>
          <a:lstStyle/>
          <a:p>
            <a:fld id="{20550A7E-0215-EA48-A579-C9E7E81A0714}" type="slidenum">
              <a:rPr lang="en-AU" smtClean="0"/>
              <a:t>105</a:t>
            </a:fld>
            <a:endParaRPr lang="en-AU"/>
          </a:p>
        </p:txBody>
      </p:sp>
      <p:pic>
        <p:nvPicPr>
          <p:cNvPr id="2" name="Picture 1" descr="A picture containing chart&#10;&#10;Description automatically generated">
            <a:extLst>
              <a:ext uri="{FF2B5EF4-FFF2-40B4-BE49-F238E27FC236}">
                <a16:creationId xmlns:a16="http://schemas.microsoft.com/office/drawing/2014/main" id="{112C017E-283D-47ED-768E-3B7800ED7C1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270547"/>
            <a:ext cx="2240666" cy="2230966"/>
          </a:xfrm>
          <a:prstGeom prst="rect">
            <a:avLst/>
          </a:prstGeom>
        </p:spPr>
      </p:pic>
    </p:spTree>
    <p:extLst>
      <p:ext uri="{BB962C8B-B14F-4D97-AF65-F5344CB8AC3E}">
        <p14:creationId xmlns:p14="http://schemas.microsoft.com/office/powerpoint/2010/main" val="122846957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28666846-6F07-44F8-B1A2-8BCF076DFE3D}"/>
              </a:ext>
            </a:extLst>
          </p:cNvPr>
          <p:cNvSpPr txBox="1">
            <a:spLocks noGrp="1"/>
          </p:cNvSpPr>
          <p:nvPr>
            <p:ph sz="quarter" idx="4294967295"/>
          </p:nvPr>
        </p:nvSpPr>
        <p:spPr>
          <a:xfrm>
            <a:off x="461963" y="1420065"/>
            <a:ext cx="8455266" cy="719171"/>
          </a:xfrm>
          <a:prstGeom prst="rect">
            <a:avLst/>
          </a:prstGeom>
          <a:noFill/>
        </p:spPr>
        <p:txBody>
          <a:bodyPr wrap="square" rtlCol="0">
            <a:spAutoFit/>
          </a:bodyPr>
          <a:lstStyle/>
          <a:p>
            <a:pPr marL="0" indent="0">
              <a:buNone/>
            </a:pPr>
            <a:endParaRPr lang="en-US" sz="1800" b="1" dirty="0">
              <a:highlight>
                <a:srgbClr val="FFFF00"/>
              </a:highlight>
              <a:latin typeface="Avenir LT Std 35 Light" panose="020B0402020203020204" pitchFamily="34" charset="0"/>
              <a:cs typeface="Helvetica" panose="020B0604020202020204" pitchFamily="34" charset="0"/>
            </a:endParaRPr>
          </a:p>
          <a:p>
            <a:pPr marL="342900" indent="-342900">
              <a:buAutoNum type="arabicPeriod"/>
            </a:pPr>
            <a:endParaRPr lang="en-US" sz="1800" b="1" dirty="0">
              <a:highlight>
                <a:srgbClr val="FFFF00"/>
              </a:highlight>
              <a:latin typeface="Avenir LT Std 35 Light" panose="020B0402020203020204" pitchFamily="34" charset="0"/>
              <a:cs typeface="Helvetica" panose="020B0604020202020204" pitchFamily="34" charset="0"/>
            </a:endParaRPr>
          </a:p>
        </p:txBody>
      </p:sp>
      <p:sp>
        <p:nvSpPr>
          <p:cNvPr id="25" name="TextBox 24">
            <a:extLst>
              <a:ext uri="{FF2B5EF4-FFF2-40B4-BE49-F238E27FC236}">
                <a16:creationId xmlns:a16="http://schemas.microsoft.com/office/drawing/2014/main" id="{ABDAC688-6026-4B4C-B78E-5C4030F6DDD8}"/>
              </a:ext>
            </a:extLst>
          </p:cNvPr>
          <p:cNvSpPr txBox="1"/>
          <p:nvPr/>
        </p:nvSpPr>
        <p:spPr>
          <a:xfrm>
            <a:off x="6846163" y="6398162"/>
            <a:ext cx="224742" cy="276999"/>
          </a:xfrm>
          <a:prstGeom prst="rect">
            <a:avLst/>
          </a:prstGeom>
          <a:noFill/>
        </p:spPr>
        <p:txBody>
          <a:bodyPr wrap="none" rtlCol="0">
            <a:spAutoFit/>
          </a:bodyPr>
          <a:lstStyle/>
          <a:p>
            <a:r>
              <a:rPr lang="en-AU" sz="1200" dirty="0">
                <a:solidFill>
                  <a:srgbClr val="6C809C"/>
                </a:solidFill>
                <a:latin typeface="Avenir LT Std 35 Light" panose="020B0402020203020204" pitchFamily="34" charset="0"/>
              </a:rPr>
              <a:t> </a:t>
            </a:r>
          </a:p>
        </p:txBody>
      </p:sp>
      <p:sp>
        <p:nvSpPr>
          <p:cNvPr id="10" name="TextBox 9">
            <a:extLst>
              <a:ext uri="{FF2B5EF4-FFF2-40B4-BE49-F238E27FC236}">
                <a16:creationId xmlns:a16="http://schemas.microsoft.com/office/drawing/2014/main" id="{93586561-6D1F-4B4F-8F54-02ADCEDB6CB5}"/>
              </a:ext>
            </a:extLst>
          </p:cNvPr>
          <p:cNvSpPr txBox="1"/>
          <p:nvPr/>
        </p:nvSpPr>
        <p:spPr>
          <a:xfrm>
            <a:off x="501203" y="2260770"/>
            <a:ext cx="8141593" cy="4031873"/>
          </a:xfrm>
          <a:prstGeom prst="rect">
            <a:avLst/>
          </a:prstGeom>
          <a:noFill/>
        </p:spPr>
        <p:txBody>
          <a:bodyPr wrap="square">
            <a:spAutoFit/>
          </a:bodyPr>
          <a:lstStyle/>
          <a:p>
            <a:r>
              <a:rPr lang="en-AU" sz="1600" dirty="0">
                <a:latin typeface="+mj-lt"/>
                <a:cs typeface="Calibri Light" panose="020F0502020204030204" pitchFamily="34" charset="0"/>
              </a:rPr>
              <a:t>To become an AfN Accredited Expert, all applicants must complete the AfN Accredited Expert Training Course and pass the online assessment modules.</a:t>
            </a:r>
          </a:p>
          <a:p>
            <a:endParaRPr lang="en-AU" sz="1600" dirty="0">
              <a:effectLst/>
              <a:latin typeface="+mj-lt"/>
              <a:cs typeface="Calibri Light" panose="020F0502020204030204" pitchFamily="34" charset="0"/>
            </a:endParaRPr>
          </a:p>
          <a:p>
            <a:r>
              <a:rPr lang="en-AU" sz="1600" dirty="0">
                <a:latin typeface="+mj-lt"/>
                <a:cs typeface="Calibri Light" panose="020F0502020204030204" pitchFamily="34" charset="0"/>
              </a:rPr>
              <a:t>To become accredited as a </a:t>
            </a:r>
            <a:r>
              <a:rPr lang="en-AU" sz="1600" b="1" dirty="0">
                <a:latin typeface="+mj-lt"/>
                <a:cs typeface="Calibri Light" panose="020F0502020204030204" pitchFamily="34" charset="0"/>
              </a:rPr>
              <a:t>Category 1 </a:t>
            </a:r>
            <a:r>
              <a:rPr lang="en-AU" sz="1600" dirty="0">
                <a:latin typeface="+mj-lt"/>
                <a:cs typeface="Calibri Light" panose="020F0502020204030204" pitchFamily="34" charset="0"/>
              </a:rPr>
              <a:t>or</a:t>
            </a:r>
            <a:r>
              <a:rPr lang="en-AU" sz="1600" b="1" dirty="0">
                <a:latin typeface="+mj-lt"/>
                <a:cs typeface="Calibri Light" panose="020F0502020204030204" pitchFamily="34" charset="0"/>
              </a:rPr>
              <a:t> Category 2 Expert</a:t>
            </a:r>
            <a:r>
              <a:rPr lang="en-AU" sz="1600" dirty="0">
                <a:latin typeface="+mj-lt"/>
                <a:cs typeface="Calibri Light" panose="020F0502020204030204" pitchFamily="34" charset="0"/>
              </a:rPr>
              <a:t>, applicants must satisfy the following eligibility requirements:</a:t>
            </a:r>
          </a:p>
          <a:p>
            <a:endParaRPr lang="en-AU" sz="1600" dirty="0">
              <a:latin typeface="+mj-lt"/>
              <a:cs typeface="Calibri Light" panose="020F0502020204030204" pitchFamily="34" charset="0"/>
            </a:endParaRPr>
          </a:p>
          <a:p>
            <a:pPr marL="342900" indent="-342900">
              <a:buFont typeface="+mj-lt"/>
              <a:buAutoNum type="alphaLcParenR"/>
            </a:pPr>
            <a:r>
              <a:rPr lang="en-AU" sz="1600" dirty="0">
                <a:latin typeface="+mj-lt"/>
                <a:cs typeface="Calibri Light" panose="020F0502020204030204" pitchFamily="34" charset="0"/>
              </a:rPr>
              <a:t>Relevant vocational or tertiary-level qualifications in natural sciences, environment, sustainability management or other related disciplines; and </a:t>
            </a:r>
          </a:p>
          <a:p>
            <a:pPr marL="342900" indent="-342900">
              <a:buFont typeface="+mj-lt"/>
              <a:buAutoNum type="alphaLcParenR"/>
            </a:pPr>
            <a:endParaRPr lang="en-AU" sz="1600" dirty="0">
              <a:latin typeface="+mj-lt"/>
              <a:cs typeface="Calibri Light" panose="020F0502020204030204" pitchFamily="34" charset="0"/>
            </a:endParaRPr>
          </a:p>
          <a:p>
            <a:pPr marL="342900" indent="-342900">
              <a:buFont typeface="+mj-lt"/>
              <a:buAutoNum type="alphaLcParenR"/>
            </a:pPr>
            <a:r>
              <a:rPr lang="en-AU" sz="1600" dirty="0">
                <a:latin typeface="+mj-lt"/>
                <a:cs typeface="Calibri Light" panose="020F0502020204030204" pitchFamily="34" charset="0"/>
              </a:rPr>
              <a:t>A minimum of 3 years work experience in a related field</a:t>
            </a:r>
          </a:p>
          <a:p>
            <a:pPr marL="342900" indent="-342900">
              <a:buFont typeface="+mj-lt"/>
              <a:buAutoNum type="alphaLcParenR"/>
            </a:pPr>
            <a:endParaRPr lang="en-AU" sz="1600" dirty="0">
              <a:latin typeface="+mj-lt"/>
              <a:cs typeface="Calibri Light" panose="020F0502020204030204" pitchFamily="34" charset="0"/>
            </a:endParaRPr>
          </a:p>
          <a:p>
            <a:pPr marL="342900" indent="-342900">
              <a:buFont typeface="+mj-lt"/>
              <a:buAutoNum type="alphaLcParenR"/>
            </a:pPr>
            <a:r>
              <a:rPr lang="en-AU" sz="1600" u="sng" dirty="0">
                <a:latin typeface="+mj-lt"/>
              </a:rPr>
              <a:t>Special application provisions for those with “other relevant skills and experience</a:t>
            </a:r>
            <a:r>
              <a:rPr lang="en-AU" sz="1600" dirty="0">
                <a:latin typeface="+mj-lt"/>
              </a:rPr>
              <a:t> - if the applicant has a background in applying financial, environmental or carbon accounting (for example) other than described above, applicants can contact AfN to assess their eligibility to be accredited as an Expert before undertaking the AfN Accredited Expert Course.  </a:t>
            </a:r>
            <a:endParaRPr lang="en-AU" sz="1600" dirty="0">
              <a:latin typeface="+mj-lt"/>
              <a:cs typeface="Calibri Light" panose="020F0502020204030204" pitchFamily="34" charset="0"/>
            </a:endParaRPr>
          </a:p>
          <a:p>
            <a:pPr marL="342900" indent="-342900">
              <a:buFont typeface="+mj-lt"/>
              <a:buAutoNum type="alphaLcParenR"/>
            </a:pPr>
            <a:endParaRPr lang="en-AU" sz="1600" dirty="0">
              <a:latin typeface="+mj-lt"/>
              <a:cs typeface="Calibri Light" panose="020F0502020204030204" pitchFamily="34" charset="0"/>
            </a:endParaRPr>
          </a:p>
        </p:txBody>
      </p:sp>
      <p:sp>
        <p:nvSpPr>
          <p:cNvPr id="6" name="Rectangle 5">
            <a:extLst>
              <a:ext uri="{FF2B5EF4-FFF2-40B4-BE49-F238E27FC236}">
                <a16:creationId xmlns:a16="http://schemas.microsoft.com/office/drawing/2014/main" id="{9A88CDAA-3AE4-D245-A15E-2A8C9A7BD1A0}"/>
              </a:ext>
            </a:extLst>
          </p:cNvPr>
          <p:cNvSpPr/>
          <p:nvPr/>
        </p:nvSpPr>
        <p:spPr>
          <a:xfrm>
            <a:off x="0" y="785814"/>
            <a:ext cx="9144000" cy="112498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AU" sz="2000" dirty="0">
                <a:solidFill>
                  <a:schemeClr val="bg1"/>
                </a:solidFill>
                <a:latin typeface="+mj-lt"/>
                <a:cs typeface="Calibri Light" panose="020F0502020204030204" pitchFamily="34" charset="0"/>
              </a:rPr>
              <a:t>EXPERT ACCREDITATION PATHWAYS</a:t>
            </a:r>
          </a:p>
        </p:txBody>
      </p:sp>
      <p:sp>
        <p:nvSpPr>
          <p:cNvPr id="2" name="Slide Number Placeholder 1">
            <a:extLst>
              <a:ext uri="{FF2B5EF4-FFF2-40B4-BE49-F238E27FC236}">
                <a16:creationId xmlns:a16="http://schemas.microsoft.com/office/drawing/2014/main" id="{C9A29D54-D125-4844-AD46-4E6AE0D6A828}"/>
              </a:ext>
            </a:extLst>
          </p:cNvPr>
          <p:cNvSpPr>
            <a:spLocks noGrp="1"/>
          </p:cNvSpPr>
          <p:nvPr>
            <p:ph type="sldNum" sz="quarter" idx="12"/>
          </p:nvPr>
        </p:nvSpPr>
        <p:spPr/>
        <p:txBody>
          <a:bodyPr/>
          <a:lstStyle/>
          <a:p>
            <a:fld id="{20550A7E-0215-EA48-A579-C9E7E81A0714}" type="slidenum">
              <a:rPr lang="en-AU" smtClean="0"/>
              <a:t>106</a:t>
            </a:fld>
            <a:endParaRPr lang="en-AU"/>
          </a:p>
        </p:txBody>
      </p:sp>
    </p:spTree>
    <p:extLst>
      <p:ext uri="{BB962C8B-B14F-4D97-AF65-F5344CB8AC3E}">
        <p14:creationId xmlns:p14="http://schemas.microsoft.com/office/powerpoint/2010/main" val="110893522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28666846-6F07-44F8-B1A2-8BCF076DFE3D}"/>
              </a:ext>
            </a:extLst>
          </p:cNvPr>
          <p:cNvSpPr txBox="1">
            <a:spLocks noGrp="1"/>
          </p:cNvSpPr>
          <p:nvPr>
            <p:ph sz="quarter" idx="4294967295"/>
          </p:nvPr>
        </p:nvSpPr>
        <p:spPr>
          <a:xfrm>
            <a:off x="461963" y="1420065"/>
            <a:ext cx="8455266" cy="719171"/>
          </a:xfrm>
          <a:prstGeom prst="rect">
            <a:avLst/>
          </a:prstGeom>
          <a:noFill/>
        </p:spPr>
        <p:txBody>
          <a:bodyPr wrap="square" rtlCol="0">
            <a:spAutoFit/>
          </a:bodyPr>
          <a:lstStyle/>
          <a:p>
            <a:pPr marL="0" indent="0">
              <a:buNone/>
            </a:pPr>
            <a:endParaRPr lang="en-US" sz="1800" b="1" dirty="0">
              <a:highlight>
                <a:srgbClr val="FFFF00"/>
              </a:highlight>
              <a:latin typeface="Avenir LT Std 35 Light" panose="020B0402020203020204" pitchFamily="34" charset="0"/>
              <a:cs typeface="Helvetica" panose="020B0604020202020204" pitchFamily="34" charset="0"/>
            </a:endParaRPr>
          </a:p>
          <a:p>
            <a:pPr marL="342900" indent="-342900">
              <a:buAutoNum type="arabicPeriod"/>
            </a:pPr>
            <a:endParaRPr lang="en-US" sz="1800" b="1" dirty="0">
              <a:highlight>
                <a:srgbClr val="FFFF00"/>
              </a:highlight>
              <a:latin typeface="Avenir LT Std 35 Light" panose="020B0402020203020204" pitchFamily="34" charset="0"/>
              <a:cs typeface="Helvetica" panose="020B0604020202020204" pitchFamily="34" charset="0"/>
            </a:endParaRPr>
          </a:p>
        </p:txBody>
      </p:sp>
      <p:sp>
        <p:nvSpPr>
          <p:cNvPr id="25" name="TextBox 24">
            <a:extLst>
              <a:ext uri="{FF2B5EF4-FFF2-40B4-BE49-F238E27FC236}">
                <a16:creationId xmlns:a16="http://schemas.microsoft.com/office/drawing/2014/main" id="{ABDAC688-6026-4B4C-B78E-5C4030F6DDD8}"/>
              </a:ext>
            </a:extLst>
          </p:cNvPr>
          <p:cNvSpPr txBox="1"/>
          <p:nvPr/>
        </p:nvSpPr>
        <p:spPr>
          <a:xfrm>
            <a:off x="6846163" y="6398162"/>
            <a:ext cx="224742" cy="276999"/>
          </a:xfrm>
          <a:prstGeom prst="rect">
            <a:avLst/>
          </a:prstGeom>
          <a:noFill/>
        </p:spPr>
        <p:txBody>
          <a:bodyPr wrap="none" rtlCol="0">
            <a:spAutoFit/>
          </a:bodyPr>
          <a:lstStyle/>
          <a:p>
            <a:r>
              <a:rPr lang="en-AU" sz="1200" dirty="0">
                <a:solidFill>
                  <a:srgbClr val="6C809C"/>
                </a:solidFill>
                <a:latin typeface="Avenir LT Std 35 Light" panose="020B0402020203020204" pitchFamily="34" charset="0"/>
              </a:rPr>
              <a:t> </a:t>
            </a:r>
          </a:p>
        </p:txBody>
      </p:sp>
      <p:sp>
        <p:nvSpPr>
          <p:cNvPr id="10" name="TextBox 9">
            <a:extLst>
              <a:ext uri="{FF2B5EF4-FFF2-40B4-BE49-F238E27FC236}">
                <a16:creationId xmlns:a16="http://schemas.microsoft.com/office/drawing/2014/main" id="{93586561-6D1F-4B4F-8F54-02ADCEDB6CB5}"/>
              </a:ext>
            </a:extLst>
          </p:cNvPr>
          <p:cNvSpPr txBox="1"/>
          <p:nvPr/>
        </p:nvSpPr>
        <p:spPr>
          <a:xfrm>
            <a:off x="501203" y="2283540"/>
            <a:ext cx="8141593" cy="3970318"/>
          </a:xfrm>
          <a:prstGeom prst="rect">
            <a:avLst/>
          </a:prstGeom>
          <a:noFill/>
        </p:spPr>
        <p:txBody>
          <a:bodyPr wrap="square">
            <a:spAutoFit/>
          </a:bodyPr>
          <a:lstStyle/>
          <a:p>
            <a:r>
              <a:rPr lang="en-AU" dirty="0">
                <a:latin typeface="+mj-lt"/>
                <a:cs typeface="Calibri Light" panose="020F0502020204030204" pitchFamily="34" charset="0"/>
              </a:rPr>
              <a:t>To become an AfN Accredited Auditor, all applicants must complete the AfN Accredited Expert Training Course and pass the online assessment modules. Click here to access the training portal. In addition applicants must satisfy the following requirements: </a:t>
            </a:r>
          </a:p>
          <a:p>
            <a:endParaRPr lang="en-AU" dirty="0">
              <a:latin typeface="+mj-lt"/>
              <a:cs typeface="Calibri Light" panose="020F0502020204030204" pitchFamily="34" charset="0"/>
            </a:endParaRPr>
          </a:p>
          <a:p>
            <a:r>
              <a:rPr lang="en-AU" dirty="0">
                <a:latin typeface="+mj-lt"/>
                <a:cs typeface="Calibri Light" panose="020F0502020204030204" pitchFamily="34" charset="0"/>
              </a:rPr>
              <a:t>	a) Relevant tertiary-level qualifications (e.g. accounting, finance etc); </a:t>
            </a:r>
          </a:p>
          <a:p>
            <a:r>
              <a:rPr lang="en-AU" dirty="0">
                <a:latin typeface="+mj-lt"/>
                <a:cs typeface="Calibri Light" panose="020F0502020204030204" pitchFamily="34" charset="0"/>
              </a:rPr>
              <a:t>	b) minimum experience in preparing audits (1000 hours); </a:t>
            </a:r>
          </a:p>
          <a:p>
            <a:r>
              <a:rPr lang="en-AU" dirty="0">
                <a:latin typeface="+mj-lt"/>
                <a:cs typeface="Calibri Light" panose="020F0502020204030204" pitchFamily="34" charset="0"/>
              </a:rPr>
              <a:t>	c) demonstrated audit, assurance, and audit team leadership experience; and </a:t>
            </a:r>
          </a:p>
          <a:p>
            <a:r>
              <a:rPr lang="en-AU" dirty="0">
                <a:latin typeface="+mj-lt"/>
                <a:cs typeface="Calibri Light" panose="020F0502020204030204" pitchFamily="34" charset="0"/>
              </a:rPr>
              <a:t>	d) knowledge of the AfN Framework and account development process. </a:t>
            </a:r>
          </a:p>
          <a:p>
            <a:endParaRPr lang="en-AU" dirty="0">
              <a:latin typeface="+mj-lt"/>
              <a:cs typeface="Calibri Light" panose="020F0502020204030204" pitchFamily="34" charset="0"/>
            </a:endParaRPr>
          </a:p>
          <a:p>
            <a:pPr algn="ctr"/>
            <a:r>
              <a:rPr lang="en-AU" dirty="0">
                <a:latin typeface="+mj-lt"/>
                <a:cs typeface="Calibri Light" panose="020F0502020204030204" pitchFamily="34" charset="0"/>
              </a:rPr>
              <a:t>The fee to become accredited as an Expert is $300 per new registration. The ongoing annual fee once accredited is $100 for all Experts. </a:t>
            </a:r>
          </a:p>
          <a:p>
            <a:pPr algn="ctr"/>
            <a:r>
              <a:rPr lang="en-AU" u="sng" dirty="0">
                <a:latin typeface="+mj-lt"/>
                <a:cs typeface="Calibri Light" panose="020F0502020204030204" pitchFamily="34" charset="0"/>
              </a:rPr>
              <a:t>https://</a:t>
            </a:r>
            <a:r>
              <a:rPr lang="en-AU" u="sng" dirty="0" err="1">
                <a:latin typeface="+mj-lt"/>
                <a:cs typeface="Calibri Light" panose="020F0502020204030204" pitchFamily="34" charset="0"/>
              </a:rPr>
              <a:t>www.accountingfornature.org</a:t>
            </a:r>
            <a:r>
              <a:rPr lang="en-AU" u="sng" dirty="0">
                <a:latin typeface="+mj-lt"/>
                <a:cs typeface="Calibri Light" panose="020F0502020204030204" pitchFamily="34" charset="0"/>
              </a:rPr>
              <a:t>/accredited-experts</a:t>
            </a:r>
            <a:endParaRPr lang="en-GB" dirty="0">
              <a:solidFill>
                <a:srgbClr val="000000"/>
              </a:solidFill>
              <a:latin typeface="+mj-lt"/>
              <a:cs typeface="Calibri Light" panose="020F0502020204030204" pitchFamily="34" charset="0"/>
            </a:endParaRPr>
          </a:p>
          <a:p>
            <a:endParaRPr lang="en-AU" dirty="0">
              <a:latin typeface="+mj-lt"/>
              <a:cs typeface="Calibri Light" panose="020F0502020204030204" pitchFamily="34" charset="0"/>
            </a:endParaRPr>
          </a:p>
          <a:p>
            <a:endParaRPr lang="en-GB" dirty="0">
              <a:solidFill>
                <a:srgbClr val="000000"/>
              </a:solidFill>
              <a:effectLst/>
              <a:latin typeface="+mj-lt"/>
              <a:cs typeface="Calibri Light" panose="020F0502020204030204" pitchFamily="34" charset="0"/>
            </a:endParaRPr>
          </a:p>
        </p:txBody>
      </p:sp>
      <p:sp>
        <p:nvSpPr>
          <p:cNvPr id="6" name="Rectangle 5">
            <a:extLst>
              <a:ext uri="{FF2B5EF4-FFF2-40B4-BE49-F238E27FC236}">
                <a16:creationId xmlns:a16="http://schemas.microsoft.com/office/drawing/2014/main" id="{9A88CDAA-3AE4-D245-A15E-2A8C9A7BD1A0}"/>
              </a:ext>
            </a:extLst>
          </p:cNvPr>
          <p:cNvSpPr/>
          <p:nvPr/>
        </p:nvSpPr>
        <p:spPr>
          <a:xfrm>
            <a:off x="0" y="785814"/>
            <a:ext cx="9144000" cy="112498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AU" sz="2000" dirty="0">
                <a:solidFill>
                  <a:schemeClr val="bg1"/>
                </a:solidFill>
                <a:latin typeface="+mj-lt"/>
                <a:cs typeface="Calibri Light" panose="020F0502020204030204" pitchFamily="34" charset="0"/>
              </a:rPr>
              <a:t>EXPERT ACCREDITATION PATHWAYS</a:t>
            </a:r>
          </a:p>
        </p:txBody>
      </p:sp>
      <p:sp>
        <p:nvSpPr>
          <p:cNvPr id="2" name="Slide Number Placeholder 1">
            <a:extLst>
              <a:ext uri="{FF2B5EF4-FFF2-40B4-BE49-F238E27FC236}">
                <a16:creationId xmlns:a16="http://schemas.microsoft.com/office/drawing/2014/main" id="{C9A29D54-D125-4844-AD46-4E6AE0D6A828}"/>
              </a:ext>
            </a:extLst>
          </p:cNvPr>
          <p:cNvSpPr>
            <a:spLocks noGrp="1"/>
          </p:cNvSpPr>
          <p:nvPr>
            <p:ph type="sldNum" sz="quarter" idx="12"/>
          </p:nvPr>
        </p:nvSpPr>
        <p:spPr/>
        <p:txBody>
          <a:bodyPr/>
          <a:lstStyle/>
          <a:p>
            <a:fld id="{20550A7E-0215-EA48-A579-C9E7E81A0714}" type="slidenum">
              <a:rPr lang="en-AU" smtClean="0"/>
              <a:t>107</a:t>
            </a:fld>
            <a:endParaRPr lang="en-AU"/>
          </a:p>
        </p:txBody>
      </p:sp>
    </p:spTree>
    <p:extLst>
      <p:ext uri="{BB962C8B-B14F-4D97-AF65-F5344CB8AC3E}">
        <p14:creationId xmlns:p14="http://schemas.microsoft.com/office/powerpoint/2010/main" val="182779426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0D592CE-8E99-674D-AAE0-47767D2410F4}"/>
              </a:ext>
            </a:extLst>
          </p:cNvPr>
          <p:cNvSpPr>
            <a:spLocks noGrp="1"/>
          </p:cNvSpPr>
          <p:nvPr>
            <p:ph type="ctrTitle"/>
          </p:nvPr>
        </p:nvSpPr>
        <p:spPr/>
        <p:txBody>
          <a:bodyPr/>
          <a:lstStyle/>
          <a:p>
            <a:r>
              <a:rPr lang="en-AU" dirty="0"/>
              <a:t>Next steps and Q&amp;A</a:t>
            </a:r>
          </a:p>
        </p:txBody>
      </p:sp>
      <p:sp>
        <p:nvSpPr>
          <p:cNvPr id="6" name="Subtitle 5">
            <a:extLst>
              <a:ext uri="{FF2B5EF4-FFF2-40B4-BE49-F238E27FC236}">
                <a16:creationId xmlns:a16="http://schemas.microsoft.com/office/drawing/2014/main" id="{E1FABE86-72AC-ED41-AF93-EABD983DEE90}"/>
              </a:ext>
            </a:extLst>
          </p:cNvPr>
          <p:cNvSpPr>
            <a:spLocks noGrp="1"/>
          </p:cNvSpPr>
          <p:nvPr>
            <p:ph type="subTitle" idx="1"/>
          </p:nvPr>
        </p:nvSpPr>
        <p:spPr/>
        <p:txBody>
          <a:bodyPr/>
          <a:lstStyle/>
          <a:p>
            <a:r>
              <a:rPr lang="en-AU" dirty="0"/>
              <a:t>12:00-12:10</a:t>
            </a:r>
          </a:p>
        </p:txBody>
      </p:sp>
      <p:sp>
        <p:nvSpPr>
          <p:cNvPr id="2" name="Slide Number Placeholder 1">
            <a:extLst>
              <a:ext uri="{FF2B5EF4-FFF2-40B4-BE49-F238E27FC236}">
                <a16:creationId xmlns:a16="http://schemas.microsoft.com/office/drawing/2014/main" id="{503C6E03-319B-D347-88DB-8116311FA4A7}"/>
              </a:ext>
            </a:extLst>
          </p:cNvPr>
          <p:cNvSpPr>
            <a:spLocks noGrp="1"/>
          </p:cNvSpPr>
          <p:nvPr>
            <p:ph type="sldNum" sz="quarter" idx="4294967295"/>
          </p:nvPr>
        </p:nvSpPr>
        <p:spPr>
          <a:xfrm>
            <a:off x="7086600" y="6356350"/>
            <a:ext cx="2057400" cy="365125"/>
          </a:xfrm>
        </p:spPr>
        <p:txBody>
          <a:bodyPr/>
          <a:lstStyle/>
          <a:p>
            <a:fld id="{20550A7E-0215-EA48-A579-C9E7E81A0714}" type="slidenum">
              <a:rPr lang="en-AU" smtClean="0"/>
              <a:t>108</a:t>
            </a:fld>
            <a:endParaRPr lang="en-AU"/>
          </a:p>
        </p:txBody>
      </p:sp>
    </p:spTree>
    <p:extLst>
      <p:ext uri="{BB962C8B-B14F-4D97-AF65-F5344CB8AC3E}">
        <p14:creationId xmlns:p14="http://schemas.microsoft.com/office/powerpoint/2010/main" val="260271895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DA88E50-33F3-4FE2-A51B-3735D74DA237}"/>
              </a:ext>
            </a:extLst>
          </p:cNvPr>
          <p:cNvSpPr/>
          <p:nvPr/>
        </p:nvSpPr>
        <p:spPr>
          <a:xfrm>
            <a:off x="2424418" y="739810"/>
            <a:ext cx="6534914" cy="460960"/>
          </a:xfrm>
          <a:prstGeom prst="rect">
            <a:avLst/>
          </a:prstGeom>
        </p:spPr>
        <p:txBody>
          <a:bodyPr wrap="square">
            <a:spAutoFit/>
          </a:bodyPr>
          <a:lstStyle/>
          <a:p>
            <a:pPr marL="6350" marR="264795" indent="-6350">
              <a:lnSpc>
                <a:spcPct val="104000"/>
              </a:lnSpc>
              <a:spcAft>
                <a:spcPts val="600"/>
              </a:spcAft>
            </a:pPr>
            <a:r>
              <a:rPr lang="en-AU" sz="2400" b="1" dirty="0">
                <a:solidFill>
                  <a:srgbClr val="005073"/>
                </a:solidFill>
                <a:latin typeface="+mj-lt"/>
                <a:ea typeface="Avenir LT Std"/>
                <a:cs typeface="Calibri Light" panose="020F0302020204030204" pitchFamily="34" charset="0"/>
              </a:rPr>
              <a:t>Making it more cost-effective</a:t>
            </a:r>
            <a:endParaRPr lang="en-AU" dirty="0">
              <a:solidFill>
                <a:srgbClr val="181717"/>
              </a:solidFill>
              <a:latin typeface="+mj-lt"/>
              <a:ea typeface="Avenir LT Std"/>
              <a:cs typeface="Avenir LT Std"/>
            </a:endParaRPr>
          </a:p>
        </p:txBody>
      </p:sp>
      <p:sp>
        <p:nvSpPr>
          <p:cNvPr id="15" name="Rectangle 14">
            <a:extLst>
              <a:ext uri="{FF2B5EF4-FFF2-40B4-BE49-F238E27FC236}">
                <a16:creationId xmlns:a16="http://schemas.microsoft.com/office/drawing/2014/main" id="{59185E6D-354E-495E-8A1E-7ADE88DA40B8}"/>
              </a:ext>
            </a:extLst>
          </p:cNvPr>
          <p:cNvSpPr/>
          <p:nvPr/>
        </p:nvSpPr>
        <p:spPr>
          <a:xfrm>
            <a:off x="2424417" y="1344085"/>
            <a:ext cx="6534913" cy="4370427"/>
          </a:xfrm>
          <a:prstGeom prst="rect">
            <a:avLst/>
          </a:prstGeom>
        </p:spPr>
        <p:txBody>
          <a:bodyPr wrap="square">
            <a:spAutoFit/>
          </a:bodyPr>
          <a:lstStyle/>
          <a:p>
            <a:pPr>
              <a:spcAft>
                <a:spcPts val="1200"/>
              </a:spcAft>
            </a:pPr>
            <a:r>
              <a:rPr lang="en-AU" sz="2400" b="1" dirty="0">
                <a:solidFill>
                  <a:srgbClr val="314A60"/>
                </a:solidFill>
                <a:latin typeface="+mj-lt"/>
                <a:cs typeface="Arial" panose="020B0604020202020204" pitchFamily="34" charset="0"/>
              </a:rPr>
              <a:t>Technology</a:t>
            </a:r>
            <a:endParaRPr lang="en-AU" b="1" dirty="0">
              <a:solidFill>
                <a:srgbClr val="314A60"/>
              </a:solidFill>
              <a:latin typeface="+mj-lt"/>
              <a:cs typeface="Arial" panose="020B0604020202020204" pitchFamily="34" charset="0"/>
            </a:endParaRPr>
          </a:p>
          <a:p>
            <a:pPr marL="285750" indent="-285750">
              <a:spcAft>
                <a:spcPts val="1200"/>
              </a:spcAft>
              <a:buFont typeface="Arial" panose="020B0604020202020204" pitchFamily="34" charset="0"/>
              <a:buChar char="•"/>
            </a:pPr>
            <a:r>
              <a:rPr lang="en-AU" sz="1600" dirty="0">
                <a:latin typeface="+mj-lt"/>
                <a:cs typeface="Arial" panose="020B0604020202020204" pitchFamily="34" charset="0"/>
              </a:rPr>
              <a:t>AfN is looking at a range of technologies / integration to reduce the cost of developing, maintaining and certifying an environmental account. </a:t>
            </a:r>
          </a:p>
          <a:p>
            <a:pPr marL="285750" indent="-285750">
              <a:spcAft>
                <a:spcPts val="1200"/>
              </a:spcAft>
              <a:buFont typeface="Arial" panose="020B0604020202020204" pitchFamily="34" charset="0"/>
              <a:buChar char="•"/>
            </a:pPr>
            <a:r>
              <a:rPr lang="en-AU" sz="1600" dirty="0">
                <a:latin typeface="+mj-lt"/>
                <a:cs typeface="Arial" panose="020B0604020202020204" pitchFamily="34" charset="0"/>
              </a:rPr>
              <a:t>These include:</a:t>
            </a:r>
          </a:p>
          <a:p>
            <a:pPr marL="742950" lvl="1" indent="-285750">
              <a:spcAft>
                <a:spcPts val="1200"/>
              </a:spcAft>
              <a:buFont typeface="Arial" panose="020B0604020202020204" pitchFamily="34" charset="0"/>
              <a:buChar char="•"/>
            </a:pPr>
            <a:r>
              <a:rPr lang="en-AU" sz="1600" dirty="0">
                <a:latin typeface="+mj-lt"/>
                <a:cs typeface="Arial" panose="020B0604020202020204" pitchFamily="34" charset="0"/>
              </a:rPr>
              <a:t>Dashboard systems (such as “WildTracker”) which allow users to import and process data from GIS, sensors, camera traps, acoustics etc.</a:t>
            </a:r>
          </a:p>
          <a:p>
            <a:pPr marL="742950" lvl="1" indent="-285750">
              <a:spcAft>
                <a:spcPts val="1200"/>
              </a:spcAft>
              <a:buFont typeface="Arial" panose="020B0604020202020204" pitchFamily="34" charset="0"/>
              <a:buChar char="•"/>
            </a:pPr>
            <a:r>
              <a:rPr lang="en-AU" sz="1600" dirty="0">
                <a:latin typeface="+mj-lt"/>
                <a:cs typeface="Arial" panose="020B0604020202020204" pitchFamily="34" charset="0"/>
              </a:rPr>
              <a:t>Automation of some audit functions e.g. satellite processing functions.</a:t>
            </a:r>
          </a:p>
          <a:p>
            <a:pPr marL="742950" lvl="1" indent="-285750">
              <a:spcAft>
                <a:spcPts val="1200"/>
              </a:spcAft>
              <a:buFont typeface="Arial" panose="020B0604020202020204" pitchFamily="34" charset="0"/>
              <a:buChar char="•"/>
            </a:pPr>
            <a:r>
              <a:rPr lang="en-AU" sz="1600" dirty="0">
                <a:latin typeface="+mj-lt"/>
                <a:cs typeface="Arial" panose="020B0604020202020204" pitchFamily="34" charset="0"/>
              </a:rPr>
              <a:t>Providing off-the-shelf and certified sensor kits to proponents to </a:t>
            </a:r>
            <a:br>
              <a:rPr lang="en-AU" sz="1600" dirty="0">
                <a:latin typeface="+mj-lt"/>
                <a:cs typeface="Arial" panose="020B0604020202020204" pitchFamily="34" charset="0"/>
              </a:rPr>
            </a:br>
            <a:r>
              <a:rPr lang="en-AU" sz="1600" dirty="0">
                <a:latin typeface="+mj-lt"/>
                <a:cs typeface="Arial" panose="020B0604020202020204" pitchFamily="34" charset="0"/>
              </a:rPr>
              <a:t>make easier to get started, with the assurance that these kits will meet the AfN Standard / Methods. </a:t>
            </a:r>
          </a:p>
          <a:p>
            <a:pPr lvl="1">
              <a:spcAft>
                <a:spcPts val="1200"/>
              </a:spcAft>
            </a:pPr>
            <a:r>
              <a:rPr lang="en-AU" b="1" dirty="0">
                <a:solidFill>
                  <a:srgbClr val="314A60"/>
                </a:solidFill>
                <a:latin typeface="+mj-lt"/>
                <a:cs typeface="Arial" panose="020B0604020202020204" pitchFamily="34" charset="0"/>
              </a:rPr>
              <a:t>  </a:t>
            </a:r>
            <a:endParaRPr lang="en-AU" sz="3200" b="1" dirty="0">
              <a:solidFill>
                <a:srgbClr val="314A60"/>
              </a:solidFill>
              <a:latin typeface="+mj-lt"/>
              <a:cs typeface="Times New Roman" panose="02020603050405020304" pitchFamily="18" charset="0"/>
            </a:endParaRPr>
          </a:p>
        </p:txBody>
      </p:sp>
      <p:sp>
        <p:nvSpPr>
          <p:cNvPr id="23" name="TextBox 22">
            <a:extLst>
              <a:ext uri="{FF2B5EF4-FFF2-40B4-BE49-F238E27FC236}">
                <a16:creationId xmlns:a16="http://schemas.microsoft.com/office/drawing/2014/main" id="{6900A4B3-F31A-4503-9AC5-700E96C94D45}"/>
              </a:ext>
            </a:extLst>
          </p:cNvPr>
          <p:cNvSpPr txBox="1"/>
          <p:nvPr/>
        </p:nvSpPr>
        <p:spPr>
          <a:xfrm>
            <a:off x="6846163" y="6398162"/>
            <a:ext cx="224742" cy="276999"/>
          </a:xfrm>
          <a:prstGeom prst="rect">
            <a:avLst/>
          </a:prstGeom>
          <a:noFill/>
        </p:spPr>
        <p:txBody>
          <a:bodyPr wrap="none" rtlCol="0">
            <a:spAutoFit/>
          </a:bodyPr>
          <a:lstStyle/>
          <a:p>
            <a:r>
              <a:rPr lang="en-AU" sz="1200" dirty="0">
                <a:solidFill>
                  <a:srgbClr val="6C809C"/>
                </a:solidFill>
                <a:latin typeface="Avenir LT Std 35 Light" panose="020B0402020203020204" pitchFamily="34" charset="0"/>
              </a:rPr>
              <a:t> </a:t>
            </a:r>
          </a:p>
        </p:txBody>
      </p:sp>
      <p:pic>
        <p:nvPicPr>
          <p:cNvPr id="7" name="Picture 6">
            <a:extLst>
              <a:ext uri="{FF2B5EF4-FFF2-40B4-BE49-F238E27FC236}">
                <a16:creationId xmlns:a16="http://schemas.microsoft.com/office/drawing/2014/main" id="{396931E1-54E7-2D4C-880B-CF25BCE39A6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3471264"/>
            <a:ext cx="2008500" cy="1795244"/>
          </a:xfrm>
          <a:prstGeom prst="rect">
            <a:avLst/>
          </a:prstGeom>
        </p:spPr>
      </p:pic>
      <p:pic>
        <p:nvPicPr>
          <p:cNvPr id="8" name="Picture 7">
            <a:extLst>
              <a:ext uri="{FF2B5EF4-FFF2-40B4-BE49-F238E27FC236}">
                <a16:creationId xmlns:a16="http://schemas.microsoft.com/office/drawing/2014/main" id="{4B627447-3011-FA45-82A3-00C199C02E6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 y="538548"/>
            <a:ext cx="2008500" cy="1795244"/>
          </a:xfrm>
          <a:prstGeom prst="rect">
            <a:avLst/>
          </a:prstGeom>
        </p:spPr>
      </p:pic>
      <p:pic>
        <p:nvPicPr>
          <p:cNvPr id="9" name="Picture 8">
            <a:extLst>
              <a:ext uri="{FF2B5EF4-FFF2-40B4-BE49-F238E27FC236}">
                <a16:creationId xmlns:a16="http://schemas.microsoft.com/office/drawing/2014/main" id="{87EE1208-4E3E-0E4B-9052-E88EFE633AA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0" y="2363056"/>
            <a:ext cx="2008500" cy="1081158"/>
          </a:xfrm>
          <a:prstGeom prst="rect">
            <a:avLst/>
          </a:prstGeom>
        </p:spPr>
      </p:pic>
      <p:pic>
        <p:nvPicPr>
          <p:cNvPr id="12" name="Picture 11">
            <a:extLst>
              <a:ext uri="{FF2B5EF4-FFF2-40B4-BE49-F238E27FC236}">
                <a16:creationId xmlns:a16="http://schemas.microsoft.com/office/drawing/2014/main" id="{8DE206D6-B692-BC4F-9509-35AA5C8E3BC6}"/>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0" y="5276780"/>
            <a:ext cx="2008500" cy="1079571"/>
          </a:xfrm>
          <a:prstGeom prst="rect">
            <a:avLst/>
          </a:prstGeom>
        </p:spPr>
      </p:pic>
      <p:sp>
        <p:nvSpPr>
          <p:cNvPr id="3" name="Slide Number Placeholder 2">
            <a:extLst>
              <a:ext uri="{FF2B5EF4-FFF2-40B4-BE49-F238E27FC236}">
                <a16:creationId xmlns:a16="http://schemas.microsoft.com/office/drawing/2014/main" id="{E3072E52-9B82-4A4D-B60A-E1573F7F4311}"/>
              </a:ext>
            </a:extLst>
          </p:cNvPr>
          <p:cNvSpPr>
            <a:spLocks noGrp="1"/>
          </p:cNvSpPr>
          <p:nvPr>
            <p:ph type="sldNum" sz="quarter" idx="12"/>
          </p:nvPr>
        </p:nvSpPr>
        <p:spPr/>
        <p:txBody>
          <a:bodyPr/>
          <a:lstStyle/>
          <a:p>
            <a:fld id="{00810D05-EF9E-4802-83AC-82DB24C16FD7}" type="slidenum">
              <a:rPr lang="en-AU" smtClean="0"/>
              <a:t>109</a:t>
            </a:fld>
            <a:endParaRPr lang="en-AU" dirty="0"/>
          </a:p>
        </p:txBody>
      </p:sp>
    </p:spTree>
    <p:extLst>
      <p:ext uri="{BB962C8B-B14F-4D97-AF65-F5344CB8AC3E}">
        <p14:creationId xmlns:p14="http://schemas.microsoft.com/office/powerpoint/2010/main" val="13574274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A413B4-F8BA-4EBE-27DF-A517D8138AA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914471" y="1258923"/>
            <a:ext cx="5229529" cy="4393600"/>
          </a:xfrm>
          <a:prstGeom prst="rect">
            <a:avLst/>
          </a:prstGeom>
          <a:ln w="28575">
            <a:solidFill>
              <a:schemeClr val="tx1"/>
            </a:solidFill>
          </a:ln>
        </p:spPr>
      </p:pic>
      <p:sp>
        <p:nvSpPr>
          <p:cNvPr id="20" name="Arrow: Pentagon 19">
            <a:extLst>
              <a:ext uri="{FF2B5EF4-FFF2-40B4-BE49-F238E27FC236}">
                <a16:creationId xmlns:a16="http://schemas.microsoft.com/office/drawing/2014/main" id="{82E513E1-0B09-4607-B5EA-E3C4FDD5DED8}"/>
              </a:ext>
            </a:extLst>
          </p:cNvPr>
          <p:cNvSpPr/>
          <p:nvPr/>
        </p:nvSpPr>
        <p:spPr>
          <a:xfrm>
            <a:off x="369223" y="1349704"/>
            <a:ext cx="4202778" cy="4310368"/>
          </a:xfrm>
          <a:prstGeom prst="homePlate">
            <a:avLst>
              <a:gd name="adj" fmla="val 52047"/>
            </a:avLst>
          </a:prstGeom>
          <a:solidFill>
            <a:schemeClr val="accent4"/>
          </a:solidFill>
          <a:ln>
            <a:noFill/>
          </a:ln>
          <a:effectLst>
            <a:outerShdw dist="38100" dir="2700000" sx="93000" sy="93000" algn="tl" rotWithShape="0">
              <a:schemeClr val="accent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00" dirty="0">
              <a:latin typeface="+mj-lt"/>
            </a:endParaRPr>
          </a:p>
        </p:txBody>
      </p:sp>
      <p:pic>
        <p:nvPicPr>
          <p:cNvPr id="11" name="Picture 10" descr="A close up of a sign&#10;&#10;Description automatically generated">
            <a:extLst>
              <a:ext uri="{FF2B5EF4-FFF2-40B4-BE49-F238E27FC236}">
                <a16:creationId xmlns:a16="http://schemas.microsoft.com/office/drawing/2014/main" id="{48A8DCEA-FCC3-4CB9-A666-5ABDC16BE1F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255676" y="-158740"/>
            <a:ext cx="1892370" cy="1220470"/>
          </a:xfrm>
          <a:prstGeom prst="rect">
            <a:avLst/>
          </a:prstGeom>
        </p:spPr>
      </p:pic>
      <p:sp>
        <p:nvSpPr>
          <p:cNvPr id="19" name="Arrow: Pentagon 18">
            <a:extLst>
              <a:ext uri="{FF2B5EF4-FFF2-40B4-BE49-F238E27FC236}">
                <a16:creationId xmlns:a16="http://schemas.microsoft.com/office/drawing/2014/main" id="{9D708E6F-B517-4A24-A86C-93888C84C902}"/>
              </a:ext>
            </a:extLst>
          </p:cNvPr>
          <p:cNvSpPr/>
          <p:nvPr/>
        </p:nvSpPr>
        <p:spPr>
          <a:xfrm>
            <a:off x="117398" y="1349704"/>
            <a:ext cx="4339387" cy="4310368"/>
          </a:xfrm>
          <a:prstGeom prst="homePlate">
            <a:avLst>
              <a:gd name="adj" fmla="val 52047"/>
            </a:avLst>
          </a:prstGeom>
          <a:solidFill>
            <a:srgbClr val="025073"/>
          </a:solidFill>
          <a:effectLst>
            <a:outerShdw dist="38100" dir="2700000" sx="93000" sy="93000" algn="tl" rotWithShape="0">
              <a:schemeClr val="accent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latin typeface="+mj-lt"/>
              </a:rPr>
              <a:t>Currently, 45 AfN </a:t>
            </a:r>
            <a:br>
              <a:rPr lang="en-AU" sz="1600" dirty="0">
                <a:latin typeface="+mj-lt"/>
              </a:rPr>
            </a:br>
            <a:r>
              <a:rPr lang="en-AU" sz="1600" dirty="0">
                <a:latin typeface="+mj-lt"/>
              </a:rPr>
              <a:t>Environmental Accounting </a:t>
            </a:r>
            <a:br>
              <a:rPr lang="en-AU" sz="1600" dirty="0">
                <a:latin typeface="+mj-lt"/>
              </a:rPr>
            </a:br>
            <a:r>
              <a:rPr lang="en-AU" sz="1600" dirty="0">
                <a:latin typeface="+mj-lt"/>
              </a:rPr>
              <a:t>projects underway, covering </a:t>
            </a:r>
          </a:p>
          <a:p>
            <a:pPr algn="ctr"/>
            <a:r>
              <a:rPr lang="en-AU" sz="1600" dirty="0">
                <a:latin typeface="+mj-lt"/>
              </a:rPr>
              <a:t>+6 million ha.  </a:t>
            </a:r>
          </a:p>
          <a:p>
            <a:pPr algn="ctr"/>
            <a:endParaRPr lang="en-AU" sz="1600" b="1" dirty="0">
              <a:latin typeface="+mj-lt"/>
            </a:endParaRPr>
          </a:p>
        </p:txBody>
      </p:sp>
      <p:pic>
        <p:nvPicPr>
          <p:cNvPr id="2" name="Picture 1">
            <a:extLst>
              <a:ext uri="{FF2B5EF4-FFF2-40B4-BE49-F238E27FC236}">
                <a16:creationId xmlns:a16="http://schemas.microsoft.com/office/drawing/2014/main" id="{67191C5A-B8C7-67B7-984B-73BB9F1F723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0"/>
            <a:ext cx="7378996" cy="956932"/>
          </a:xfrm>
          <a:prstGeom prst="rect">
            <a:avLst/>
          </a:prstGeom>
        </p:spPr>
      </p:pic>
      <p:sp>
        <p:nvSpPr>
          <p:cNvPr id="4" name="Title 1">
            <a:extLst>
              <a:ext uri="{FF2B5EF4-FFF2-40B4-BE49-F238E27FC236}">
                <a16:creationId xmlns:a16="http://schemas.microsoft.com/office/drawing/2014/main" id="{E2A0CA45-84EF-9BDF-DFFF-883E24253616}"/>
              </a:ext>
            </a:extLst>
          </p:cNvPr>
          <p:cNvSpPr txBox="1">
            <a:spLocks/>
          </p:cNvSpPr>
          <p:nvPr/>
        </p:nvSpPr>
        <p:spPr>
          <a:xfrm>
            <a:off x="6399" y="77471"/>
            <a:ext cx="8813185" cy="1143000"/>
          </a:xfrm>
          <a:prstGeom prst="rect">
            <a:avLst/>
          </a:prstGeom>
        </p:spPr>
        <p:txBody>
          <a:bodyPr vert="horz" lIns="238658" tIns="119329" rIns="238658" bIns="119329" rtlCol="0" anchor="ctr">
            <a:noAutofit/>
          </a:bodyPr>
          <a:lstStyle>
            <a:lvl1pPr algn="l" defTabSz="914301"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n-US" sz="2800" dirty="0">
                <a:solidFill>
                  <a:schemeClr val="bg1"/>
                </a:solidFill>
                <a:ea typeface="+mn-ea"/>
                <a:cs typeface="+mn-cs"/>
              </a:rPr>
              <a:t>Who is using AfN?</a:t>
            </a:r>
          </a:p>
        </p:txBody>
      </p:sp>
      <p:sp>
        <p:nvSpPr>
          <p:cNvPr id="5" name="TextBox 4">
            <a:extLst>
              <a:ext uri="{FF2B5EF4-FFF2-40B4-BE49-F238E27FC236}">
                <a16:creationId xmlns:a16="http://schemas.microsoft.com/office/drawing/2014/main" id="{30A50D7C-4596-01AB-0626-721A8B8000D9}"/>
              </a:ext>
            </a:extLst>
          </p:cNvPr>
          <p:cNvSpPr txBox="1"/>
          <p:nvPr/>
        </p:nvSpPr>
        <p:spPr>
          <a:xfrm>
            <a:off x="1774673" y="6103421"/>
            <a:ext cx="5276636" cy="677108"/>
          </a:xfrm>
          <a:prstGeom prst="rect">
            <a:avLst/>
          </a:prstGeom>
          <a:noFill/>
        </p:spPr>
        <p:txBody>
          <a:bodyPr wrap="none" rtlCol="0">
            <a:spAutoFit/>
          </a:bodyPr>
          <a:lstStyle/>
          <a:p>
            <a:pPr algn="ctr"/>
            <a:r>
              <a:rPr lang="en-US" sz="2000" dirty="0">
                <a:latin typeface="+mj-lt"/>
              </a:rPr>
              <a:t>The </a:t>
            </a:r>
            <a:r>
              <a:rPr lang="en-US" sz="2000" dirty="0" err="1">
                <a:latin typeface="+mj-lt"/>
              </a:rPr>
              <a:t>AfN</a:t>
            </a:r>
            <a:r>
              <a:rPr lang="en-US" sz="2000" dirty="0">
                <a:latin typeface="+mj-lt"/>
              </a:rPr>
              <a:t> Environmental Account Registry</a:t>
            </a:r>
          </a:p>
          <a:p>
            <a:pPr algn="ctr"/>
            <a:r>
              <a:rPr lang="en-US" dirty="0">
                <a:latin typeface="+mj-lt"/>
              </a:rPr>
              <a:t> </a:t>
            </a:r>
            <a:r>
              <a:rPr lang="en-US" sz="1400" dirty="0">
                <a:latin typeface="+mj-lt"/>
              </a:rPr>
              <a:t>https://</a:t>
            </a:r>
            <a:r>
              <a:rPr lang="en-US" sz="1400" dirty="0" err="1">
                <a:latin typeface="+mj-lt"/>
              </a:rPr>
              <a:t>www.accountingfornature.org</a:t>
            </a:r>
            <a:r>
              <a:rPr lang="en-US" sz="1400" dirty="0">
                <a:latin typeface="+mj-lt"/>
              </a:rPr>
              <a:t>/environmental-account-registry</a:t>
            </a:r>
            <a:endParaRPr lang="en-US" dirty="0">
              <a:latin typeface="+mj-lt"/>
            </a:endParaRPr>
          </a:p>
        </p:txBody>
      </p:sp>
      <p:sp>
        <p:nvSpPr>
          <p:cNvPr id="6" name="Slide Number Placeholder 5">
            <a:extLst>
              <a:ext uri="{FF2B5EF4-FFF2-40B4-BE49-F238E27FC236}">
                <a16:creationId xmlns:a16="http://schemas.microsoft.com/office/drawing/2014/main" id="{C79FFDD1-5E84-DD59-E5CD-1495835EC535}"/>
              </a:ext>
            </a:extLst>
          </p:cNvPr>
          <p:cNvSpPr>
            <a:spLocks noGrp="1"/>
          </p:cNvSpPr>
          <p:nvPr>
            <p:ph type="sldNum" sz="quarter" idx="12"/>
          </p:nvPr>
        </p:nvSpPr>
        <p:spPr/>
        <p:txBody>
          <a:bodyPr/>
          <a:lstStyle/>
          <a:p>
            <a:fld id="{0CF3C098-057A-459F-A7C8-BC4F417EF10C}" type="slidenum">
              <a:rPr lang="en-AU" smtClean="0"/>
              <a:t>11</a:t>
            </a:fld>
            <a:endParaRPr lang="en-AU" dirty="0"/>
          </a:p>
        </p:txBody>
      </p:sp>
    </p:spTree>
    <p:extLst>
      <p:ext uri="{BB962C8B-B14F-4D97-AF65-F5344CB8AC3E}">
        <p14:creationId xmlns:p14="http://schemas.microsoft.com/office/powerpoint/2010/main" val="261894883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sign&#10;&#10;Description automatically generated">
            <a:extLst>
              <a:ext uri="{FF2B5EF4-FFF2-40B4-BE49-F238E27FC236}">
                <a16:creationId xmlns:a16="http://schemas.microsoft.com/office/drawing/2014/main" id="{AB153F16-1C68-4BFC-8AD3-891C621DFFE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552460" y="4729282"/>
            <a:ext cx="1283647" cy="1576752"/>
          </a:xfrm>
          <a:prstGeom prst="rect">
            <a:avLst/>
          </a:prstGeom>
        </p:spPr>
      </p:pic>
      <p:sp>
        <p:nvSpPr>
          <p:cNvPr id="8" name="Arrow: Down 7">
            <a:extLst>
              <a:ext uri="{FF2B5EF4-FFF2-40B4-BE49-F238E27FC236}">
                <a16:creationId xmlns:a16="http://schemas.microsoft.com/office/drawing/2014/main" id="{0CAE8D08-5BA5-4F9D-8FB1-D942251153D8}"/>
              </a:ext>
            </a:extLst>
          </p:cNvPr>
          <p:cNvSpPr/>
          <p:nvPr/>
        </p:nvSpPr>
        <p:spPr>
          <a:xfrm rot="16200000">
            <a:off x="2299029" y="1852842"/>
            <a:ext cx="732971" cy="527837"/>
          </a:xfrm>
          <a:prstGeom prst="downArrow">
            <a:avLst/>
          </a:prstGeom>
          <a:solidFill>
            <a:srgbClr val="025073">
              <a:alpha val="2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 name="Rectangle 8">
            <a:extLst>
              <a:ext uri="{FF2B5EF4-FFF2-40B4-BE49-F238E27FC236}">
                <a16:creationId xmlns:a16="http://schemas.microsoft.com/office/drawing/2014/main" id="{812392C5-0914-41C2-87F7-2759B8D27BFD}"/>
              </a:ext>
            </a:extLst>
          </p:cNvPr>
          <p:cNvSpPr/>
          <p:nvPr/>
        </p:nvSpPr>
        <p:spPr>
          <a:xfrm>
            <a:off x="3092887" y="1405768"/>
            <a:ext cx="2958225" cy="1448393"/>
          </a:xfrm>
          <a:prstGeom prst="rect">
            <a:avLst/>
          </a:prstGeom>
          <a:solidFill>
            <a:schemeClr val="bg1">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bg1"/>
                </a:solidFill>
                <a:latin typeface="Avenir LT Std 35 Light" panose="020B0402020203020204" pitchFamily="34" charset="0"/>
              </a:rPr>
              <a:t>Sign up to the AfN Training Portal and complete the free preview </a:t>
            </a:r>
            <a:br>
              <a:rPr lang="en-AU" sz="1400" dirty="0">
                <a:solidFill>
                  <a:schemeClr val="bg1"/>
                </a:solidFill>
                <a:latin typeface="Avenir LT Std 35 Light" panose="020B0402020203020204" pitchFamily="34" charset="0"/>
              </a:rPr>
            </a:br>
            <a:br>
              <a:rPr lang="en-AU" sz="1400" dirty="0">
                <a:solidFill>
                  <a:schemeClr val="bg1"/>
                </a:solidFill>
                <a:latin typeface="Avenir LT Std 35 Light" panose="020B0402020203020204" pitchFamily="34" charset="0"/>
              </a:rPr>
            </a:br>
            <a:r>
              <a:rPr lang="en-AU" sz="1400" dirty="0">
                <a:solidFill>
                  <a:schemeClr val="accent2"/>
                </a:solidFill>
                <a:latin typeface="Avenir LT Std 35 Light" panose="020B0402020203020204" pitchFamily="34" charset="0"/>
                <a:hlinkClick r:id="rId3"/>
              </a:rPr>
              <a:t>https://accountingfornature-training.thinkific.com</a:t>
            </a:r>
            <a:r>
              <a:rPr lang="en-AU" sz="1400" dirty="0">
                <a:solidFill>
                  <a:schemeClr val="accent2"/>
                </a:solidFill>
                <a:latin typeface="Avenir LT Std 35 Light" panose="020B0402020203020204" pitchFamily="34" charset="0"/>
              </a:rPr>
              <a:t> </a:t>
            </a:r>
          </a:p>
        </p:txBody>
      </p:sp>
      <p:sp>
        <p:nvSpPr>
          <p:cNvPr id="10" name="Rectangle 9">
            <a:extLst>
              <a:ext uri="{FF2B5EF4-FFF2-40B4-BE49-F238E27FC236}">
                <a16:creationId xmlns:a16="http://schemas.microsoft.com/office/drawing/2014/main" id="{1E7971BB-8E0C-42F4-9A0E-58BF19BDA2BA}"/>
              </a:ext>
            </a:extLst>
          </p:cNvPr>
          <p:cNvSpPr/>
          <p:nvPr/>
        </p:nvSpPr>
        <p:spPr>
          <a:xfrm>
            <a:off x="3092887" y="3024243"/>
            <a:ext cx="2958225" cy="1466533"/>
          </a:xfrm>
          <a:prstGeom prst="rect">
            <a:avLst/>
          </a:prstGeom>
          <a:solidFill>
            <a:schemeClr val="bg1">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latin typeface="Avenir LT Std 35 Light" panose="020B0402020203020204" pitchFamily="34" charset="0"/>
              </a:rPr>
              <a:t>Contact an AfN Accredited Expert to assist with the account development process</a:t>
            </a:r>
          </a:p>
          <a:p>
            <a:pPr algn="ctr"/>
            <a:endParaRPr lang="en-AU" sz="1400" dirty="0">
              <a:latin typeface="Avenir LT Std 35 Light" panose="020B0402020203020204" pitchFamily="34" charset="0"/>
            </a:endParaRPr>
          </a:p>
          <a:p>
            <a:pPr algn="ctr"/>
            <a:r>
              <a:rPr lang="en-AU" sz="1400" dirty="0">
                <a:solidFill>
                  <a:schemeClr val="accent2"/>
                </a:solidFill>
                <a:latin typeface="Avenir LT Std 35 Light" panose="020B0402020203020204" pitchFamily="34" charset="0"/>
                <a:hlinkClick r:id="rId4"/>
              </a:rPr>
              <a:t>https://www.accountingfornature.org/cat-1-2-expert-register</a:t>
            </a:r>
            <a:r>
              <a:rPr lang="en-AU" sz="1400" dirty="0">
                <a:solidFill>
                  <a:schemeClr val="accent2"/>
                </a:solidFill>
                <a:latin typeface="Avenir LT Std 35 Light" panose="020B0402020203020204" pitchFamily="34" charset="0"/>
              </a:rPr>
              <a:t> </a:t>
            </a:r>
          </a:p>
        </p:txBody>
      </p:sp>
      <p:sp>
        <p:nvSpPr>
          <p:cNvPr id="11" name="Arrow: Down 10">
            <a:extLst>
              <a:ext uri="{FF2B5EF4-FFF2-40B4-BE49-F238E27FC236}">
                <a16:creationId xmlns:a16="http://schemas.microsoft.com/office/drawing/2014/main" id="{277DE528-CCAA-439C-8436-233C955EC4A1}"/>
              </a:ext>
            </a:extLst>
          </p:cNvPr>
          <p:cNvSpPr/>
          <p:nvPr/>
        </p:nvSpPr>
        <p:spPr>
          <a:xfrm rot="16200000">
            <a:off x="2299028" y="3219382"/>
            <a:ext cx="732971" cy="527837"/>
          </a:xfrm>
          <a:prstGeom prst="downArrow">
            <a:avLst/>
          </a:prstGeom>
          <a:solidFill>
            <a:srgbClr val="025073">
              <a:alpha val="2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2" name="Rectangle 11">
            <a:extLst>
              <a:ext uri="{FF2B5EF4-FFF2-40B4-BE49-F238E27FC236}">
                <a16:creationId xmlns:a16="http://schemas.microsoft.com/office/drawing/2014/main" id="{F221E8A5-18D8-4232-A859-4B73CD1ADE89}"/>
              </a:ext>
            </a:extLst>
          </p:cNvPr>
          <p:cNvSpPr/>
          <p:nvPr/>
        </p:nvSpPr>
        <p:spPr>
          <a:xfrm>
            <a:off x="3092887" y="4660858"/>
            <a:ext cx="2958225" cy="1448393"/>
          </a:xfrm>
          <a:prstGeom prst="rect">
            <a:avLst/>
          </a:prstGeom>
          <a:solidFill>
            <a:schemeClr val="bg1">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bg1"/>
                </a:solidFill>
                <a:latin typeface="Avenir LT Std 35 Light" panose="020B0402020203020204" pitchFamily="34" charset="0"/>
              </a:rPr>
              <a:t>Decide on the tier of certification best suited for your circumstances, and submit your Environmental Account for Auditing or an AfN Technical Assessment</a:t>
            </a:r>
          </a:p>
        </p:txBody>
      </p:sp>
      <p:sp>
        <p:nvSpPr>
          <p:cNvPr id="13" name="Arrow: Down 12">
            <a:extLst>
              <a:ext uri="{FF2B5EF4-FFF2-40B4-BE49-F238E27FC236}">
                <a16:creationId xmlns:a16="http://schemas.microsoft.com/office/drawing/2014/main" id="{8663F2CE-CFFF-4C35-BEB6-15B78523372A}"/>
              </a:ext>
            </a:extLst>
          </p:cNvPr>
          <p:cNvSpPr/>
          <p:nvPr/>
        </p:nvSpPr>
        <p:spPr>
          <a:xfrm rot="16200000">
            <a:off x="2299028" y="5015266"/>
            <a:ext cx="732971" cy="527837"/>
          </a:xfrm>
          <a:prstGeom prst="downArrow">
            <a:avLst/>
          </a:prstGeom>
          <a:solidFill>
            <a:srgbClr val="025073">
              <a:alpha val="2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14" name="Picture 13">
            <a:extLst>
              <a:ext uri="{FF2B5EF4-FFF2-40B4-BE49-F238E27FC236}">
                <a16:creationId xmlns:a16="http://schemas.microsoft.com/office/drawing/2014/main" id="{4BE7B327-40DE-440F-AC94-A9EE888B9A0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392515" y="1407284"/>
            <a:ext cx="1603541" cy="1448393"/>
          </a:xfrm>
          <a:prstGeom prst="rect">
            <a:avLst/>
          </a:prstGeom>
          <a:ln>
            <a:noFill/>
          </a:ln>
        </p:spPr>
      </p:pic>
      <p:sp>
        <p:nvSpPr>
          <p:cNvPr id="16" name="TextBox 7">
            <a:extLst>
              <a:ext uri="{FF2B5EF4-FFF2-40B4-BE49-F238E27FC236}">
                <a16:creationId xmlns:a16="http://schemas.microsoft.com/office/drawing/2014/main" id="{488C0715-D6B2-4CC2-A7B5-9E4289A15687}"/>
              </a:ext>
            </a:extLst>
          </p:cNvPr>
          <p:cNvSpPr txBox="1"/>
          <p:nvPr/>
        </p:nvSpPr>
        <p:spPr>
          <a:xfrm>
            <a:off x="159023" y="2572514"/>
            <a:ext cx="1901169" cy="2554545"/>
          </a:xfrm>
          <a:prstGeom prst="rect">
            <a:avLst/>
          </a:prstGeom>
          <a:solidFill>
            <a:srgbClr val="025073"/>
          </a:solid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GB" sz="2000" dirty="0">
              <a:solidFill>
                <a:schemeClr val="bg1"/>
              </a:solidFill>
              <a:latin typeface="+mj-lt"/>
            </a:endParaRPr>
          </a:p>
          <a:p>
            <a:pPr algn="ctr"/>
            <a:endParaRPr lang="en-GB" sz="2000" dirty="0">
              <a:solidFill>
                <a:schemeClr val="bg1"/>
              </a:solidFill>
              <a:latin typeface="+mj-lt"/>
            </a:endParaRPr>
          </a:p>
          <a:p>
            <a:pPr algn="ctr"/>
            <a:r>
              <a:rPr lang="en-GB" sz="2000" dirty="0">
                <a:solidFill>
                  <a:schemeClr val="bg1"/>
                </a:solidFill>
                <a:latin typeface="+mj-lt"/>
              </a:rPr>
              <a:t>Steps to start the Account development process</a:t>
            </a:r>
          </a:p>
          <a:p>
            <a:pPr algn="ctr"/>
            <a:endParaRPr lang="en-GB" sz="2000" dirty="0">
              <a:solidFill>
                <a:schemeClr val="bg1"/>
              </a:solidFill>
              <a:latin typeface="+mj-lt"/>
            </a:endParaRPr>
          </a:p>
          <a:p>
            <a:pPr algn="ctr"/>
            <a:r>
              <a:rPr lang="en-GB" sz="2000" dirty="0">
                <a:solidFill>
                  <a:schemeClr val="bg1"/>
                </a:solidFill>
                <a:latin typeface="+mj-lt"/>
              </a:rPr>
              <a:t> </a:t>
            </a:r>
            <a:endParaRPr lang="en-AU" sz="2000" dirty="0">
              <a:solidFill>
                <a:schemeClr val="bg1"/>
              </a:solidFill>
              <a:latin typeface="+mj-lt"/>
            </a:endParaRPr>
          </a:p>
        </p:txBody>
      </p:sp>
      <p:sp>
        <p:nvSpPr>
          <p:cNvPr id="17" name="Title 1">
            <a:extLst>
              <a:ext uri="{FF2B5EF4-FFF2-40B4-BE49-F238E27FC236}">
                <a16:creationId xmlns:a16="http://schemas.microsoft.com/office/drawing/2014/main" id="{F0031303-5C8F-4582-8E1E-44C7BBBE5BEA}"/>
              </a:ext>
            </a:extLst>
          </p:cNvPr>
          <p:cNvSpPr txBox="1">
            <a:spLocks/>
          </p:cNvSpPr>
          <p:nvPr/>
        </p:nvSpPr>
        <p:spPr>
          <a:xfrm>
            <a:off x="159023" y="123629"/>
            <a:ext cx="7467600" cy="1143000"/>
          </a:xfrm>
          <a:prstGeom prst="rect">
            <a:avLst/>
          </a:prstGeom>
        </p:spPr>
        <p:txBody>
          <a:bodyPr vert="horz" lIns="238658" tIns="119329" rIns="238658" bIns="119329" rtlCol="0" anchor="ctr">
            <a:noAutofit/>
          </a:bodyPr>
          <a:lstStyle>
            <a:lvl1pPr algn="l" defTabSz="914301"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en-US" sz="2800" dirty="0">
                <a:solidFill>
                  <a:schemeClr val="tx2"/>
                </a:solidFill>
                <a:latin typeface="Calibri Light" panose="020F0302020204030204" pitchFamily="34" charset="0"/>
                <a:ea typeface="+mn-ea"/>
                <a:cs typeface="Calibri Light" panose="020F0302020204030204" pitchFamily="34" charset="0"/>
              </a:rPr>
              <a:t>Interested in developing an Environmental Account?</a:t>
            </a:r>
          </a:p>
        </p:txBody>
      </p:sp>
      <p:pic>
        <p:nvPicPr>
          <p:cNvPr id="3" name="Picture 2" descr="A picture containing chart&#10;&#10;Description automatically generated">
            <a:extLst>
              <a:ext uri="{FF2B5EF4-FFF2-40B4-BE49-F238E27FC236}">
                <a16:creationId xmlns:a16="http://schemas.microsoft.com/office/drawing/2014/main" id="{5E3FE91E-CDD2-5E4D-959F-6D95B35C94A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503822" y="3097133"/>
            <a:ext cx="1380925" cy="1374947"/>
          </a:xfrm>
          <a:prstGeom prst="rect">
            <a:avLst/>
          </a:prstGeom>
        </p:spPr>
      </p:pic>
    </p:spTree>
    <p:extLst>
      <p:ext uri="{BB962C8B-B14F-4D97-AF65-F5344CB8AC3E}">
        <p14:creationId xmlns:p14="http://schemas.microsoft.com/office/powerpoint/2010/main" val="328021287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3284851" y="2611286"/>
            <a:ext cx="7503533" cy="1143000"/>
          </a:xfrm>
          <a:prstGeom prst="rect">
            <a:avLst/>
          </a:prstGeom>
        </p:spPr>
        <p:txBody>
          <a:bodyPr vert="horz" lIns="238658" tIns="119329" rIns="238658" bIns="119329" rtlCol="0" anchor="ctr">
            <a:noAutofit/>
          </a:bodyPr>
          <a:lstStyle>
            <a:lvl1pPr algn="l" defTabSz="914301"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n-US" sz="2800" b="1" dirty="0">
                <a:ea typeface="+mn-ea"/>
                <a:cs typeface="+mn-cs"/>
              </a:rPr>
              <a:t>Questions?</a:t>
            </a:r>
          </a:p>
        </p:txBody>
      </p:sp>
      <p:sp>
        <p:nvSpPr>
          <p:cNvPr id="16" name="Content Placeholder 15">
            <a:extLst>
              <a:ext uri="{FF2B5EF4-FFF2-40B4-BE49-F238E27FC236}">
                <a16:creationId xmlns:a16="http://schemas.microsoft.com/office/drawing/2014/main" id="{28666846-6F07-44F8-B1A2-8BCF076DFE3D}"/>
              </a:ext>
            </a:extLst>
          </p:cNvPr>
          <p:cNvSpPr txBox="1">
            <a:spLocks noGrp="1"/>
          </p:cNvSpPr>
          <p:nvPr>
            <p:ph sz="quarter" idx="4294967295"/>
          </p:nvPr>
        </p:nvSpPr>
        <p:spPr>
          <a:xfrm>
            <a:off x="461963" y="1420065"/>
            <a:ext cx="8455266" cy="719171"/>
          </a:xfrm>
          <a:prstGeom prst="rect">
            <a:avLst/>
          </a:prstGeom>
          <a:noFill/>
        </p:spPr>
        <p:txBody>
          <a:bodyPr wrap="square" rtlCol="0">
            <a:spAutoFit/>
          </a:bodyPr>
          <a:lstStyle/>
          <a:p>
            <a:pPr marL="0" indent="0">
              <a:buNone/>
            </a:pPr>
            <a:endParaRPr lang="en-US" sz="1800" b="1" dirty="0">
              <a:highlight>
                <a:srgbClr val="FFFF00"/>
              </a:highlight>
              <a:latin typeface="Avenir LT Std 35 Light" panose="020B0402020203020204" pitchFamily="34" charset="0"/>
              <a:cs typeface="Helvetica" panose="020B0604020202020204" pitchFamily="34" charset="0"/>
            </a:endParaRPr>
          </a:p>
          <a:p>
            <a:pPr marL="342900" indent="-342900">
              <a:buAutoNum type="arabicPeriod"/>
            </a:pPr>
            <a:endParaRPr lang="en-US" sz="1800" b="1" dirty="0">
              <a:highlight>
                <a:srgbClr val="FFFF00"/>
              </a:highlight>
              <a:latin typeface="Avenir LT Std 35 Light" panose="020B0402020203020204" pitchFamily="34" charset="0"/>
              <a:cs typeface="Helvetica" panose="020B0604020202020204" pitchFamily="34" charset="0"/>
            </a:endParaRPr>
          </a:p>
        </p:txBody>
      </p:sp>
      <p:pic>
        <p:nvPicPr>
          <p:cNvPr id="17" name="Picture 16">
            <a:extLst>
              <a:ext uri="{FF2B5EF4-FFF2-40B4-BE49-F238E27FC236}">
                <a16:creationId xmlns:a16="http://schemas.microsoft.com/office/drawing/2014/main" id="{BFBFCF69-A1BB-429A-89D1-6FCD9E69484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835" y="5762171"/>
            <a:ext cx="9149835" cy="1095829"/>
          </a:xfrm>
          <a:prstGeom prst="rect">
            <a:avLst/>
          </a:prstGeom>
        </p:spPr>
      </p:pic>
      <p:sp>
        <p:nvSpPr>
          <p:cNvPr id="18" name="TextBox 17">
            <a:extLst>
              <a:ext uri="{FF2B5EF4-FFF2-40B4-BE49-F238E27FC236}">
                <a16:creationId xmlns:a16="http://schemas.microsoft.com/office/drawing/2014/main" id="{2276B0BB-C0CB-450D-A58B-EE210DE382AE}"/>
              </a:ext>
            </a:extLst>
          </p:cNvPr>
          <p:cNvSpPr txBox="1"/>
          <p:nvPr/>
        </p:nvSpPr>
        <p:spPr>
          <a:xfrm>
            <a:off x="6846163" y="6398162"/>
            <a:ext cx="224742" cy="276999"/>
          </a:xfrm>
          <a:prstGeom prst="rect">
            <a:avLst/>
          </a:prstGeom>
          <a:noFill/>
        </p:spPr>
        <p:txBody>
          <a:bodyPr wrap="none" rtlCol="0">
            <a:spAutoFit/>
          </a:bodyPr>
          <a:lstStyle/>
          <a:p>
            <a:r>
              <a:rPr lang="en-AU" sz="1200" dirty="0">
                <a:solidFill>
                  <a:srgbClr val="6C809C"/>
                </a:solidFill>
                <a:latin typeface="Avenir LT Std 35 Light" panose="020B0402020203020204" pitchFamily="34" charset="0"/>
              </a:rPr>
              <a:t> </a:t>
            </a:r>
          </a:p>
        </p:txBody>
      </p:sp>
    </p:spTree>
    <p:extLst>
      <p:ext uri="{BB962C8B-B14F-4D97-AF65-F5344CB8AC3E}">
        <p14:creationId xmlns:p14="http://schemas.microsoft.com/office/powerpoint/2010/main" val="18720758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Western food arranged on table">
            <a:extLst>
              <a:ext uri="{FF2B5EF4-FFF2-40B4-BE49-F238E27FC236}">
                <a16:creationId xmlns:a16="http://schemas.microsoft.com/office/drawing/2014/main" id="{278F6513-B432-4DFE-BEBF-F03254DBB51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1"/>
          <a:stretch/>
        </p:blipFill>
        <p:spPr>
          <a:xfrm>
            <a:off x="20" y="10"/>
            <a:ext cx="9143980" cy="6857990"/>
          </a:xfrm>
          <a:prstGeom prst="rect">
            <a:avLst/>
          </a:prstGeom>
        </p:spPr>
      </p:pic>
      <p:sp>
        <p:nvSpPr>
          <p:cNvPr id="2" name="Title 1">
            <a:extLst>
              <a:ext uri="{FF2B5EF4-FFF2-40B4-BE49-F238E27FC236}">
                <a16:creationId xmlns:a16="http://schemas.microsoft.com/office/drawing/2014/main" id="{4E99BC75-9EDD-694F-AC8C-DBFD81FD402C}"/>
              </a:ext>
            </a:extLst>
          </p:cNvPr>
          <p:cNvSpPr>
            <a:spLocks noGrp="1"/>
          </p:cNvSpPr>
          <p:nvPr>
            <p:ph type="title"/>
          </p:nvPr>
        </p:nvSpPr>
        <p:spPr>
          <a:xfrm>
            <a:off x="2800350" y="2695772"/>
            <a:ext cx="3543300" cy="1466455"/>
          </a:xfrm>
        </p:spPr>
        <p:txBody>
          <a:bodyPr vert="horz" lIns="91440" tIns="45720" rIns="91440" bIns="45720" rtlCol="0" anchor="b">
            <a:normAutofit/>
          </a:bodyPr>
          <a:lstStyle/>
          <a:p>
            <a:r>
              <a:rPr lang="en-US" sz="4400" dirty="0">
                <a:solidFill>
                  <a:schemeClr val="bg1"/>
                </a:solidFill>
              </a:rPr>
              <a:t>Lunch break</a:t>
            </a:r>
          </a:p>
        </p:txBody>
      </p:sp>
      <p:sp>
        <p:nvSpPr>
          <p:cNvPr id="5" name="TextBox 4">
            <a:extLst>
              <a:ext uri="{FF2B5EF4-FFF2-40B4-BE49-F238E27FC236}">
                <a16:creationId xmlns:a16="http://schemas.microsoft.com/office/drawing/2014/main" id="{5A868224-BB4C-894C-8955-C08CA34456A5}"/>
              </a:ext>
            </a:extLst>
          </p:cNvPr>
          <p:cNvSpPr txBox="1"/>
          <p:nvPr/>
        </p:nvSpPr>
        <p:spPr>
          <a:xfrm>
            <a:off x="120651" y="6550024"/>
            <a:ext cx="3543300" cy="3015849"/>
          </a:xfrm>
          <a:prstGeom prst="rect">
            <a:avLst/>
          </a:prstGeom>
        </p:spPr>
        <p:txBody>
          <a:bodyPr vert="horz" lIns="91440" tIns="45720" rIns="91440" bIns="45720" rtlCol="0">
            <a:normAutofit/>
          </a:bodyPr>
          <a:lstStyle/>
          <a:p>
            <a:pPr defTabSz="914400">
              <a:lnSpc>
                <a:spcPct val="90000"/>
              </a:lnSpc>
              <a:spcAft>
                <a:spcPts val="600"/>
              </a:spcAft>
            </a:pPr>
            <a:r>
              <a:rPr lang="en-US" sz="1700" dirty="0">
                <a:solidFill>
                  <a:schemeClr val="bg1"/>
                </a:solidFill>
              </a:rPr>
              <a:t>Be ready to leave by 12:50</a:t>
            </a:r>
          </a:p>
        </p:txBody>
      </p:sp>
      <p:sp>
        <p:nvSpPr>
          <p:cNvPr id="4" name="Slide Number Placeholder 3">
            <a:extLst>
              <a:ext uri="{FF2B5EF4-FFF2-40B4-BE49-F238E27FC236}">
                <a16:creationId xmlns:a16="http://schemas.microsoft.com/office/drawing/2014/main" id="{BC086723-5D17-8D49-B7B0-4AFCFD266B6D}"/>
              </a:ext>
            </a:extLst>
          </p:cNvPr>
          <p:cNvSpPr>
            <a:spLocks noGrp="1"/>
          </p:cNvSpPr>
          <p:nvPr>
            <p:ph type="sldNum" sz="quarter" idx="12"/>
          </p:nvPr>
        </p:nvSpPr>
        <p:spPr>
          <a:xfrm>
            <a:off x="6977269" y="6356350"/>
            <a:ext cx="1538081" cy="365125"/>
          </a:xfrm>
        </p:spPr>
        <p:txBody>
          <a:bodyPr vert="horz" lIns="91440" tIns="45720" rIns="91440" bIns="45720" rtlCol="0" anchor="ctr">
            <a:normAutofit/>
          </a:bodyPr>
          <a:lstStyle/>
          <a:p>
            <a:pPr defTabSz="914400">
              <a:spcAft>
                <a:spcPts val="600"/>
              </a:spcAft>
              <a:defRPr/>
            </a:pPr>
            <a:fld id="{20550A7E-0215-EA48-A579-C9E7E81A0714}" type="slidenum">
              <a:rPr lang="en-US">
                <a:solidFill>
                  <a:srgbClr val="FFFFFF"/>
                </a:solidFill>
                <a:latin typeface="Calibri" panose="020F0502020204030204"/>
              </a:rPr>
              <a:pPr defTabSz="914400">
                <a:spcAft>
                  <a:spcPts val="600"/>
                </a:spcAft>
                <a:defRPr/>
              </a:pPr>
              <a:t>112</a:t>
            </a:fld>
            <a:endParaRPr lang="en-US">
              <a:solidFill>
                <a:srgbClr val="FFFFFF"/>
              </a:solidFill>
              <a:latin typeface="Calibri" panose="020F0502020204030204"/>
            </a:endParaRPr>
          </a:p>
        </p:txBody>
      </p:sp>
    </p:spTree>
    <p:extLst>
      <p:ext uri="{BB962C8B-B14F-4D97-AF65-F5344CB8AC3E}">
        <p14:creationId xmlns:p14="http://schemas.microsoft.com/office/powerpoint/2010/main" val="35370055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A1874F90-0873-DBA3-05F4-3F73613D0C5B}"/>
              </a:ext>
            </a:extLst>
          </p:cNvPr>
          <p:cNvGraphicFramePr>
            <a:graphicFrameLocks noGrp="1"/>
          </p:cNvGraphicFramePr>
          <p:nvPr/>
        </p:nvGraphicFramePr>
        <p:xfrm>
          <a:off x="478580" y="1892876"/>
          <a:ext cx="8042087" cy="4084473"/>
        </p:xfrm>
        <a:graphic>
          <a:graphicData uri="http://schemas.openxmlformats.org/drawingml/2006/table">
            <a:tbl>
              <a:tblPr firstRow="1" bandRow="1">
                <a:tableStyleId>{5C22544A-7EE6-4342-B048-85BDC9FD1C3A}</a:tableStyleId>
              </a:tblPr>
              <a:tblGrid>
                <a:gridCol w="3430633">
                  <a:extLst>
                    <a:ext uri="{9D8B030D-6E8A-4147-A177-3AD203B41FA5}">
                      <a16:colId xmlns:a16="http://schemas.microsoft.com/office/drawing/2014/main" val="3454886790"/>
                    </a:ext>
                  </a:extLst>
                </a:gridCol>
                <a:gridCol w="4611454">
                  <a:extLst>
                    <a:ext uri="{9D8B030D-6E8A-4147-A177-3AD203B41FA5}">
                      <a16:colId xmlns:a16="http://schemas.microsoft.com/office/drawing/2014/main" val="3036294113"/>
                    </a:ext>
                  </a:extLst>
                </a:gridCol>
              </a:tblGrid>
              <a:tr h="396070">
                <a:tc>
                  <a:txBody>
                    <a:bodyPr/>
                    <a:lstStyle/>
                    <a:p>
                      <a:r>
                        <a:rPr lang="en-AU" sz="1600" dirty="0">
                          <a:latin typeface="Raleway" pitchFamily="2" charset="0"/>
                        </a:rPr>
                        <a:t>User</a:t>
                      </a:r>
                    </a:p>
                  </a:txBody>
                  <a:tcPr marL="68580" marR="68580" marT="34290" marB="34290">
                    <a:solidFill>
                      <a:srgbClr val="1B456B"/>
                    </a:solidFill>
                  </a:tcPr>
                </a:tc>
                <a:tc>
                  <a:txBody>
                    <a:bodyPr/>
                    <a:lstStyle/>
                    <a:p>
                      <a:r>
                        <a:rPr lang="en-AU" sz="1600" dirty="0">
                          <a:latin typeface="Raleway" pitchFamily="2" charset="0"/>
                        </a:rPr>
                        <a:t>Purpose</a:t>
                      </a:r>
                    </a:p>
                  </a:txBody>
                  <a:tcPr marL="68580" marR="68580" marT="34290" marB="34290">
                    <a:solidFill>
                      <a:srgbClr val="1B456B"/>
                    </a:solidFill>
                  </a:tcPr>
                </a:tc>
                <a:extLst>
                  <a:ext uri="{0D108BD9-81ED-4DB2-BD59-A6C34878D82A}">
                    <a16:rowId xmlns:a16="http://schemas.microsoft.com/office/drawing/2014/main" val="3548341416"/>
                  </a:ext>
                </a:extLst>
              </a:tr>
              <a:tr h="471541">
                <a:tc>
                  <a:txBody>
                    <a:bodyPr/>
                    <a:lstStyle/>
                    <a:p>
                      <a:r>
                        <a:rPr lang="en-AU" sz="1200" dirty="0">
                          <a:latin typeface="Raleway" pitchFamily="2" charset="0"/>
                        </a:rPr>
                        <a:t>Three largest carbon aggregators in Australia</a:t>
                      </a:r>
                    </a:p>
                  </a:txBody>
                  <a:tcPr marL="68580" marR="68580" marT="34290" marB="34290"/>
                </a:tc>
                <a:tc>
                  <a:txBody>
                    <a:bodyPr/>
                    <a:lstStyle/>
                    <a:p>
                      <a:r>
                        <a:rPr lang="en-AU" sz="1200" dirty="0">
                          <a:latin typeface="Raleway" pitchFamily="2" charset="0"/>
                        </a:rPr>
                        <a:t>Environmental co-benefit verification, claims, premium</a:t>
                      </a:r>
                    </a:p>
                  </a:txBody>
                  <a:tcPr marL="68580" marR="68580" marT="34290" marB="34290"/>
                </a:tc>
                <a:extLst>
                  <a:ext uri="{0D108BD9-81ED-4DB2-BD59-A6C34878D82A}">
                    <a16:rowId xmlns:a16="http://schemas.microsoft.com/office/drawing/2014/main" val="3920267126"/>
                  </a:ext>
                </a:extLst>
              </a:tr>
              <a:tr h="352599">
                <a:tc>
                  <a:txBody>
                    <a:bodyPr/>
                    <a:lstStyle/>
                    <a:p>
                      <a:r>
                        <a:rPr lang="en-AU" sz="1200" dirty="0">
                          <a:latin typeface="Raleway" pitchFamily="2" charset="0"/>
                        </a:rPr>
                        <a:t>Major international carbon project developer</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latin typeface="Raleway" pitchFamily="2" charset="0"/>
                        </a:rPr>
                        <a:t>Nature credits</a:t>
                      </a:r>
                    </a:p>
                  </a:txBody>
                  <a:tcPr marL="68580" marR="68580" marT="34290" marB="34290"/>
                </a:tc>
                <a:extLst>
                  <a:ext uri="{0D108BD9-81ED-4DB2-BD59-A6C34878D82A}">
                    <a16:rowId xmlns:a16="http://schemas.microsoft.com/office/drawing/2014/main" val="329727958"/>
                  </a:ext>
                </a:extLst>
              </a:tr>
              <a:tr h="550634">
                <a:tc>
                  <a:txBody>
                    <a:bodyPr/>
                    <a:lstStyle/>
                    <a:p>
                      <a:r>
                        <a:rPr lang="en-AU" sz="1200" dirty="0">
                          <a:latin typeface="Raleway" pitchFamily="2" charset="0"/>
                        </a:rPr>
                        <a:t>Queensland Govt $500m Land Restoration Fund</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latin typeface="Raleway" pitchFamily="2" charset="0"/>
                        </a:rPr>
                        <a:t>Environmental co-benefit verification, funding payouts</a:t>
                      </a:r>
                    </a:p>
                  </a:txBody>
                  <a:tcPr marL="68580" marR="68580" marT="34290" marB="34290"/>
                </a:tc>
                <a:extLst>
                  <a:ext uri="{0D108BD9-81ED-4DB2-BD59-A6C34878D82A}">
                    <a16:rowId xmlns:a16="http://schemas.microsoft.com/office/drawing/2014/main" val="1309491604"/>
                  </a:ext>
                </a:extLst>
              </a:tr>
              <a:tr h="352599">
                <a:tc>
                  <a:txBody>
                    <a:bodyPr/>
                    <a:lstStyle/>
                    <a:p>
                      <a:r>
                        <a:rPr lang="en-AU" sz="1200" dirty="0">
                          <a:latin typeface="Raleway" pitchFamily="2" charset="0"/>
                        </a:rPr>
                        <a:t>Goondicum (small boutique grazier)</a:t>
                      </a:r>
                    </a:p>
                  </a:txBody>
                  <a:tcPr marL="68580" marR="68580" marT="34290" marB="34290"/>
                </a:tc>
                <a:tc>
                  <a:txBody>
                    <a:bodyPr/>
                    <a:lstStyle/>
                    <a:p>
                      <a:r>
                        <a:rPr lang="en-AU" sz="1200" dirty="0">
                          <a:latin typeface="Raleway" pitchFamily="2" charset="0"/>
                        </a:rPr>
                        <a:t>Evidencing environmental claims, selling into Europe</a:t>
                      </a:r>
                    </a:p>
                  </a:txBody>
                  <a:tcPr marL="68580" marR="68580" marT="34290" marB="34290"/>
                </a:tc>
                <a:extLst>
                  <a:ext uri="{0D108BD9-81ED-4DB2-BD59-A6C34878D82A}">
                    <a16:rowId xmlns:a16="http://schemas.microsoft.com/office/drawing/2014/main" val="3058285048"/>
                  </a:ext>
                </a:extLst>
              </a:tr>
              <a:tr h="352599">
                <a:tc>
                  <a:txBody>
                    <a:bodyPr/>
                    <a:lstStyle/>
                    <a:p>
                      <a:r>
                        <a:rPr lang="en-AU" sz="1200" dirty="0">
                          <a:latin typeface="Raleway" pitchFamily="2" charset="0"/>
                        </a:rPr>
                        <a:t>Kilter Rural (large impact agriculture fund)</a:t>
                      </a:r>
                    </a:p>
                  </a:txBody>
                  <a:tcPr marL="68580" marR="68580" marT="34290" marB="34290"/>
                </a:tc>
                <a:tc>
                  <a:txBody>
                    <a:bodyPr/>
                    <a:lstStyle/>
                    <a:p>
                      <a:r>
                        <a:rPr lang="en-AU" sz="1200" dirty="0">
                          <a:latin typeface="Raleway" pitchFamily="2" charset="0"/>
                        </a:rPr>
                        <a:t>Evidencing environmental claims. Impact investment DD</a:t>
                      </a:r>
                    </a:p>
                  </a:txBody>
                  <a:tcPr marL="68580" marR="68580" marT="34290" marB="34290"/>
                </a:tc>
                <a:extLst>
                  <a:ext uri="{0D108BD9-81ED-4DB2-BD59-A6C34878D82A}">
                    <a16:rowId xmlns:a16="http://schemas.microsoft.com/office/drawing/2014/main" val="2522778669"/>
                  </a:ext>
                </a:extLst>
              </a:tr>
              <a:tr h="550634">
                <a:tc>
                  <a:txBody>
                    <a:bodyPr/>
                    <a:lstStyle/>
                    <a:p>
                      <a:r>
                        <a:rPr lang="en-AU" sz="1200" dirty="0">
                          <a:latin typeface="Raleway" pitchFamily="2" charset="0"/>
                        </a:rPr>
                        <a:t>Burnett Mary Regional Group</a:t>
                      </a:r>
                    </a:p>
                  </a:txBody>
                  <a:tcPr marL="68580" marR="68580" marT="34290" marB="34290"/>
                </a:tc>
                <a:tc>
                  <a:txBody>
                    <a:bodyPr/>
                    <a:lstStyle/>
                    <a:p>
                      <a:r>
                        <a:rPr lang="en-AU" sz="1200" dirty="0">
                          <a:latin typeface="Raleway" pitchFamily="2" charset="0"/>
                        </a:rPr>
                        <a:t>Evidencing efficacy of government funding, private sector investment</a:t>
                      </a:r>
                    </a:p>
                  </a:txBody>
                  <a:tcPr marL="68580" marR="68580" marT="34290" marB="34290"/>
                </a:tc>
                <a:extLst>
                  <a:ext uri="{0D108BD9-81ED-4DB2-BD59-A6C34878D82A}">
                    <a16:rowId xmlns:a16="http://schemas.microsoft.com/office/drawing/2014/main" val="2797766446"/>
                  </a:ext>
                </a:extLst>
              </a:tr>
              <a:tr h="352599">
                <a:tc>
                  <a:txBody>
                    <a:bodyPr/>
                    <a:lstStyle/>
                    <a:p>
                      <a:r>
                        <a:rPr lang="en-AU" sz="1200" dirty="0">
                          <a:latin typeface="Raleway" pitchFamily="2" charset="0"/>
                        </a:rPr>
                        <a:t>Landcare groups / regen farmers</a:t>
                      </a:r>
                    </a:p>
                  </a:txBody>
                  <a:tcPr marL="68580" marR="68580" marT="34290" marB="34290"/>
                </a:tc>
                <a:tc>
                  <a:txBody>
                    <a:bodyPr/>
                    <a:lstStyle/>
                    <a:p>
                      <a:r>
                        <a:rPr lang="en-AU" sz="1200" dirty="0">
                          <a:latin typeface="Raleway" pitchFamily="2" charset="0"/>
                        </a:rPr>
                        <a:t>Various, mainly product labelling &amp; grant applications</a:t>
                      </a:r>
                    </a:p>
                  </a:txBody>
                  <a:tcPr marL="68580" marR="68580" marT="34290" marB="34290"/>
                </a:tc>
                <a:extLst>
                  <a:ext uri="{0D108BD9-81ED-4DB2-BD59-A6C34878D82A}">
                    <a16:rowId xmlns:a16="http://schemas.microsoft.com/office/drawing/2014/main" val="886101998"/>
                  </a:ext>
                </a:extLst>
              </a:tr>
              <a:tr h="352599">
                <a:tc>
                  <a:txBody>
                    <a:bodyPr/>
                    <a:lstStyle/>
                    <a:p>
                      <a:r>
                        <a:rPr lang="en-AU" sz="1200" dirty="0">
                          <a:latin typeface="Raleway" pitchFamily="2" charset="0"/>
                        </a:rPr>
                        <a:t>AACo (largest grazing company in Australia)</a:t>
                      </a:r>
                    </a:p>
                  </a:txBody>
                  <a:tcPr marL="68580" marR="68580" marT="34290" marB="34290"/>
                </a:tc>
                <a:tc>
                  <a:txBody>
                    <a:bodyPr/>
                    <a:lstStyle/>
                    <a:p>
                      <a:r>
                        <a:rPr lang="en-AU" sz="1200" dirty="0">
                          <a:latin typeface="Raleway" pitchFamily="2" charset="0"/>
                        </a:rPr>
                        <a:t>ESG &amp; product claims, environmental co-benefit claims</a:t>
                      </a:r>
                    </a:p>
                  </a:txBody>
                  <a:tcPr marL="68580" marR="68580" marT="34290" marB="34290"/>
                </a:tc>
                <a:extLst>
                  <a:ext uri="{0D108BD9-81ED-4DB2-BD59-A6C34878D82A}">
                    <a16:rowId xmlns:a16="http://schemas.microsoft.com/office/drawing/2014/main" val="2619405062"/>
                  </a:ext>
                </a:extLst>
              </a:tr>
              <a:tr h="352599">
                <a:tc>
                  <a:txBody>
                    <a:bodyPr/>
                    <a:lstStyle/>
                    <a:p>
                      <a:r>
                        <a:rPr lang="en-AU" sz="1200" dirty="0">
                          <a:latin typeface="Raleway" pitchFamily="2" charset="0"/>
                        </a:rPr>
                        <a:t>International &amp; major NGO</a:t>
                      </a:r>
                    </a:p>
                  </a:txBody>
                  <a:tcPr marL="68580" marR="68580" marT="34290" marB="34290"/>
                </a:tc>
                <a:tc>
                  <a:txBody>
                    <a:bodyPr/>
                    <a:lstStyle/>
                    <a:p>
                      <a:r>
                        <a:rPr lang="en-AU" sz="1200" dirty="0">
                          <a:latin typeface="Raleway" pitchFamily="2" charset="0"/>
                        </a:rPr>
                        <a:t>Evidencing koala population restoration / donor expenditure</a:t>
                      </a:r>
                    </a:p>
                  </a:txBody>
                  <a:tcPr marL="68580" marR="68580" marT="34290" marB="34290"/>
                </a:tc>
                <a:extLst>
                  <a:ext uri="{0D108BD9-81ED-4DB2-BD59-A6C34878D82A}">
                    <a16:rowId xmlns:a16="http://schemas.microsoft.com/office/drawing/2014/main" val="397502291"/>
                  </a:ext>
                </a:extLst>
              </a:tr>
            </a:tbl>
          </a:graphicData>
        </a:graphic>
      </p:graphicFrame>
      <p:sp>
        <p:nvSpPr>
          <p:cNvPr id="4" name="TextBox 3">
            <a:extLst>
              <a:ext uri="{FF2B5EF4-FFF2-40B4-BE49-F238E27FC236}">
                <a16:creationId xmlns:a16="http://schemas.microsoft.com/office/drawing/2014/main" id="{A8BDE763-34B9-0A61-B5CF-8E0E1ABB34EC}"/>
              </a:ext>
            </a:extLst>
          </p:cNvPr>
          <p:cNvSpPr txBox="1"/>
          <p:nvPr/>
        </p:nvSpPr>
        <p:spPr>
          <a:xfrm>
            <a:off x="2335176" y="1387695"/>
            <a:ext cx="4574658" cy="300082"/>
          </a:xfrm>
          <a:prstGeom prst="rect">
            <a:avLst/>
          </a:prstGeom>
          <a:noFill/>
        </p:spPr>
        <p:txBody>
          <a:bodyPr wrap="square">
            <a:spAutoFit/>
          </a:bodyPr>
          <a:lstStyle/>
          <a:p>
            <a:pPr algn="ctr">
              <a:spcBef>
                <a:spcPts val="1350"/>
              </a:spcBef>
            </a:pPr>
            <a:r>
              <a:rPr lang="en-GB" sz="1350" b="1" dirty="0">
                <a:solidFill>
                  <a:srgbClr val="FF0000"/>
                </a:solidFill>
                <a:latin typeface="Raleway" pitchFamily="2" charset="0"/>
              </a:rPr>
              <a:t>CONFIDENTIAL </a:t>
            </a:r>
          </a:p>
        </p:txBody>
      </p:sp>
      <p:pic>
        <p:nvPicPr>
          <p:cNvPr id="3" name="Picture 2" descr="A close up of a sign&#10;&#10;Description automatically generated">
            <a:extLst>
              <a:ext uri="{FF2B5EF4-FFF2-40B4-BE49-F238E27FC236}">
                <a16:creationId xmlns:a16="http://schemas.microsoft.com/office/drawing/2014/main" id="{94B64A43-1AD7-FC5B-CE7F-5AD526C154F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255676" y="-158740"/>
            <a:ext cx="1892370" cy="1220470"/>
          </a:xfrm>
          <a:prstGeom prst="rect">
            <a:avLst/>
          </a:prstGeom>
        </p:spPr>
      </p:pic>
      <p:pic>
        <p:nvPicPr>
          <p:cNvPr id="5" name="Picture 4">
            <a:extLst>
              <a:ext uri="{FF2B5EF4-FFF2-40B4-BE49-F238E27FC236}">
                <a16:creationId xmlns:a16="http://schemas.microsoft.com/office/drawing/2014/main" id="{37DE28DA-368C-99E2-78B6-1D8EBCC4E93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378996" cy="956932"/>
          </a:xfrm>
          <a:prstGeom prst="rect">
            <a:avLst/>
          </a:prstGeom>
        </p:spPr>
      </p:pic>
      <p:sp>
        <p:nvSpPr>
          <p:cNvPr id="6" name="Title 1">
            <a:extLst>
              <a:ext uri="{FF2B5EF4-FFF2-40B4-BE49-F238E27FC236}">
                <a16:creationId xmlns:a16="http://schemas.microsoft.com/office/drawing/2014/main" id="{80FC4678-A566-46D6-E235-A535286C6E6E}"/>
              </a:ext>
            </a:extLst>
          </p:cNvPr>
          <p:cNvSpPr txBox="1">
            <a:spLocks/>
          </p:cNvSpPr>
          <p:nvPr/>
        </p:nvSpPr>
        <p:spPr>
          <a:xfrm>
            <a:off x="6399" y="77471"/>
            <a:ext cx="8813185" cy="1143000"/>
          </a:xfrm>
          <a:prstGeom prst="rect">
            <a:avLst/>
          </a:prstGeom>
        </p:spPr>
        <p:txBody>
          <a:bodyPr vert="horz" lIns="238658" tIns="119329" rIns="238658" bIns="119329" rtlCol="0" anchor="ctr">
            <a:noAutofit/>
          </a:bodyPr>
          <a:lstStyle>
            <a:lvl1pPr algn="l" defTabSz="914301"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n-US" sz="2800" dirty="0">
                <a:solidFill>
                  <a:schemeClr val="bg1"/>
                </a:solidFill>
                <a:ea typeface="+mn-ea"/>
                <a:cs typeface="+mn-cs"/>
              </a:rPr>
              <a:t>Why are they using AfN?</a:t>
            </a:r>
          </a:p>
        </p:txBody>
      </p:sp>
    </p:spTree>
    <p:extLst>
      <p:ext uri="{BB962C8B-B14F-4D97-AF65-F5344CB8AC3E}">
        <p14:creationId xmlns:p14="http://schemas.microsoft.com/office/powerpoint/2010/main" val="28006216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7419E-6BFD-B642-82B6-4CB45743E596}"/>
              </a:ext>
            </a:extLst>
          </p:cNvPr>
          <p:cNvSpPr>
            <a:spLocks noGrp="1"/>
          </p:cNvSpPr>
          <p:nvPr>
            <p:ph type="ctrTitle"/>
          </p:nvPr>
        </p:nvSpPr>
        <p:spPr>
          <a:xfrm>
            <a:off x="685800" y="1490111"/>
            <a:ext cx="7772400" cy="2387600"/>
          </a:xfrm>
        </p:spPr>
        <p:txBody>
          <a:bodyPr/>
          <a:lstStyle/>
          <a:p>
            <a:r>
              <a:rPr lang="en-AU" dirty="0"/>
              <a:t>What is Environmental Condition Accounting and how is it used</a:t>
            </a:r>
            <a:endParaRPr lang="en-AU" dirty="0">
              <a:ea typeface="Calibri" panose="020F0502020204030204" pitchFamily="34" charset="0"/>
              <a:cs typeface="Times New Roman" panose="02020603050405020304" pitchFamily="18" charset="0"/>
            </a:endParaRPr>
          </a:p>
        </p:txBody>
      </p:sp>
      <p:sp>
        <p:nvSpPr>
          <p:cNvPr id="3" name="Subtitle 2">
            <a:extLst>
              <a:ext uri="{FF2B5EF4-FFF2-40B4-BE49-F238E27FC236}">
                <a16:creationId xmlns:a16="http://schemas.microsoft.com/office/drawing/2014/main" id="{D6AE82EF-C896-8140-9C87-9E5498B1879F}"/>
              </a:ext>
            </a:extLst>
          </p:cNvPr>
          <p:cNvSpPr>
            <a:spLocks noGrp="1"/>
          </p:cNvSpPr>
          <p:nvPr>
            <p:ph type="subTitle" idx="1"/>
          </p:nvPr>
        </p:nvSpPr>
        <p:spPr/>
        <p:txBody>
          <a:bodyPr/>
          <a:lstStyle/>
          <a:p>
            <a:r>
              <a:rPr lang="en-AU" dirty="0"/>
              <a:t>09:15-09:30</a:t>
            </a:r>
          </a:p>
        </p:txBody>
      </p:sp>
    </p:spTree>
    <p:extLst>
      <p:ext uri="{BB962C8B-B14F-4D97-AF65-F5344CB8AC3E}">
        <p14:creationId xmlns:p14="http://schemas.microsoft.com/office/powerpoint/2010/main" val="22718109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7" name="Rectangle 48">
            <a:extLst>
              <a:ext uri="{FF2B5EF4-FFF2-40B4-BE49-F238E27FC236}">
                <a16:creationId xmlns:a16="http://schemas.microsoft.com/office/drawing/2014/main" id="{245A9F99-D9B1-4094-A2E2-B90AC1DB7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0">
            <a:extLst>
              <a:ext uri="{FF2B5EF4-FFF2-40B4-BE49-F238E27FC236}">
                <a16:creationId xmlns:a16="http://schemas.microsoft.com/office/drawing/2014/main" id="{B7FAF607-473A-4A43-A23D-BBFF5C4117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685E85-AF4D-9344-9BB1-8125BF08C107}"/>
              </a:ext>
            </a:extLst>
          </p:cNvPr>
          <p:cNvSpPr>
            <a:spLocks noGrp="1"/>
          </p:cNvSpPr>
          <p:nvPr>
            <p:ph type="title"/>
          </p:nvPr>
        </p:nvSpPr>
        <p:spPr>
          <a:xfrm>
            <a:off x="4781868" y="174750"/>
            <a:ext cx="3733482" cy="1454051"/>
          </a:xfrm>
        </p:spPr>
        <p:txBody>
          <a:bodyPr vert="horz" lIns="91440" tIns="45720" rIns="91440" bIns="45720" rtlCol="0" anchor="ctr">
            <a:normAutofit/>
          </a:bodyPr>
          <a:lstStyle/>
          <a:p>
            <a:pPr algn="l"/>
            <a:r>
              <a:rPr lang="en-US" sz="3100" kern="1200" dirty="0">
                <a:solidFill>
                  <a:schemeClr val="tx2"/>
                </a:solidFill>
                <a:latin typeface="+mj-lt"/>
                <a:ea typeface="+mj-ea"/>
                <a:cs typeface="+mj-cs"/>
              </a:rPr>
              <a:t>The global challenge</a:t>
            </a:r>
          </a:p>
        </p:txBody>
      </p:sp>
      <p:pic>
        <p:nvPicPr>
          <p:cNvPr id="34" name="Graphic 33" descr="Earth Globe Europe-Africa">
            <a:extLst>
              <a:ext uri="{FF2B5EF4-FFF2-40B4-BE49-F238E27FC236}">
                <a16:creationId xmlns:a16="http://schemas.microsoft.com/office/drawing/2014/main" id="{EA4CD875-24AE-4D07-874E-AD27876A0140}"/>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99534" y="2230670"/>
            <a:ext cx="2746373" cy="2746373"/>
          </a:xfrm>
          <a:prstGeom prst="rect">
            <a:avLst/>
          </a:prstGeom>
        </p:spPr>
      </p:pic>
      <p:sp>
        <p:nvSpPr>
          <p:cNvPr id="5" name="Rectangle 4">
            <a:extLst>
              <a:ext uri="{FF2B5EF4-FFF2-40B4-BE49-F238E27FC236}">
                <a16:creationId xmlns:a16="http://schemas.microsoft.com/office/drawing/2014/main" id="{0D64FD10-BBBC-4240-BB36-F5F320B3753F}"/>
              </a:ext>
            </a:extLst>
          </p:cNvPr>
          <p:cNvSpPr/>
          <p:nvPr/>
        </p:nvSpPr>
        <p:spPr>
          <a:xfrm>
            <a:off x="4572000" y="1628801"/>
            <a:ext cx="4446455" cy="4208061"/>
          </a:xfrm>
          <a:prstGeom prst="rect">
            <a:avLst/>
          </a:prstGeom>
        </p:spPr>
        <p:txBody>
          <a:bodyPr vert="horz" lIns="91440" tIns="45720" rIns="91440" bIns="45720" rtlCol="0" anchor="ctr">
            <a:normAutofit/>
          </a:bodyPr>
          <a:lstStyle/>
          <a:p>
            <a:pPr defTabSz="914400">
              <a:lnSpc>
                <a:spcPct val="90000"/>
              </a:lnSpc>
              <a:spcAft>
                <a:spcPts val="600"/>
              </a:spcAft>
            </a:pPr>
            <a:r>
              <a:rPr lang="en-US" dirty="0">
                <a:solidFill>
                  <a:schemeClr val="tx2"/>
                </a:solidFill>
                <a:latin typeface="+mj-lt"/>
              </a:rPr>
              <a:t>It is not possible to build a sustainable economy without measuring the change in environmental condition. </a:t>
            </a:r>
            <a:br>
              <a:rPr lang="en-US" dirty="0">
                <a:solidFill>
                  <a:schemeClr val="tx2"/>
                </a:solidFill>
                <a:latin typeface="+mj-lt"/>
              </a:rPr>
            </a:br>
            <a:endParaRPr lang="en-US" dirty="0">
              <a:solidFill>
                <a:schemeClr val="tx2"/>
              </a:solidFill>
              <a:latin typeface="+mj-lt"/>
            </a:endParaRPr>
          </a:p>
          <a:p>
            <a:pPr defTabSz="914400">
              <a:lnSpc>
                <a:spcPct val="90000"/>
              </a:lnSpc>
              <a:spcAft>
                <a:spcPts val="600"/>
              </a:spcAft>
            </a:pPr>
            <a:r>
              <a:rPr lang="en-US" dirty="0">
                <a:solidFill>
                  <a:schemeClr val="tx2"/>
                </a:solidFill>
                <a:latin typeface="+mj-lt"/>
              </a:rPr>
              <a:t>Governments, investors and consumers need simple yet scientifically credible environmental metrics to make informed decisions.</a:t>
            </a:r>
            <a:br>
              <a:rPr lang="en-US" dirty="0">
                <a:solidFill>
                  <a:schemeClr val="tx2"/>
                </a:solidFill>
                <a:latin typeface="+mj-lt"/>
              </a:rPr>
            </a:br>
            <a:endParaRPr lang="en-US" dirty="0">
              <a:solidFill>
                <a:schemeClr val="tx2"/>
              </a:solidFill>
              <a:latin typeface="+mj-lt"/>
            </a:endParaRPr>
          </a:p>
          <a:p>
            <a:pPr defTabSz="914400">
              <a:lnSpc>
                <a:spcPct val="90000"/>
              </a:lnSpc>
              <a:spcAft>
                <a:spcPts val="600"/>
              </a:spcAft>
            </a:pPr>
            <a:r>
              <a:rPr lang="en-US" b="1" dirty="0">
                <a:solidFill>
                  <a:schemeClr val="tx2"/>
                </a:solidFill>
                <a:latin typeface="+mj-lt"/>
              </a:rPr>
              <a:t>Currently, there are no such metrics. </a:t>
            </a:r>
            <a:br>
              <a:rPr lang="en-US" dirty="0">
                <a:solidFill>
                  <a:schemeClr val="tx2"/>
                </a:solidFill>
                <a:latin typeface="+mj-lt"/>
              </a:rPr>
            </a:br>
            <a:endParaRPr lang="en-US" dirty="0">
              <a:solidFill>
                <a:schemeClr val="tx2"/>
              </a:solidFill>
              <a:latin typeface="+mj-lt"/>
            </a:endParaRPr>
          </a:p>
          <a:p>
            <a:pPr defTabSz="914400">
              <a:lnSpc>
                <a:spcPct val="90000"/>
              </a:lnSpc>
              <a:spcAft>
                <a:spcPts val="600"/>
              </a:spcAft>
            </a:pPr>
            <a:r>
              <a:rPr lang="en-US" dirty="0">
                <a:solidFill>
                  <a:schemeClr val="tx2"/>
                </a:solidFill>
                <a:latin typeface="+mj-lt"/>
              </a:rPr>
              <a:t>Solving this global challenge will change the way we manage the economy and unlock billions of dollars for environmentally sustainable Investments.</a:t>
            </a:r>
          </a:p>
        </p:txBody>
      </p:sp>
      <p:grpSp>
        <p:nvGrpSpPr>
          <p:cNvPr id="59" name="Group 52">
            <a:extLst>
              <a:ext uri="{FF2B5EF4-FFF2-40B4-BE49-F238E27FC236}">
                <a16:creationId xmlns:a16="http://schemas.microsoft.com/office/drawing/2014/main" id="{C5F6476F-D303-44D3-B30F-1BA348F0F6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976" y="52996"/>
            <a:ext cx="4446455" cy="6805005"/>
            <a:chOff x="6095999" y="52996"/>
            <a:chExt cx="6093363" cy="6805005"/>
          </a:xfrm>
          <a:solidFill>
            <a:schemeClr val="accent5">
              <a:alpha val="10000"/>
            </a:schemeClr>
          </a:solidFill>
        </p:grpSpPr>
        <p:sp>
          <p:nvSpPr>
            <p:cNvPr id="54" name="Freeform: Shape 53">
              <a:extLst>
                <a:ext uri="{FF2B5EF4-FFF2-40B4-BE49-F238E27FC236}">
                  <a16:creationId xmlns:a16="http://schemas.microsoft.com/office/drawing/2014/main" id="{C972EB4B-0539-4430-9340-8117B9D7C3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Shape 54">
              <a:extLst>
                <a:ext uri="{FF2B5EF4-FFF2-40B4-BE49-F238E27FC236}">
                  <a16:creationId xmlns:a16="http://schemas.microsoft.com/office/drawing/2014/main" id="{ACA5348F-9FF6-485F-898D-1BED7EC727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Shape 55">
              <a:extLst>
                <a:ext uri="{FF2B5EF4-FFF2-40B4-BE49-F238E27FC236}">
                  <a16:creationId xmlns:a16="http://schemas.microsoft.com/office/drawing/2014/main" id="{33B89F41-1D91-447A-88C5-8A917809FE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Slide Number Placeholder 3">
            <a:extLst>
              <a:ext uri="{FF2B5EF4-FFF2-40B4-BE49-F238E27FC236}">
                <a16:creationId xmlns:a16="http://schemas.microsoft.com/office/drawing/2014/main" id="{C1B297A9-9868-FB4B-8182-CAF7F09B123A}"/>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defTabSz="914400">
              <a:spcAft>
                <a:spcPts val="600"/>
              </a:spcAft>
            </a:pPr>
            <a:fld id="{20550A7E-0215-EA48-A579-C9E7E81A0714}" type="slidenum">
              <a:rPr lang="en-US" smtClean="0"/>
              <a:pPr defTabSz="914400">
                <a:spcAft>
                  <a:spcPts val="600"/>
                </a:spcAft>
              </a:pPr>
              <a:t>14</a:t>
            </a:fld>
            <a:endParaRPr lang="en-US"/>
          </a:p>
        </p:txBody>
      </p:sp>
    </p:spTree>
    <p:extLst>
      <p:ext uri="{BB962C8B-B14F-4D97-AF65-F5344CB8AC3E}">
        <p14:creationId xmlns:p14="http://schemas.microsoft.com/office/powerpoint/2010/main" val="34126292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245A9F99-D9B1-4094-A2E2-B90AC1DB7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7FAF607-473A-4A43-A23D-BBFF5C4117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DF2482-0E7F-A04D-BD0B-8CC36DEC951E}"/>
              </a:ext>
            </a:extLst>
          </p:cNvPr>
          <p:cNvSpPr>
            <a:spLocks noGrp="1"/>
          </p:cNvSpPr>
          <p:nvPr>
            <p:ph type="title"/>
          </p:nvPr>
        </p:nvSpPr>
        <p:spPr>
          <a:xfrm>
            <a:off x="4591209" y="196450"/>
            <a:ext cx="3733482" cy="1454051"/>
          </a:xfrm>
        </p:spPr>
        <p:txBody>
          <a:bodyPr>
            <a:normAutofit/>
          </a:bodyPr>
          <a:lstStyle/>
          <a:p>
            <a:r>
              <a:rPr lang="en-AU" sz="3100" dirty="0">
                <a:solidFill>
                  <a:schemeClr val="tx2"/>
                </a:solidFill>
              </a:rPr>
              <a:t>Our solution</a:t>
            </a:r>
          </a:p>
        </p:txBody>
      </p:sp>
      <p:pic>
        <p:nvPicPr>
          <p:cNvPr id="7" name="Picture 6" descr="A picture containing icon&#10;&#10;Description automatically generated">
            <a:extLst>
              <a:ext uri="{FF2B5EF4-FFF2-40B4-BE49-F238E27FC236}">
                <a16:creationId xmlns:a16="http://schemas.microsoft.com/office/drawing/2014/main" id="{8DD16B2F-8CBA-9242-9AAE-3277D7008B8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99535" y="2544896"/>
            <a:ext cx="2552137" cy="2181340"/>
          </a:xfrm>
          <a:prstGeom prst="rect">
            <a:avLst/>
          </a:prstGeom>
        </p:spPr>
      </p:pic>
      <p:sp>
        <p:nvSpPr>
          <p:cNvPr id="3" name="Content Placeholder 2">
            <a:extLst>
              <a:ext uri="{FF2B5EF4-FFF2-40B4-BE49-F238E27FC236}">
                <a16:creationId xmlns:a16="http://schemas.microsoft.com/office/drawing/2014/main" id="{C44917FA-BA5A-6540-ADF3-5AF120440537}"/>
              </a:ext>
            </a:extLst>
          </p:cNvPr>
          <p:cNvSpPr>
            <a:spLocks noGrp="1"/>
          </p:cNvSpPr>
          <p:nvPr>
            <p:ph idx="1"/>
          </p:nvPr>
        </p:nvSpPr>
        <p:spPr>
          <a:xfrm>
            <a:off x="4632724" y="1467329"/>
            <a:ext cx="4158736" cy="3639289"/>
          </a:xfrm>
        </p:spPr>
        <p:txBody>
          <a:bodyPr anchor="ctr">
            <a:normAutofit/>
          </a:bodyPr>
          <a:lstStyle/>
          <a:p>
            <a:pPr marL="0" indent="0" algn="ctr">
              <a:buNone/>
            </a:pPr>
            <a:r>
              <a:rPr lang="en-AU" sz="1800" b="1" dirty="0">
                <a:solidFill>
                  <a:schemeClr val="tx2"/>
                </a:solidFill>
                <a:ea typeface="Calibri" panose="020F0502020204030204" pitchFamily="34" charset="0"/>
              </a:rPr>
              <a:t>Accounting for Nature</a:t>
            </a:r>
            <a:r>
              <a:rPr lang="en-AU" sz="1800" b="1" baseline="30000" dirty="0">
                <a:solidFill>
                  <a:schemeClr val="tx2"/>
                </a:solidFill>
                <a:ea typeface="Calibri" panose="020F0502020204030204" pitchFamily="34" charset="0"/>
              </a:rPr>
              <a:t>®</a:t>
            </a:r>
            <a:r>
              <a:rPr lang="en-AU" sz="1800" b="1" dirty="0">
                <a:solidFill>
                  <a:schemeClr val="tx2"/>
                </a:solidFill>
                <a:ea typeface="Calibri" panose="020F0502020204030204" pitchFamily="34" charset="0"/>
              </a:rPr>
              <a:t> is a global environmental accounting framework.</a:t>
            </a:r>
          </a:p>
          <a:p>
            <a:pPr marL="0" indent="0">
              <a:buNone/>
            </a:pPr>
            <a:endParaRPr lang="en-AU" sz="1800" b="1" dirty="0">
              <a:solidFill>
                <a:schemeClr val="tx2"/>
              </a:solidFill>
              <a:ea typeface="Calibri" panose="020F0502020204030204" pitchFamily="34" charset="0"/>
            </a:endParaRPr>
          </a:p>
          <a:p>
            <a:pPr marL="0" indent="0">
              <a:buNone/>
            </a:pPr>
            <a:r>
              <a:rPr lang="en-AU" sz="1800" dirty="0">
                <a:solidFill>
                  <a:schemeClr val="tx2"/>
                </a:solidFill>
                <a:ea typeface="Calibri" panose="020F0502020204030204" pitchFamily="34" charset="0"/>
              </a:rPr>
              <a:t>It’s designed to guide business, investors, governments and landholders in building scientifically credible environmental accounts.</a:t>
            </a:r>
          </a:p>
          <a:p>
            <a:pPr marL="0" indent="0">
              <a:buNone/>
            </a:pPr>
            <a:endParaRPr lang="en-AU" sz="1800" dirty="0">
              <a:solidFill>
                <a:schemeClr val="tx2"/>
              </a:solidFill>
              <a:ea typeface="Calibri" panose="020F0502020204030204" pitchFamily="34" charset="0"/>
            </a:endParaRPr>
          </a:p>
          <a:p>
            <a:pPr marL="0" indent="0">
              <a:buNone/>
            </a:pPr>
            <a:r>
              <a:rPr lang="en-AU" sz="1800" dirty="0">
                <a:solidFill>
                  <a:schemeClr val="tx2"/>
                </a:solidFill>
                <a:ea typeface="Calibri" panose="020F0502020204030204" pitchFamily="34" charset="0"/>
              </a:rPr>
              <a:t>This allows for informed decisions when managing and investing in environmental assets, and when selling sustainable products and services. </a:t>
            </a:r>
          </a:p>
          <a:p>
            <a:pPr marL="0" indent="0">
              <a:buNone/>
            </a:pPr>
            <a:endParaRPr lang="en-AU" sz="1800" dirty="0">
              <a:solidFill>
                <a:schemeClr val="tx2"/>
              </a:solidFill>
            </a:endParaRPr>
          </a:p>
        </p:txBody>
      </p:sp>
      <p:grpSp>
        <p:nvGrpSpPr>
          <p:cNvPr id="26" name="Group 25">
            <a:extLst>
              <a:ext uri="{FF2B5EF4-FFF2-40B4-BE49-F238E27FC236}">
                <a16:creationId xmlns:a16="http://schemas.microsoft.com/office/drawing/2014/main" id="{C5F6476F-D303-44D3-B30F-1BA348F0F6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976" y="52996"/>
            <a:ext cx="4446455" cy="6805005"/>
            <a:chOff x="6095999" y="52996"/>
            <a:chExt cx="6093363" cy="6805005"/>
          </a:xfrm>
          <a:solidFill>
            <a:schemeClr val="accent5">
              <a:alpha val="10000"/>
            </a:schemeClr>
          </a:solidFill>
        </p:grpSpPr>
        <p:sp>
          <p:nvSpPr>
            <p:cNvPr id="27" name="Freeform: Shape 26">
              <a:extLst>
                <a:ext uri="{FF2B5EF4-FFF2-40B4-BE49-F238E27FC236}">
                  <a16:creationId xmlns:a16="http://schemas.microsoft.com/office/drawing/2014/main" id="{C972EB4B-0539-4430-9340-8117B9D7C3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ACA5348F-9FF6-485F-898D-1BED7EC727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33B89F41-1D91-447A-88C5-8A917809FE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Slide Number Placeholder 3" hidden="1">
            <a:extLst>
              <a:ext uri="{FF2B5EF4-FFF2-40B4-BE49-F238E27FC236}">
                <a16:creationId xmlns:a16="http://schemas.microsoft.com/office/drawing/2014/main" id="{5D3DE9F4-2B82-A04B-9B49-BE8979BAC9DE}"/>
              </a:ext>
            </a:extLst>
          </p:cNvPr>
          <p:cNvSpPr>
            <a:spLocks noGrp="1"/>
          </p:cNvSpPr>
          <p:nvPr>
            <p:ph type="sldNum" sz="quarter" idx="12"/>
          </p:nvPr>
        </p:nvSpPr>
        <p:spPr>
          <a:xfrm>
            <a:off x="6457950" y="6356350"/>
            <a:ext cx="2057400" cy="365125"/>
          </a:xfrm>
        </p:spPr>
        <p:txBody>
          <a:bodyPr>
            <a:normAutofit/>
          </a:bodyPr>
          <a:lstStyle/>
          <a:p>
            <a:pPr>
              <a:spcAft>
                <a:spcPts val="600"/>
              </a:spcAft>
            </a:pPr>
            <a:fld id="{20550A7E-0215-EA48-A579-C9E7E81A0714}" type="slidenum">
              <a:rPr lang="en-AU" smtClean="0"/>
              <a:pPr>
                <a:spcAft>
                  <a:spcPts val="600"/>
                </a:spcAft>
              </a:pPr>
              <a:t>15</a:t>
            </a:fld>
            <a:endParaRPr lang="en-AU"/>
          </a:p>
        </p:txBody>
      </p:sp>
      <p:sp>
        <p:nvSpPr>
          <p:cNvPr id="21" name="TextBox 20">
            <a:extLst>
              <a:ext uri="{FF2B5EF4-FFF2-40B4-BE49-F238E27FC236}">
                <a16:creationId xmlns:a16="http://schemas.microsoft.com/office/drawing/2014/main" id="{8785DB5F-0DD1-844F-B4F3-E5C6E384D64A}"/>
              </a:ext>
            </a:extLst>
          </p:cNvPr>
          <p:cNvSpPr txBox="1"/>
          <p:nvPr/>
        </p:nvSpPr>
        <p:spPr>
          <a:xfrm>
            <a:off x="4540091" y="5197329"/>
            <a:ext cx="3538799" cy="954107"/>
          </a:xfrm>
          <a:prstGeom prst="rect">
            <a:avLst/>
          </a:prstGeom>
          <a:solidFill>
            <a:srgbClr val="025073"/>
          </a:solidFill>
        </p:spPr>
        <p:txBody>
          <a:bodyPr wrap="square">
            <a:spAutoFit/>
          </a:bodyPr>
          <a:lstStyle/>
          <a:p>
            <a:r>
              <a:rPr lang="en-AU" sz="1400" b="1" dirty="0">
                <a:solidFill>
                  <a:schemeClr val="bg1"/>
                </a:solidFill>
                <a:latin typeface="+mj-lt"/>
                <a:ea typeface="Calibri" panose="020F0502020204030204" pitchFamily="34" charset="0"/>
              </a:rPr>
              <a:t>Accounting for Nature Ltd provides </a:t>
            </a:r>
            <a:r>
              <a:rPr lang="en-AU" sz="1400" b="1" dirty="0">
                <a:solidFill>
                  <a:srgbClr val="EEB500"/>
                </a:solidFill>
                <a:latin typeface="+mj-lt"/>
                <a:ea typeface="Calibri" panose="020F0502020204030204" pitchFamily="34" charset="0"/>
              </a:rPr>
              <a:t>independent certification </a:t>
            </a:r>
            <a:r>
              <a:rPr lang="en-AU" sz="1400" b="1" dirty="0">
                <a:solidFill>
                  <a:schemeClr val="bg1"/>
                </a:solidFill>
                <a:latin typeface="+mj-lt"/>
                <a:ea typeface="Calibri" panose="020F0502020204030204" pitchFamily="34" charset="0"/>
              </a:rPr>
              <a:t>of </a:t>
            </a:r>
          </a:p>
          <a:p>
            <a:r>
              <a:rPr lang="en-AU" sz="1400" b="1" dirty="0">
                <a:solidFill>
                  <a:schemeClr val="bg1"/>
                </a:solidFill>
                <a:latin typeface="+mj-lt"/>
                <a:ea typeface="Calibri" panose="020F0502020204030204" pitchFamily="34" charset="0"/>
              </a:rPr>
              <a:t>environmental accounts that meet the scientific requirements of the AfN Standard.</a:t>
            </a:r>
          </a:p>
        </p:txBody>
      </p:sp>
      <p:pic>
        <p:nvPicPr>
          <p:cNvPr id="23" name="Picture 22" descr="A close up of a sign&#10;&#10;Description automatically generated">
            <a:extLst>
              <a:ext uri="{FF2B5EF4-FFF2-40B4-BE49-F238E27FC236}">
                <a16:creationId xmlns:a16="http://schemas.microsoft.com/office/drawing/2014/main" id="{4B6FBF5F-4A5A-494C-B30D-DF01E6411A0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29340" y="4973553"/>
            <a:ext cx="1422997" cy="1747922"/>
          </a:xfrm>
          <a:prstGeom prst="rect">
            <a:avLst/>
          </a:prstGeom>
        </p:spPr>
      </p:pic>
      <p:sp>
        <p:nvSpPr>
          <p:cNvPr id="5" name="TextBox 4">
            <a:extLst>
              <a:ext uri="{FF2B5EF4-FFF2-40B4-BE49-F238E27FC236}">
                <a16:creationId xmlns:a16="http://schemas.microsoft.com/office/drawing/2014/main" id="{A84E9E18-3AD5-AB6C-FEAA-4B37074E7BBA}"/>
              </a:ext>
            </a:extLst>
          </p:cNvPr>
          <p:cNvSpPr txBox="1"/>
          <p:nvPr/>
        </p:nvSpPr>
        <p:spPr>
          <a:xfrm rot="16200000">
            <a:off x="278274" y="3270830"/>
            <a:ext cx="1095829" cy="369333"/>
          </a:xfrm>
          <a:prstGeom prst="rect">
            <a:avLst/>
          </a:prstGeom>
          <a:solidFill>
            <a:schemeClr val="bg1"/>
          </a:solidFill>
        </p:spPr>
        <p:txBody>
          <a:bodyPr wrap="square">
            <a:spAutoFit/>
          </a:bodyPr>
          <a:lstStyle/>
          <a:p>
            <a:r>
              <a:rPr lang="en-AU" b="1" dirty="0">
                <a:solidFill>
                  <a:srgbClr val="025073"/>
                </a:solidFill>
                <a:latin typeface="+mj-lt"/>
                <a:ea typeface="Calibri" panose="020F0502020204030204" pitchFamily="34" charset="0"/>
              </a:rPr>
              <a:t>Econd</a:t>
            </a:r>
            <a:r>
              <a:rPr lang="en-AU" b="1" baseline="30000" dirty="0">
                <a:solidFill>
                  <a:srgbClr val="025073"/>
                </a:solidFill>
                <a:latin typeface="+mj-lt"/>
                <a:ea typeface="Calibri" panose="020F0502020204030204" pitchFamily="34" charset="0"/>
              </a:rPr>
              <a:t>®</a:t>
            </a:r>
            <a:endParaRPr lang="en-AU" dirty="0">
              <a:latin typeface="+mj-lt"/>
            </a:endParaRPr>
          </a:p>
        </p:txBody>
      </p:sp>
    </p:spTree>
    <p:extLst>
      <p:ext uri="{BB962C8B-B14F-4D97-AF65-F5344CB8AC3E}">
        <p14:creationId xmlns:p14="http://schemas.microsoft.com/office/powerpoint/2010/main" val="9078606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Sunset on the grassy meadow">
            <a:extLst>
              <a:ext uri="{FF2B5EF4-FFF2-40B4-BE49-F238E27FC236}">
                <a16:creationId xmlns:a16="http://schemas.microsoft.com/office/drawing/2014/main" id="{44CA800E-83C9-7549-8C6B-CC1AE1BD336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16053" y="956933"/>
            <a:ext cx="4542834" cy="5962616"/>
          </a:xfrm>
          <a:prstGeom prst="rect">
            <a:avLst/>
          </a:prstGeom>
        </p:spPr>
      </p:pic>
      <p:sp>
        <p:nvSpPr>
          <p:cNvPr id="16" name="Content Placeholder 15">
            <a:extLst>
              <a:ext uri="{FF2B5EF4-FFF2-40B4-BE49-F238E27FC236}">
                <a16:creationId xmlns:a16="http://schemas.microsoft.com/office/drawing/2014/main" id="{28666846-6F07-44F8-B1A2-8BCF076DFE3D}"/>
              </a:ext>
            </a:extLst>
          </p:cNvPr>
          <p:cNvSpPr txBox="1">
            <a:spLocks noGrp="1"/>
          </p:cNvSpPr>
          <p:nvPr>
            <p:ph sz="quarter" idx="4294967295"/>
          </p:nvPr>
        </p:nvSpPr>
        <p:spPr>
          <a:xfrm>
            <a:off x="461963" y="1420065"/>
            <a:ext cx="8455266" cy="719171"/>
          </a:xfrm>
          <a:prstGeom prst="rect">
            <a:avLst/>
          </a:prstGeom>
          <a:noFill/>
        </p:spPr>
        <p:txBody>
          <a:bodyPr wrap="square" rtlCol="0">
            <a:spAutoFit/>
          </a:bodyPr>
          <a:lstStyle/>
          <a:p>
            <a:pPr marL="0" indent="0">
              <a:buNone/>
            </a:pPr>
            <a:endParaRPr lang="en-US" sz="1800" b="1" dirty="0">
              <a:highlight>
                <a:srgbClr val="FFFF00"/>
              </a:highlight>
              <a:latin typeface="Avenir LT Std 35 Light" panose="020B0402020203020204" pitchFamily="34" charset="0"/>
              <a:cs typeface="Helvetica" panose="020B0604020202020204" pitchFamily="34" charset="0"/>
            </a:endParaRPr>
          </a:p>
          <a:p>
            <a:pPr marL="342900" indent="-342900">
              <a:buAutoNum type="arabicPeriod"/>
            </a:pPr>
            <a:endParaRPr lang="en-US" sz="1800" b="1" dirty="0">
              <a:highlight>
                <a:srgbClr val="FFFF00"/>
              </a:highlight>
              <a:latin typeface="Avenir LT Std 35 Light" panose="020B0402020203020204" pitchFamily="34" charset="0"/>
              <a:cs typeface="Helvetica" panose="020B0604020202020204" pitchFamily="34" charset="0"/>
            </a:endParaRPr>
          </a:p>
        </p:txBody>
      </p:sp>
      <p:sp>
        <p:nvSpPr>
          <p:cNvPr id="27" name="TextBox 26">
            <a:extLst>
              <a:ext uri="{FF2B5EF4-FFF2-40B4-BE49-F238E27FC236}">
                <a16:creationId xmlns:a16="http://schemas.microsoft.com/office/drawing/2014/main" id="{D36C92D7-D131-4BA8-8B19-D8D15A130719}"/>
              </a:ext>
            </a:extLst>
          </p:cNvPr>
          <p:cNvSpPr txBox="1"/>
          <p:nvPr/>
        </p:nvSpPr>
        <p:spPr>
          <a:xfrm>
            <a:off x="6846163" y="6398162"/>
            <a:ext cx="22474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6C809C"/>
                </a:solidFill>
                <a:effectLst/>
                <a:uLnTx/>
                <a:uFillTx/>
                <a:latin typeface="Avenir LT Std 35 Light" panose="020B0402020203020204" pitchFamily="34" charset="0"/>
                <a:ea typeface="+mn-ea"/>
                <a:cs typeface="+mn-cs"/>
              </a:rPr>
              <a:t> </a:t>
            </a:r>
          </a:p>
        </p:txBody>
      </p:sp>
      <p:grpSp>
        <p:nvGrpSpPr>
          <p:cNvPr id="4" name="Group 3">
            <a:extLst>
              <a:ext uri="{FF2B5EF4-FFF2-40B4-BE49-F238E27FC236}">
                <a16:creationId xmlns:a16="http://schemas.microsoft.com/office/drawing/2014/main" id="{67954B6C-BE54-BA4D-8429-AB2E670FECBF}"/>
              </a:ext>
            </a:extLst>
          </p:cNvPr>
          <p:cNvGrpSpPr/>
          <p:nvPr/>
        </p:nvGrpSpPr>
        <p:grpSpPr>
          <a:xfrm>
            <a:off x="3830305" y="1212855"/>
            <a:ext cx="5255290" cy="5814925"/>
            <a:chOff x="3888710" y="1194956"/>
            <a:chExt cx="5255290" cy="5814925"/>
          </a:xfrm>
        </p:grpSpPr>
        <p:sp>
          <p:nvSpPr>
            <p:cNvPr id="20" name="Content Placeholder 15">
              <a:extLst>
                <a:ext uri="{FF2B5EF4-FFF2-40B4-BE49-F238E27FC236}">
                  <a16:creationId xmlns:a16="http://schemas.microsoft.com/office/drawing/2014/main" id="{16272598-953A-49C6-8319-E34A0F1C4221}"/>
                </a:ext>
              </a:extLst>
            </p:cNvPr>
            <p:cNvSpPr txBox="1">
              <a:spLocks/>
            </p:cNvSpPr>
            <p:nvPr/>
          </p:nvSpPr>
          <p:spPr>
            <a:xfrm>
              <a:off x="3888710" y="1194956"/>
              <a:ext cx="5255290" cy="5814925"/>
            </a:xfrm>
            <a:prstGeom prst="rect">
              <a:avLst/>
            </a:prstGeom>
            <a:noFill/>
          </p:spPr>
          <p:txBody>
            <a:bodyPr vert="horz" wrap="square" lIns="91440" tIns="45720" rIns="91440" bIns="45720" rtlCol="0"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endParaRPr kumimoji="0" lang="en-AU" sz="1100" b="1" i="0" u="none" strike="noStrike" kern="1200" cap="none" spc="0" normalizeH="0" baseline="0" noProof="0" dirty="0">
                <a:ln>
                  <a:noFill/>
                </a:ln>
                <a:solidFill>
                  <a:prstClr val="black"/>
                </a:solidFill>
                <a:effectLst/>
                <a:uLnTx/>
                <a:uFillTx/>
                <a:latin typeface="+mj-lt"/>
                <a:ea typeface="+mn-ea"/>
                <a:cs typeface="+mn-cs"/>
              </a:endParaRPr>
            </a:p>
            <a:p>
              <a:pPr marL="914400" marR="0" lvl="2"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lang="en-AU" sz="1600" b="1" u="sng" dirty="0">
                  <a:solidFill>
                    <a:prstClr val="black"/>
                  </a:solidFill>
                  <a:latin typeface="+mj-lt"/>
                </a:rPr>
                <a:t>C</a:t>
              </a:r>
              <a:r>
                <a:rPr kumimoji="0" lang="en-AU" sz="1600" b="1" i="0" u="sng" strike="noStrike" kern="1200" cap="none" spc="0" normalizeH="0" baseline="0" noProof="0" dirty="0" err="1">
                  <a:ln>
                    <a:noFill/>
                  </a:ln>
                  <a:solidFill>
                    <a:prstClr val="black"/>
                  </a:solidFill>
                  <a:effectLst/>
                  <a:uLnTx/>
                  <a:uFillTx/>
                  <a:latin typeface="+mj-lt"/>
                  <a:ea typeface="+mn-ea"/>
                  <a:cs typeface="+mn-cs"/>
                </a:rPr>
                <a:t>ertification</a:t>
              </a:r>
              <a:r>
                <a:rPr kumimoji="0" lang="en-AU" sz="1600" b="0" i="0" u="none" strike="noStrike" kern="1200" cap="none" spc="0" normalizeH="0" baseline="0" noProof="0" dirty="0">
                  <a:ln>
                    <a:noFill/>
                  </a:ln>
                  <a:solidFill>
                    <a:prstClr val="black"/>
                  </a:solidFill>
                  <a:effectLst/>
                  <a:uLnTx/>
                  <a:uFillTx/>
                  <a:latin typeface="+mj-lt"/>
                  <a:ea typeface="+mn-ea"/>
                  <a:cs typeface="+mn-cs"/>
                </a:rPr>
                <a:t> of environmental accounts in accordance with the </a:t>
              </a:r>
              <a:r>
                <a:rPr kumimoji="0" lang="en-AU" sz="1600" b="1" i="0" u="sng" strike="noStrike" kern="1200" cap="none" spc="0" normalizeH="0" baseline="0" noProof="0" dirty="0" err="1">
                  <a:ln>
                    <a:noFill/>
                  </a:ln>
                  <a:solidFill>
                    <a:prstClr val="black"/>
                  </a:solidFill>
                  <a:effectLst/>
                  <a:uLnTx/>
                  <a:uFillTx/>
                  <a:latin typeface="+mj-lt"/>
                  <a:ea typeface="+mn-ea"/>
                  <a:cs typeface="+mn-cs"/>
                </a:rPr>
                <a:t>AfN</a:t>
              </a:r>
              <a:r>
                <a:rPr kumimoji="0" lang="en-AU" sz="1600" b="1" i="0" u="sng" strike="noStrike" kern="1200" cap="none" spc="0" normalizeH="0" baseline="0" noProof="0" dirty="0">
                  <a:ln>
                    <a:noFill/>
                  </a:ln>
                  <a:solidFill>
                    <a:prstClr val="black"/>
                  </a:solidFill>
                  <a:effectLst/>
                  <a:uLnTx/>
                  <a:uFillTx/>
                  <a:latin typeface="+mj-lt"/>
                  <a:ea typeface="+mn-ea"/>
                  <a:cs typeface="+mn-cs"/>
                </a:rPr>
                <a:t> Standard</a:t>
              </a:r>
              <a:r>
                <a:rPr kumimoji="0" lang="en-AU" sz="1600" b="0" i="0" u="none" strike="noStrike" kern="1200" cap="none" spc="0" normalizeH="0" baseline="0" noProof="0" dirty="0">
                  <a:ln>
                    <a:noFill/>
                  </a:ln>
                  <a:solidFill>
                    <a:prstClr val="black"/>
                  </a:solidFill>
                  <a:effectLst/>
                  <a:uLnTx/>
                  <a:uFillTx/>
                  <a:latin typeface="+mj-lt"/>
                  <a:ea typeface="+mn-ea"/>
                  <a:cs typeface="+mn-cs"/>
                </a:rPr>
                <a:t>.</a:t>
              </a:r>
            </a:p>
            <a:p>
              <a:pPr marL="914400" marR="0" lvl="2"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AU" sz="1600" b="0" i="0" u="none" strike="noStrike" kern="1200" cap="none" spc="0" normalizeH="0" baseline="0" noProof="0" dirty="0">
                <a:ln>
                  <a:noFill/>
                </a:ln>
                <a:solidFill>
                  <a:prstClr val="black"/>
                </a:solidFill>
                <a:effectLst/>
                <a:uLnTx/>
                <a:uFillTx/>
                <a:latin typeface="+mj-lt"/>
                <a:ea typeface="+mn-ea"/>
                <a:cs typeface="+mn-cs"/>
              </a:endParaRPr>
            </a:p>
            <a:p>
              <a:pPr marL="914400" marR="0" lvl="2"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AU" sz="1600" b="1" i="0" u="none" strike="noStrike" kern="1200" cap="none" spc="0" normalizeH="0" baseline="0" noProof="0" dirty="0">
                  <a:ln>
                    <a:noFill/>
                  </a:ln>
                  <a:solidFill>
                    <a:prstClr val="black"/>
                  </a:solidFill>
                  <a:effectLst/>
                  <a:uLnTx/>
                  <a:uFillTx/>
                  <a:latin typeface="+mj-lt"/>
                  <a:ea typeface="+mn-ea"/>
                  <a:cs typeface="+mn-cs"/>
                </a:rPr>
                <a:t>Accreditation of Scientific Measurement &amp; Monitoring </a:t>
              </a:r>
              <a:r>
                <a:rPr kumimoji="0" lang="en-AU" sz="1600" b="1" i="0" u="sng" strike="noStrike" kern="1200" cap="none" spc="0" normalizeH="0" baseline="0" noProof="0" dirty="0">
                  <a:ln>
                    <a:noFill/>
                  </a:ln>
                  <a:solidFill>
                    <a:prstClr val="black"/>
                  </a:solidFill>
                  <a:effectLst/>
                  <a:uLnTx/>
                  <a:uFillTx/>
                  <a:latin typeface="+mj-lt"/>
                  <a:ea typeface="+mn-ea"/>
                  <a:cs typeface="+mn-cs"/>
                </a:rPr>
                <a:t>Methods</a:t>
              </a:r>
              <a:r>
                <a:rPr kumimoji="0" lang="en-AU" sz="1600" b="1" i="0" u="none" strike="noStrike" kern="1200" cap="none" spc="0" normalizeH="0" baseline="0" noProof="0" dirty="0">
                  <a:ln>
                    <a:noFill/>
                  </a:ln>
                  <a:solidFill>
                    <a:prstClr val="black"/>
                  </a:solidFill>
                  <a:effectLst/>
                  <a:uLnTx/>
                  <a:uFillTx/>
                  <a:latin typeface="+mj-lt"/>
                  <a:ea typeface="+mn-ea"/>
                  <a:cs typeface="+mn-cs"/>
                </a:rPr>
                <a:t> </a:t>
              </a:r>
              <a:r>
                <a:rPr kumimoji="0" lang="en-AU" sz="1600" b="0" i="0" u="none" strike="noStrike" kern="1200" cap="none" spc="0" normalizeH="0" baseline="0" noProof="0" dirty="0">
                  <a:ln>
                    <a:noFill/>
                  </a:ln>
                  <a:solidFill>
                    <a:prstClr val="black"/>
                  </a:solidFill>
                  <a:effectLst/>
                  <a:uLnTx/>
                  <a:uFillTx/>
                  <a:latin typeface="+mj-lt"/>
                  <a:ea typeface="+mn-ea"/>
                  <a:cs typeface="+mn-cs"/>
                </a:rPr>
                <a:t>for use under the Standard. </a:t>
              </a:r>
            </a:p>
            <a:p>
              <a:pPr marL="914400" marR="0" lvl="2"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AU" sz="1600" b="0" i="0" u="none" strike="noStrike" kern="1200" cap="none" spc="0" normalizeH="0" baseline="0" noProof="0" dirty="0">
                <a:ln>
                  <a:noFill/>
                </a:ln>
                <a:solidFill>
                  <a:prstClr val="black"/>
                </a:solidFill>
                <a:effectLst/>
                <a:uLnTx/>
                <a:uFillTx/>
                <a:latin typeface="+mj-lt"/>
                <a:ea typeface="+mn-ea"/>
                <a:cs typeface="+mn-cs"/>
              </a:endParaRPr>
            </a:p>
            <a:p>
              <a:pPr marL="914400" marR="0" lvl="2"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AU" sz="1600" b="1" i="0" u="none" strike="noStrike" kern="1200" cap="none" spc="0" normalizeH="0" baseline="0" noProof="0" dirty="0">
                  <a:ln>
                    <a:noFill/>
                  </a:ln>
                  <a:solidFill>
                    <a:prstClr val="black"/>
                  </a:solidFill>
                  <a:effectLst/>
                  <a:uLnTx/>
                  <a:uFillTx/>
                  <a:latin typeface="+mj-lt"/>
                  <a:ea typeface="+mn-ea"/>
                  <a:cs typeface="+mn-cs"/>
                </a:rPr>
                <a:t>Training &amp; accreditation of experts &amp; auditors </a:t>
              </a:r>
              <a:r>
                <a:rPr kumimoji="0" lang="en-AU" sz="1600" b="0" i="0" u="none" strike="noStrike" kern="1200" cap="none" spc="0" normalizeH="0" baseline="0" noProof="0" dirty="0">
                  <a:ln>
                    <a:noFill/>
                  </a:ln>
                  <a:solidFill>
                    <a:prstClr val="black"/>
                  </a:solidFill>
                  <a:effectLst/>
                  <a:uLnTx/>
                  <a:uFillTx/>
                  <a:latin typeface="+mj-lt"/>
                  <a:ea typeface="+mn-ea"/>
                  <a:cs typeface="+mn-cs"/>
                </a:rPr>
                <a:t>through face-to-face and online training and assessment and “AfN Expert Register”.</a:t>
              </a:r>
              <a:br>
                <a:rPr kumimoji="0" lang="en-AU" sz="1600" b="0" i="0" u="none" strike="noStrike" kern="1200" cap="none" spc="0" normalizeH="0" baseline="0" noProof="0" dirty="0">
                  <a:ln>
                    <a:noFill/>
                  </a:ln>
                  <a:solidFill>
                    <a:prstClr val="black"/>
                  </a:solidFill>
                  <a:effectLst/>
                  <a:uLnTx/>
                  <a:uFillTx/>
                  <a:latin typeface="+mj-lt"/>
                  <a:ea typeface="+mn-ea"/>
                  <a:cs typeface="+mn-cs"/>
                </a:rPr>
              </a:br>
              <a:endParaRPr kumimoji="0" lang="en-AU" sz="1600" b="0" i="0" u="none" strike="noStrike" kern="1200" cap="none" spc="0" normalizeH="0" baseline="0" noProof="0" dirty="0">
                <a:ln>
                  <a:noFill/>
                </a:ln>
                <a:solidFill>
                  <a:prstClr val="black"/>
                </a:solidFill>
                <a:effectLst/>
                <a:uLnTx/>
                <a:uFillTx/>
                <a:latin typeface="+mj-lt"/>
                <a:ea typeface="+mn-ea"/>
                <a:cs typeface="+mn-cs"/>
              </a:endParaRPr>
            </a:p>
            <a:p>
              <a:pPr marL="914400" marR="0" lvl="2"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AU" sz="1600" b="1" i="0" u="none" strike="noStrike" kern="1200" cap="none" spc="0" normalizeH="0" baseline="0" noProof="0" dirty="0">
                  <a:ln>
                    <a:noFill/>
                  </a:ln>
                  <a:solidFill>
                    <a:prstClr val="black"/>
                  </a:solidFill>
                  <a:effectLst/>
                  <a:uLnTx/>
                  <a:uFillTx/>
                  <a:latin typeface="+mj-lt"/>
                  <a:ea typeface="+mn-ea"/>
                  <a:cs typeface="+mn-cs"/>
                </a:rPr>
                <a:t>Coaching &amp; advice, </a:t>
              </a:r>
              <a:r>
                <a:rPr kumimoji="0" lang="en-AU" sz="1600" b="0" i="0" u="none" strike="noStrike" kern="1200" cap="none" spc="0" normalizeH="0" baseline="0" noProof="0" dirty="0">
                  <a:ln>
                    <a:noFill/>
                  </a:ln>
                  <a:solidFill>
                    <a:prstClr val="black"/>
                  </a:solidFill>
                  <a:effectLst/>
                  <a:uLnTx/>
                  <a:uFillTx/>
                  <a:latin typeface="+mj-lt"/>
                  <a:ea typeface="+mn-ea"/>
                  <a:cs typeface="+mn-cs"/>
                </a:rPr>
                <a:t>where we connect you with AfN Experts to assist interested parties in building their own accounts.</a:t>
              </a:r>
              <a:endParaRPr lang="en-AU" sz="1600" dirty="0">
                <a:solidFill>
                  <a:prstClr val="black"/>
                </a:solidFill>
                <a:latin typeface="+mj-lt"/>
              </a:endParaRPr>
            </a:p>
            <a:p>
              <a:pPr marL="914400" lvl="2" indent="0">
                <a:buNone/>
              </a:pPr>
              <a:br>
                <a:rPr kumimoji="0" lang="en-AU" sz="1600" b="1" i="0" u="none" strike="noStrike" kern="1200" cap="none" spc="0" normalizeH="0" baseline="0" noProof="0" dirty="0">
                  <a:ln>
                    <a:noFill/>
                  </a:ln>
                  <a:solidFill>
                    <a:prstClr val="black"/>
                  </a:solidFill>
                  <a:effectLst/>
                  <a:uLnTx/>
                  <a:uFillTx/>
                  <a:latin typeface="+mj-lt"/>
                  <a:ea typeface="+mn-ea"/>
                  <a:cs typeface="+mn-cs"/>
                </a:rPr>
              </a:br>
              <a:r>
                <a:rPr kumimoji="0" lang="en-AU" sz="1600" b="1" i="0" u="none" strike="noStrike" kern="1200" cap="none" spc="0" normalizeH="0" baseline="0" noProof="0" dirty="0">
                  <a:ln>
                    <a:noFill/>
                  </a:ln>
                  <a:solidFill>
                    <a:prstClr val="black"/>
                  </a:solidFill>
                  <a:effectLst/>
                  <a:uLnTx/>
                  <a:uFillTx/>
                  <a:latin typeface="+mj-lt"/>
                  <a:ea typeface="+mn-ea"/>
                  <a:cs typeface="+mn-cs"/>
                </a:rPr>
                <a:t>Developing an online environmental accounting system </a:t>
              </a:r>
              <a:r>
                <a:rPr lang="en-AU" sz="1600" dirty="0">
                  <a:solidFill>
                    <a:prstClr val="black"/>
                  </a:solidFill>
                  <a:latin typeface="+mj-lt"/>
                </a:rPr>
                <a:t>to cost-effectively help Proponents build their own Environmental Accounts with the click of a button</a:t>
              </a:r>
              <a:r>
                <a:rPr kumimoji="0" lang="en-AU" sz="1600" b="0" i="0" u="none" strike="noStrike" kern="1200" cap="none" spc="0" normalizeH="0" baseline="0" noProof="0" dirty="0">
                  <a:ln>
                    <a:noFill/>
                  </a:ln>
                  <a:solidFill>
                    <a:prstClr val="black"/>
                  </a:solidFill>
                  <a:effectLst/>
                  <a:uLnTx/>
                  <a:uFillTx/>
                  <a:latin typeface="+mj-lt"/>
                  <a:ea typeface="+mn-ea"/>
                  <a:cs typeface="+mn-cs"/>
                </a:rPr>
                <a:t>.</a:t>
              </a:r>
              <a:endParaRPr kumimoji="0" lang="en-AU" sz="1800" b="0" i="0" u="none" strike="noStrike" kern="1200" cap="none" spc="0" normalizeH="0" baseline="0" noProof="0" dirty="0">
                <a:ln>
                  <a:noFill/>
                </a:ln>
                <a:solidFill>
                  <a:prstClr val="black"/>
                </a:solidFill>
                <a:effectLst/>
                <a:uLnTx/>
                <a:uFillTx/>
                <a:latin typeface="+mj-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endParaRPr kumimoji="0" lang="en-AU" sz="1800" b="0" i="1" u="none" strike="noStrike" kern="1200" cap="none" spc="0" normalizeH="0" baseline="0" noProof="0" dirty="0">
                <a:ln>
                  <a:noFill/>
                </a:ln>
                <a:solidFill>
                  <a:prstClr val="black"/>
                </a:solidFill>
                <a:effectLst/>
                <a:uLnTx/>
                <a:uFillTx/>
                <a:latin typeface="+mj-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endParaRPr kumimoji="0" lang="en-US" sz="1800" b="0" i="1" u="none" strike="noStrike" kern="1200" cap="none" spc="0" normalizeH="0" baseline="0" noProof="0" dirty="0">
                <a:ln>
                  <a:noFill/>
                </a:ln>
                <a:solidFill>
                  <a:prstClr val="black"/>
                </a:solidFill>
                <a:effectLst/>
                <a:uLnTx/>
                <a:uFillTx/>
                <a:latin typeface="+mj-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endParaRPr kumimoji="0" lang="en-US" sz="1800" b="0" i="0" u="none" strike="noStrike" kern="1200" cap="none" spc="0" normalizeH="0" baseline="0" noProof="0" dirty="0">
                <a:ln>
                  <a:noFill/>
                </a:ln>
                <a:solidFill>
                  <a:prstClr val="black"/>
                </a:solidFill>
                <a:effectLst/>
                <a:highlight>
                  <a:srgbClr val="FFFF00"/>
                </a:highlight>
                <a:uLnTx/>
                <a:uFillTx/>
                <a:latin typeface="+mj-lt"/>
                <a:ea typeface="+mn-ea"/>
                <a:cs typeface="Helvetica" panose="020B0604020202020204" pitchFamily="34" charset="0"/>
              </a:endParaRPr>
            </a:p>
          </p:txBody>
        </p:sp>
        <p:pic>
          <p:nvPicPr>
            <p:cNvPr id="21" name="Graphic 20" descr="Boardroom">
              <a:extLst>
                <a:ext uri="{FF2B5EF4-FFF2-40B4-BE49-F238E27FC236}">
                  <a16:creationId xmlns:a16="http://schemas.microsoft.com/office/drawing/2014/main" id="{0115F3A1-DE7E-49E2-B739-D41392EF61E6}"/>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016651" y="3920342"/>
              <a:ext cx="731350" cy="731350"/>
            </a:xfrm>
            <a:prstGeom prst="rect">
              <a:avLst/>
            </a:prstGeom>
          </p:spPr>
        </p:pic>
        <p:pic>
          <p:nvPicPr>
            <p:cNvPr id="22" name="Graphic 21" descr="Diploma roll">
              <a:extLst>
                <a:ext uri="{FF2B5EF4-FFF2-40B4-BE49-F238E27FC236}">
                  <a16:creationId xmlns:a16="http://schemas.microsoft.com/office/drawing/2014/main" id="{3EA6099F-8458-4D45-A318-6CE2762E99F3}"/>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016651" y="2976879"/>
              <a:ext cx="731350" cy="731350"/>
            </a:xfrm>
            <a:prstGeom prst="rect">
              <a:avLst/>
            </a:prstGeom>
          </p:spPr>
        </p:pic>
        <p:pic>
          <p:nvPicPr>
            <p:cNvPr id="24" name="Graphic 23" descr="Badge Tick">
              <a:extLst>
                <a:ext uri="{FF2B5EF4-FFF2-40B4-BE49-F238E27FC236}">
                  <a16:creationId xmlns:a16="http://schemas.microsoft.com/office/drawing/2014/main" id="{5DC06608-6BA8-4EC6-B698-833EFF92E3FD}"/>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016651" y="1347109"/>
              <a:ext cx="731350" cy="731350"/>
            </a:xfrm>
            <a:prstGeom prst="rect">
              <a:avLst/>
            </a:prstGeom>
          </p:spPr>
        </p:pic>
        <p:pic>
          <p:nvPicPr>
            <p:cNvPr id="25" name="Graphic 24" descr="Circles with arrows">
              <a:extLst>
                <a:ext uri="{FF2B5EF4-FFF2-40B4-BE49-F238E27FC236}">
                  <a16:creationId xmlns:a16="http://schemas.microsoft.com/office/drawing/2014/main" id="{AB818AFA-9ED6-48DD-86CD-06DE7D621B76}"/>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016651" y="2225761"/>
              <a:ext cx="731350" cy="731350"/>
            </a:xfrm>
            <a:prstGeom prst="rect">
              <a:avLst/>
            </a:prstGeom>
          </p:spPr>
        </p:pic>
        <p:pic>
          <p:nvPicPr>
            <p:cNvPr id="3" name="Graphic 2" descr="Quadcopter">
              <a:extLst>
                <a:ext uri="{FF2B5EF4-FFF2-40B4-BE49-F238E27FC236}">
                  <a16:creationId xmlns:a16="http://schemas.microsoft.com/office/drawing/2014/main" id="{DEFB7668-013F-404E-9A6B-18156FDEA7D4}"/>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4016651" y="4920562"/>
              <a:ext cx="731350" cy="731350"/>
            </a:xfrm>
            <a:prstGeom prst="rect">
              <a:avLst/>
            </a:prstGeom>
          </p:spPr>
        </p:pic>
      </p:grpSp>
      <p:sp>
        <p:nvSpPr>
          <p:cNvPr id="2" name="Slide Number Placeholder 1">
            <a:extLst>
              <a:ext uri="{FF2B5EF4-FFF2-40B4-BE49-F238E27FC236}">
                <a16:creationId xmlns:a16="http://schemas.microsoft.com/office/drawing/2014/main" id="{66590113-A0C8-7245-9202-14D595CA0CD1}"/>
              </a:ext>
            </a:extLst>
          </p:cNvPr>
          <p:cNvSpPr>
            <a:spLocks noGrp="1"/>
          </p:cNvSpPr>
          <p:nvPr>
            <p:ph type="sldNum" sz="quarter" idx="12"/>
          </p:nvPr>
        </p:nvSpPr>
        <p:spPr/>
        <p:txBody>
          <a:bodyPr/>
          <a:lstStyle/>
          <a:p>
            <a:fld id="{20550A7E-0215-EA48-A579-C9E7E81A0714}" type="slidenum">
              <a:rPr lang="en-AU" smtClean="0"/>
              <a:t>16</a:t>
            </a:fld>
            <a:endParaRPr lang="en-AU"/>
          </a:p>
        </p:txBody>
      </p:sp>
      <p:pic>
        <p:nvPicPr>
          <p:cNvPr id="13" name="Picture 12" descr="A close up of a sign&#10;&#10;Description automatically generated">
            <a:extLst>
              <a:ext uri="{FF2B5EF4-FFF2-40B4-BE49-F238E27FC236}">
                <a16:creationId xmlns:a16="http://schemas.microsoft.com/office/drawing/2014/main" id="{90E49947-D597-4049-83A3-374A36541EDD}"/>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245231" y="-44245"/>
            <a:ext cx="1892370" cy="1220470"/>
          </a:xfrm>
          <a:prstGeom prst="rect">
            <a:avLst/>
          </a:prstGeom>
        </p:spPr>
      </p:pic>
      <p:pic>
        <p:nvPicPr>
          <p:cNvPr id="14" name="Picture 13">
            <a:extLst>
              <a:ext uri="{FF2B5EF4-FFF2-40B4-BE49-F238E27FC236}">
                <a16:creationId xmlns:a16="http://schemas.microsoft.com/office/drawing/2014/main" id="{D0D66192-DD86-BB42-9082-741D76668616}"/>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0" y="1"/>
            <a:ext cx="7378996" cy="956932"/>
          </a:xfrm>
          <a:prstGeom prst="rect">
            <a:avLst/>
          </a:prstGeom>
        </p:spPr>
      </p:pic>
      <p:sp>
        <p:nvSpPr>
          <p:cNvPr id="15" name="Title 1">
            <a:extLst>
              <a:ext uri="{FF2B5EF4-FFF2-40B4-BE49-F238E27FC236}">
                <a16:creationId xmlns:a16="http://schemas.microsoft.com/office/drawing/2014/main" id="{CED463F5-B152-8245-AD88-E211D3820948}"/>
              </a:ext>
            </a:extLst>
          </p:cNvPr>
          <p:cNvSpPr txBox="1">
            <a:spLocks/>
          </p:cNvSpPr>
          <p:nvPr/>
        </p:nvSpPr>
        <p:spPr>
          <a:xfrm>
            <a:off x="162487" y="89208"/>
            <a:ext cx="8813185" cy="1143000"/>
          </a:xfrm>
          <a:prstGeom prst="rect">
            <a:avLst/>
          </a:prstGeom>
        </p:spPr>
        <p:txBody>
          <a:bodyPr vert="horz" lIns="238658" tIns="119329" rIns="238658" bIns="119329" rtlCol="0" anchor="ctr">
            <a:noAutofit/>
          </a:bodyPr>
          <a:lstStyle>
            <a:lvl1pPr algn="l" defTabSz="914301"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n-US" sz="2800" dirty="0">
                <a:solidFill>
                  <a:schemeClr val="bg1"/>
                </a:solidFill>
                <a:ea typeface="+mn-ea"/>
                <a:cs typeface="+mn-cs"/>
              </a:rPr>
              <a:t>What does </a:t>
            </a:r>
            <a:r>
              <a:rPr lang="en-US" sz="2800" dirty="0" err="1">
                <a:solidFill>
                  <a:schemeClr val="bg1"/>
                </a:solidFill>
                <a:ea typeface="+mn-ea"/>
                <a:cs typeface="+mn-cs"/>
              </a:rPr>
              <a:t>AfN</a:t>
            </a:r>
            <a:r>
              <a:rPr lang="en-US" sz="2800" dirty="0">
                <a:solidFill>
                  <a:schemeClr val="bg1"/>
                </a:solidFill>
                <a:ea typeface="+mn-ea"/>
                <a:cs typeface="+mn-cs"/>
              </a:rPr>
              <a:t> do? </a:t>
            </a:r>
          </a:p>
        </p:txBody>
      </p:sp>
    </p:spTree>
    <p:extLst>
      <p:ext uri="{BB962C8B-B14F-4D97-AF65-F5344CB8AC3E}">
        <p14:creationId xmlns:p14="http://schemas.microsoft.com/office/powerpoint/2010/main" val="26958434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descr="Upward trend">
            <a:extLst>
              <a:ext uri="{FF2B5EF4-FFF2-40B4-BE49-F238E27FC236}">
                <a16:creationId xmlns:a16="http://schemas.microsoft.com/office/drawing/2014/main" id="{106F9D23-4114-4F40-818A-A252670F344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872234" y="2025533"/>
            <a:ext cx="914400" cy="914400"/>
          </a:xfrm>
          <a:prstGeom prst="rect">
            <a:avLst/>
          </a:prstGeom>
        </p:spPr>
      </p:pic>
      <p:pic>
        <p:nvPicPr>
          <p:cNvPr id="12" name="Graphic 11" descr="User">
            <a:extLst>
              <a:ext uri="{FF2B5EF4-FFF2-40B4-BE49-F238E27FC236}">
                <a16:creationId xmlns:a16="http://schemas.microsoft.com/office/drawing/2014/main" id="{887E4C38-A2B2-4F6B-A717-79006BBB5BEC}"/>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72431" y="2025533"/>
            <a:ext cx="914400" cy="914400"/>
          </a:xfrm>
          <a:prstGeom prst="rect">
            <a:avLst/>
          </a:prstGeom>
        </p:spPr>
      </p:pic>
      <p:pic>
        <p:nvPicPr>
          <p:cNvPr id="14" name="Picture 13" descr="A close up of a sign&#10;&#10;Description automatically generated">
            <a:extLst>
              <a:ext uri="{FF2B5EF4-FFF2-40B4-BE49-F238E27FC236}">
                <a16:creationId xmlns:a16="http://schemas.microsoft.com/office/drawing/2014/main" id="{B10B49D6-D0DB-480C-AEA3-300F440C1D6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772037" y="1879794"/>
            <a:ext cx="932641" cy="1145599"/>
          </a:xfrm>
          <a:prstGeom prst="rect">
            <a:avLst/>
          </a:prstGeom>
        </p:spPr>
      </p:pic>
      <p:sp>
        <p:nvSpPr>
          <p:cNvPr id="18" name="TextBox 17">
            <a:extLst>
              <a:ext uri="{FF2B5EF4-FFF2-40B4-BE49-F238E27FC236}">
                <a16:creationId xmlns:a16="http://schemas.microsoft.com/office/drawing/2014/main" id="{013613F4-E48C-4B36-81D4-56E4607A3587}"/>
              </a:ext>
            </a:extLst>
          </p:cNvPr>
          <p:cNvSpPr txBox="1"/>
          <p:nvPr/>
        </p:nvSpPr>
        <p:spPr>
          <a:xfrm>
            <a:off x="555866" y="3527859"/>
            <a:ext cx="1835543" cy="1169551"/>
          </a:xfrm>
          <a:prstGeom prst="rect">
            <a:avLst/>
          </a:prstGeom>
          <a:noFill/>
        </p:spPr>
        <p:txBody>
          <a:bodyPr wrap="square" rtlCol="0">
            <a:spAutoFit/>
          </a:bodyPr>
          <a:lstStyle/>
          <a:p>
            <a:pPr algn="ctr"/>
            <a:r>
              <a:rPr lang="en-AU" sz="1400" dirty="0">
                <a:solidFill>
                  <a:srgbClr val="025073"/>
                </a:solidFill>
                <a:effectLst/>
                <a:latin typeface="+mj-lt"/>
                <a:ea typeface="Calibri" panose="020F0502020204030204" pitchFamily="34" charset="0"/>
              </a:rPr>
              <a:t>Farmers, landholders, </a:t>
            </a:r>
            <a:r>
              <a:rPr lang="en-AU" sz="1400" dirty="0">
                <a:solidFill>
                  <a:srgbClr val="025073"/>
                </a:solidFill>
                <a:latin typeface="+mj-lt"/>
                <a:ea typeface="Calibri" panose="020F0502020204030204" pitchFamily="34" charset="0"/>
              </a:rPr>
              <a:t> </a:t>
            </a:r>
            <a:r>
              <a:rPr lang="en-AU" sz="1400" dirty="0">
                <a:solidFill>
                  <a:srgbClr val="025073"/>
                </a:solidFill>
                <a:effectLst/>
                <a:latin typeface="+mj-lt"/>
                <a:ea typeface="Calibri" panose="020F0502020204030204" pitchFamily="34" charset="0"/>
              </a:rPr>
              <a:t>investors, </a:t>
            </a:r>
            <a:r>
              <a:rPr lang="en-AU" sz="1400" dirty="0">
                <a:solidFill>
                  <a:srgbClr val="025073"/>
                </a:solidFill>
                <a:latin typeface="+mj-lt"/>
                <a:ea typeface="Calibri" panose="020F0502020204030204" pitchFamily="34" charset="0"/>
              </a:rPr>
              <a:t>businesses</a:t>
            </a:r>
            <a:r>
              <a:rPr lang="en-AU" sz="1400" dirty="0">
                <a:solidFill>
                  <a:srgbClr val="025073"/>
                </a:solidFill>
                <a:effectLst/>
                <a:latin typeface="+mj-lt"/>
                <a:ea typeface="Calibri" panose="020F0502020204030204" pitchFamily="34" charset="0"/>
              </a:rPr>
              <a:t> and governments all need to </a:t>
            </a:r>
            <a:r>
              <a:rPr lang="en-AU" sz="1400" u="sng" dirty="0">
                <a:solidFill>
                  <a:srgbClr val="025073"/>
                </a:solidFill>
                <a:effectLst/>
                <a:latin typeface="+mj-lt"/>
                <a:ea typeface="Calibri" panose="020F0502020204030204" pitchFamily="34" charset="0"/>
              </a:rPr>
              <a:t>prove their sustainability claims</a:t>
            </a:r>
            <a:endParaRPr lang="en-AU" sz="1600" dirty="0">
              <a:solidFill>
                <a:srgbClr val="025073"/>
              </a:solidFill>
              <a:effectLst/>
              <a:latin typeface="+mj-lt"/>
              <a:ea typeface="Calibri" panose="020F0502020204030204" pitchFamily="34" charset="0"/>
            </a:endParaRPr>
          </a:p>
        </p:txBody>
      </p:sp>
      <p:sp>
        <p:nvSpPr>
          <p:cNvPr id="20" name="TextBox 19">
            <a:extLst>
              <a:ext uri="{FF2B5EF4-FFF2-40B4-BE49-F238E27FC236}">
                <a16:creationId xmlns:a16="http://schemas.microsoft.com/office/drawing/2014/main" id="{CA08E1A1-FFC0-4534-B70C-FE6E9E3441AC}"/>
              </a:ext>
            </a:extLst>
          </p:cNvPr>
          <p:cNvSpPr txBox="1"/>
          <p:nvPr/>
        </p:nvSpPr>
        <p:spPr>
          <a:xfrm>
            <a:off x="2368477" y="3527859"/>
            <a:ext cx="2057400" cy="1169551"/>
          </a:xfrm>
          <a:prstGeom prst="rect">
            <a:avLst/>
          </a:prstGeom>
          <a:noFill/>
        </p:spPr>
        <p:txBody>
          <a:bodyPr wrap="square" rtlCol="0">
            <a:spAutoFit/>
          </a:bodyPr>
          <a:lstStyle/>
          <a:p>
            <a:pPr algn="ctr"/>
            <a:r>
              <a:rPr lang="en-AU" sz="1400" dirty="0">
                <a:solidFill>
                  <a:srgbClr val="025073"/>
                </a:solidFill>
                <a:effectLst/>
                <a:latin typeface="+mj-lt"/>
                <a:ea typeface="Calibri" panose="020F0502020204030204" pitchFamily="34" charset="0"/>
              </a:rPr>
              <a:t>They build Accounting for Nature</a:t>
            </a:r>
            <a:r>
              <a:rPr lang="en-AU" sz="1400" baseline="30000" dirty="0">
                <a:solidFill>
                  <a:srgbClr val="025073"/>
                </a:solidFill>
                <a:effectLst/>
                <a:latin typeface="+mj-lt"/>
                <a:ea typeface="Calibri" panose="020F0502020204030204" pitchFamily="34" charset="0"/>
              </a:rPr>
              <a:t>®</a:t>
            </a:r>
            <a:r>
              <a:rPr lang="en-AU" sz="1400" dirty="0">
                <a:solidFill>
                  <a:srgbClr val="025073"/>
                </a:solidFill>
                <a:effectLst/>
                <a:latin typeface="+mj-lt"/>
                <a:ea typeface="Calibri" panose="020F0502020204030204" pitchFamily="34" charset="0"/>
              </a:rPr>
              <a:t> annual environmental accounts, which can be </a:t>
            </a:r>
            <a:r>
              <a:rPr lang="en-AU" sz="1400" u="sng" dirty="0">
                <a:solidFill>
                  <a:srgbClr val="025073"/>
                </a:solidFill>
                <a:effectLst/>
                <a:latin typeface="+mj-lt"/>
                <a:ea typeface="Calibri" panose="020F0502020204030204" pitchFamily="34" charset="0"/>
              </a:rPr>
              <a:t>aligned to financial reporting</a:t>
            </a:r>
            <a:endParaRPr lang="en-AU" sz="1600" i="1" dirty="0">
              <a:solidFill>
                <a:srgbClr val="025073"/>
              </a:solidFill>
              <a:effectLst/>
              <a:latin typeface="+mj-lt"/>
              <a:ea typeface="Calibri" panose="020F0502020204030204" pitchFamily="34" charset="0"/>
            </a:endParaRPr>
          </a:p>
        </p:txBody>
      </p:sp>
      <p:sp>
        <p:nvSpPr>
          <p:cNvPr id="22" name="TextBox 21">
            <a:extLst>
              <a:ext uri="{FF2B5EF4-FFF2-40B4-BE49-F238E27FC236}">
                <a16:creationId xmlns:a16="http://schemas.microsoft.com/office/drawing/2014/main" id="{7241FFAD-FFB5-4C7D-B25D-91B1421E6B7A}"/>
              </a:ext>
            </a:extLst>
          </p:cNvPr>
          <p:cNvSpPr txBox="1"/>
          <p:nvPr/>
        </p:nvSpPr>
        <p:spPr>
          <a:xfrm>
            <a:off x="4375882" y="3527859"/>
            <a:ext cx="2057400" cy="1169551"/>
          </a:xfrm>
          <a:prstGeom prst="rect">
            <a:avLst/>
          </a:prstGeom>
          <a:noFill/>
        </p:spPr>
        <p:txBody>
          <a:bodyPr wrap="square" rtlCol="0">
            <a:spAutoFit/>
          </a:bodyPr>
          <a:lstStyle/>
          <a:p>
            <a:pPr algn="ctr"/>
            <a:r>
              <a:rPr lang="en-AU" sz="1400" dirty="0">
                <a:solidFill>
                  <a:srgbClr val="025073"/>
                </a:solidFill>
                <a:effectLst/>
                <a:latin typeface="+mj-lt"/>
                <a:ea typeface="Calibri" panose="020F0502020204030204" pitchFamily="34" charset="0"/>
              </a:rPr>
              <a:t>They then have their environmental accounts </a:t>
            </a:r>
            <a:r>
              <a:rPr lang="en-AU" sz="1400" u="sng" dirty="0">
                <a:solidFill>
                  <a:srgbClr val="025073"/>
                </a:solidFill>
                <a:effectLst/>
                <a:latin typeface="+mj-lt"/>
                <a:ea typeface="Calibri" panose="020F0502020204030204" pitchFamily="34" charset="0"/>
              </a:rPr>
              <a:t>independently </a:t>
            </a:r>
            <a:r>
              <a:rPr lang="en-AU" sz="1400" u="sng" dirty="0">
                <a:solidFill>
                  <a:srgbClr val="025073"/>
                </a:solidFill>
                <a:latin typeface="+mj-lt"/>
                <a:ea typeface="Calibri" panose="020F0502020204030204" pitchFamily="34" charset="0"/>
              </a:rPr>
              <a:t>a</a:t>
            </a:r>
            <a:r>
              <a:rPr lang="en-AU" sz="1400" u="sng" dirty="0">
                <a:solidFill>
                  <a:srgbClr val="025073"/>
                </a:solidFill>
                <a:effectLst/>
                <a:latin typeface="+mj-lt"/>
                <a:ea typeface="Calibri" panose="020F0502020204030204" pitchFamily="34" charset="0"/>
              </a:rPr>
              <a:t>udited and certified by Accounting for Nature Ltd</a:t>
            </a:r>
            <a:endParaRPr lang="en-AU" sz="1600" dirty="0">
              <a:solidFill>
                <a:srgbClr val="025073"/>
              </a:solidFill>
              <a:effectLst/>
              <a:latin typeface="+mj-lt"/>
              <a:ea typeface="Calibri" panose="020F0502020204030204" pitchFamily="34" charset="0"/>
            </a:endParaRPr>
          </a:p>
        </p:txBody>
      </p:sp>
      <p:sp>
        <p:nvSpPr>
          <p:cNvPr id="24" name="TextBox 23">
            <a:extLst>
              <a:ext uri="{FF2B5EF4-FFF2-40B4-BE49-F238E27FC236}">
                <a16:creationId xmlns:a16="http://schemas.microsoft.com/office/drawing/2014/main" id="{718C28FE-C2F9-408A-92E4-2926F3AD776E}"/>
              </a:ext>
            </a:extLst>
          </p:cNvPr>
          <p:cNvSpPr txBox="1"/>
          <p:nvPr/>
        </p:nvSpPr>
        <p:spPr>
          <a:xfrm>
            <a:off x="6516849" y="3527859"/>
            <a:ext cx="2057400" cy="1815882"/>
          </a:xfrm>
          <a:prstGeom prst="rect">
            <a:avLst/>
          </a:prstGeom>
          <a:solidFill>
            <a:srgbClr val="025073"/>
          </a:solidFill>
        </p:spPr>
        <p:txBody>
          <a:bodyPr wrap="square" rtlCol="0">
            <a:spAutoFit/>
          </a:bodyPr>
          <a:lstStyle/>
          <a:p>
            <a:pPr algn="ctr"/>
            <a:r>
              <a:rPr lang="en-AU" sz="1400" b="1" dirty="0">
                <a:solidFill>
                  <a:schemeClr val="bg1"/>
                </a:solidFill>
                <a:latin typeface="+mj-lt"/>
                <a:ea typeface="Calibri" panose="020F0502020204030204" pitchFamily="34" charset="0"/>
              </a:rPr>
              <a:t>Accounting for Nature®</a:t>
            </a:r>
            <a:r>
              <a:rPr lang="en-AU" sz="1400" b="1" dirty="0">
                <a:solidFill>
                  <a:schemeClr val="bg1"/>
                </a:solidFill>
                <a:effectLst/>
                <a:latin typeface="+mj-lt"/>
                <a:ea typeface="Calibri" panose="020F0502020204030204" pitchFamily="34" charset="0"/>
              </a:rPr>
              <a:t> certification gives them confidence to publicly communicate their sustainability claims – be these focused on a project, product or investment.</a:t>
            </a:r>
          </a:p>
        </p:txBody>
      </p:sp>
      <p:sp>
        <p:nvSpPr>
          <p:cNvPr id="30" name="Rectangle 29">
            <a:extLst>
              <a:ext uri="{FF2B5EF4-FFF2-40B4-BE49-F238E27FC236}">
                <a16:creationId xmlns:a16="http://schemas.microsoft.com/office/drawing/2014/main" id="{31CEEC63-7D5F-4B49-9F4E-940B242438EB}"/>
              </a:ext>
            </a:extLst>
          </p:cNvPr>
          <p:cNvSpPr/>
          <p:nvPr/>
        </p:nvSpPr>
        <p:spPr>
          <a:xfrm>
            <a:off x="0" y="1079562"/>
            <a:ext cx="9144001" cy="584775"/>
          </a:xfrm>
          <a:prstGeom prst="rect">
            <a:avLst/>
          </a:prstGeom>
          <a:solidFill>
            <a:srgbClr val="025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cap="all" dirty="0">
                <a:latin typeface="+mj-lt"/>
              </a:rPr>
              <a:t>Why environmental account certification is important…</a:t>
            </a:r>
          </a:p>
        </p:txBody>
      </p:sp>
      <p:pic>
        <p:nvPicPr>
          <p:cNvPr id="32" name="Graphic 31" descr="Deciduous tree">
            <a:extLst>
              <a:ext uri="{FF2B5EF4-FFF2-40B4-BE49-F238E27FC236}">
                <a16:creationId xmlns:a16="http://schemas.microsoft.com/office/drawing/2014/main" id="{566BDE6A-65AD-4D26-9D7A-AA94F3BAC1BF}"/>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089062" y="1995393"/>
            <a:ext cx="914400" cy="914400"/>
          </a:xfrm>
          <a:prstGeom prst="rect">
            <a:avLst/>
          </a:prstGeom>
        </p:spPr>
      </p:pic>
      <p:pic>
        <p:nvPicPr>
          <p:cNvPr id="34" name="Graphic 33" descr="Coins">
            <a:extLst>
              <a:ext uri="{FF2B5EF4-FFF2-40B4-BE49-F238E27FC236}">
                <a16:creationId xmlns:a16="http://schemas.microsoft.com/office/drawing/2014/main" id="{91AA6915-351C-4608-9D97-EF032D524335}"/>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812004" y="2626362"/>
            <a:ext cx="715554" cy="715554"/>
          </a:xfrm>
          <a:prstGeom prst="rect">
            <a:avLst/>
          </a:prstGeom>
        </p:spPr>
      </p:pic>
      <p:pic>
        <p:nvPicPr>
          <p:cNvPr id="36" name="Picture 35">
            <a:extLst>
              <a:ext uri="{FF2B5EF4-FFF2-40B4-BE49-F238E27FC236}">
                <a16:creationId xmlns:a16="http://schemas.microsoft.com/office/drawing/2014/main" id="{90F90D7D-C50A-4018-A586-C9AFADFA7A80}"/>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1" y="6398162"/>
            <a:ext cx="9144001" cy="459838"/>
          </a:xfrm>
          <a:prstGeom prst="rect">
            <a:avLst/>
          </a:prstGeom>
        </p:spPr>
      </p:pic>
      <p:sp>
        <p:nvSpPr>
          <p:cNvPr id="40" name="Isosceles Triangle 39">
            <a:extLst>
              <a:ext uri="{FF2B5EF4-FFF2-40B4-BE49-F238E27FC236}">
                <a16:creationId xmlns:a16="http://schemas.microsoft.com/office/drawing/2014/main" id="{342612AF-3C56-45B0-A9DA-E511B12CAA28}"/>
              </a:ext>
            </a:extLst>
          </p:cNvPr>
          <p:cNvSpPr/>
          <p:nvPr/>
        </p:nvSpPr>
        <p:spPr>
          <a:xfrm rot="5400000">
            <a:off x="4280537" y="2912558"/>
            <a:ext cx="400594" cy="432123"/>
          </a:xfrm>
          <a:prstGeom prst="triangle">
            <a:avLst/>
          </a:prstGeom>
          <a:solidFill>
            <a:srgbClr val="02507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 name="Isosceles Triangle 45">
            <a:extLst>
              <a:ext uri="{FF2B5EF4-FFF2-40B4-BE49-F238E27FC236}">
                <a16:creationId xmlns:a16="http://schemas.microsoft.com/office/drawing/2014/main" id="{6C52A721-06F2-41DA-B86E-9DBEE878FAE1}"/>
              </a:ext>
            </a:extLst>
          </p:cNvPr>
          <p:cNvSpPr/>
          <p:nvPr/>
        </p:nvSpPr>
        <p:spPr>
          <a:xfrm rot="5400000">
            <a:off x="2343890" y="2919766"/>
            <a:ext cx="400594" cy="432123"/>
          </a:xfrm>
          <a:prstGeom prst="triangle">
            <a:avLst/>
          </a:prstGeom>
          <a:solidFill>
            <a:srgbClr val="02507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8" name="Isosceles Triangle 47">
            <a:extLst>
              <a:ext uri="{FF2B5EF4-FFF2-40B4-BE49-F238E27FC236}">
                <a16:creationId xmlns:a16="http://schemas.microsoft.com/office/drawing/2014/main" id="{E57FE75C-16D0-4D5D-BF5B-E7DB9A99F5F1}"/>
              </a:ext>
            </a:extLst>
          </p:cNvPr>
          <p:cNvSpPr/>
          <p:nvPr/>
        </p:nvSpPr>
        <p:spPr>
          <a:xfrm rot="5400000">
            <a:off x="6066132" y="2919766"/>
            <a:ext cx="400594" cy="432123"/>
          </a:xfrm>
          <a:prstGeom prst="triangle">
            <a:avLst/>
          </a:prstGeom>
          <a:solidFill>
            <a:srgbClr val="02507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Slide Number Placeholder 1">
            <a:extLst>
              <a:ext uri="{FF2B5EF4-FFF2-40B4-BE49-F238E27FC236}">
                <a16:creationId xmlns:a16="http://schemas.microsoft.com/office/drawing/2014/main" id="{885C907A-9FE6-5B44-8D41-9261ABA001EF}"/>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810D05-EF9E-4802-83AC-82DB24C16FD7}" type="slidenum">
              <a:rPr lang="en-AU" smtClean="0"/>
              <a:pPr/>
              <a:t>17</a:t>
            </a:fld>
            <a:endParaRPr lang="en-AU" dirty="0"/>
          </a:p>
        </p:txBody>
      </p:sp>
      <p:sp>
        <p:nvSpPr>
          <p:cNvPr id="3" name="Rectangle 2">
            <a:extLst>
              <a:ext uri="{FF2B5EF4-FFF2-40B4-BE49-F238E27FC236}">
                <a16:creationId xmlns:a16="http://schemas.microsoft.com/office/drawing/2014/main" id="{BE65300C-C2FE-BD4B-8064-960AED6D83C3}"/>
              </a:ext>
            </a:extLst>
          </p:cNvPr>
          <p:cNvSpPr/>
          <p:nvPr/>
        </p:nvSpPr>
        <p:spPr>
          <a:xfrm>
            <a:off x="2194834" y="5590152"/>
            <a:ext cx="4572000" cy="646331"/>
          </a:xfrm>
          <a:prstGeom prst="rect">
            <a:avLst/>
          </a:prstGeom>
        </p:spPr>
        <p:txBody>
          <a:bodyPr>
            <a:spAutoFit/>
          </a:bodyPr>
          <a:lstStyle/>
          <a:p>
            <a:pPr algn="ctr"/>
            <a:r>
              <a:rPr lang="en-AU" b="1" dirty="0">
                <a:solidFill>
                  <a:schemeClr val="tx2"/>
                </a:solidFill>
                <a:ea typeface="Calibri" panose="020F0502020204030204" pitchFamily="34" charset="0"/>
              </a:rPr>
              <a:t>This opens up new markets and funding opportunities.</a:t>
            </a:r>
            <a:endParaRPr lang="en-AU" sz="2000" b="1" dirty="0">
              <a:solidFill>
                <a:schemeClr val="tx2"/>
              </a:solidFill>
              <a:ea typeface="Calibri" panose="020F0502020204030204" pitchFamily="34" charset="0"/>
            </a:endParaRPr>
          </a:p>
        </p:txBody>
      </p:sp>
      <p:sp>
        <p:nvSpPr>
          <p:cNvPr id="19" name="Isosceles Triangle 39">
            <a:extLst>
              <a:ext uri="{FF2B5EF4-FFF2-40B4-BE49-F238E27FC236}">
                <a16:creationId xmlns:a16="http://schemas.microsoft.com/office/drawing/2014/main" id="{B63E24E7-443E-C04B-9790-27BA77E17AA0}"/>
              </a:ext>
            </a:extLst>
          </p:cNvPr>
          <p:cNvSpPr/>
          <p:nvPr/>
        </p:nvSpPr>
        <p:spPr>
          <a:xfrm rot="10800000">
            <a:off x="4280536" y="5053926"/>
            <a:ext cx="400594" cy="432123"/>
          </a:xfrm>
          <a:prstGeom prst="triangle">
            <a:avLst/>
          </a:prstGeom>
          <a:solidFill>
            <a:srgbClr val="02507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5367298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31CEEC63-7D5F-4B49-9F4E-940B242438EB}"/>
              </a:ext>
            </a:extLst>
          </p:cNvPr>
          <p:cNvSpPr/>
          <p:nvPr/>
        </p:nvSpPr>
        <p:spPr>
          <a:xfrm>
            <a:off x="0" y="1083535"/>
            <a:ext cx="9144000" cy="584775"/>
          </a:xfrm>
          <a:prstGeom prst="rect">
            <a:avLst/>
          </a:prstGeom>
          <a:solidFill>
            <a:srgbClr val="025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cap="all" dirty="0">
                <a:latin typeface="+mj-lt"/>
              </a:rPr>
              <a:t>… and the New markets &amp; investment opportunities it can unlock</a:t>
            </a:r>
          </a:p>
        </p:txBody>
      </p:sp>
      <p:pic>
        <p:nvPicPr>
          <p:cNvPr id="36" name="Picture 35">
            <a:extLst>
              <a:ext uri="{FF2B5EF4-FFF2-40B4-BE49-F238E27FC236}">
                <a16:creationId xmlns:a16="http://schemas.microsoft.com/office/drawing/2014/main" id="{90F90D7D-C50A-4018-A586-C9AFADFA7A8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6398162"/>
            <a:ext cx="9144001" cy="459838"/>
          </a:xfrm>
          <a:prstGeom prst="rect">
            <a:avLst/>
          </a:prstGeom>
        </p:spPr>
      </p:pic>
      <p:sp>
        <p:nvSpPr>
          <p:cNvPr id="3" name="Slide Number Placeholder 2">
            <a:extLst>
              <a:ext uri="{FF2B5EF4-FFF2-40B4-BE49-F238E27FC236}">
                <a16:creationId xmlns:a16="http://schemas.microsoft.com/office/drawing/2014/main" id="{A3B9BCD1-91CE-CC49-B993-187FE6EEE545}"/>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810D05-EF9E-4802-83AC-82DB24C16FD7}" type="slidenum">
              <a:rPr lang="en-AU" smtClean="0"/>
              <a:pPr/>
              <a:t>18</a:t>
            </a:fld>
            <a:endParaRPr lang="en-AU" dirty="0"/>
          </a:p>
        </p:txBody>
      </p:sp>
      <p:graphicFrame>
        <p:nvGraphicFramePr>
          <p:cNvPr id="18" name="Table 2">
            <a:extLst>
              <a:ext uri="{FF2B5EF4-FFF2-40B4-BE49-F238E27FC236}">
                <a16:creationId xmlns:a16="http://schemas.microsoft.com/office/drawing/2014/main" id="{6106E336-594B-49DD-B9B2-51EC9447A643}"/>
              </a:ext>
            </a:extLst>
          </p:cNvPr>
          <p:cNvGraphicFramePr>
            <a:graphicFrameLocks noGrp="1"/>
          </p:cNvGraphicFramePr>
          <p:nvPr>
            <p:extLst>
              <p:ext uri="{D42A27DB-BD31-4B8C-83A1-F6EECF244321}">
                <p14:modId xmlns:p14="http://schemas.microsoft.com/office/powerpoint/2010/main" val="940890225"/>
              </p:ext>
            </p:extLst>
          </p:nvPr>
        </p:nvGraphicFramePr>
        <p:xfrm>
          <a:off x="191515" y="3717048"/>
          <a:ext cx="8637879" cy="2234628"/>
        </p:xfrm>
        <a:graphic>
          <a:graphicData uri="http://schemas.openxmlformats.org/drawingml/2006/table">
            <a:tbl>
              <a:tblPr firstRow="1" bandRow="1">
                <a:tableStyleId>{5C22544A-7EE6-4342-B048-85BDC9FD1C3A}</a:tableStyleId>
              </a:tblPr>
              <a:tblGrid>
                <a:gridCol w="1079735">
                  <a:extLst>
                    <a:ext uri="{9D8B030D-6E8A-4147-A177-3AD203B41FA5}">
                      <a16:colId xmlns:a16="http://schemas.microsoft.com/office/drawing/2014/main" val="2197763227"/>
                    </a:ext>
                  </a:extLst>
                </a:gridCol>
                <a:gridCol w="1079735">
                  <a:extLst>
                    <a:ext uri="{9D8B030D-6E8A-4147-A177-3AD203B41FA5}">
                      <a16:colId xmlns:a16="http://schemas.microsoft.com/office/drawing/2014/main" val="3178127691"/>
                    </a:ext>
                  </a:extLst>
                </a:gridCol>
                <a:gridCol w="1079735">
                  <a:extLst>
                    <a:ext uri="{9D8B030D-6E8A-4147-A177-3AD203B41FA5}">
                      <a16:colId xmlns:a16="http://schemas.microsoft.com/office/drawing/2014/main" val="2917947646"/>
                    </a:ext>
                  </a:extLst>
                </a:gridCol>
                <a:gridCol w="1259471">
                  <a:extLst>
                    <a:ext uri="{9D8B030D-6E8A-4147-A177-3AD203B41FA5}">
                      <a16:colId xmlns:a16="http://schemas.microsoft.com/office/drawing/2014/main" val="3780851128"/>
                    </a:ext>
                  </a:extLst>
                </a:gridCol>
                <a:gridCol w="971117">
                  <a:extLst>
                    <a:ext uri="{9D8B030D-6E8A-4147-A177-3AD203B41FA5}">
                      <a16:colId xmlns:a16="http://schemas.microsoft.com/office/drawing/2014/main" val="693474052"/>
                    </a:ext>
                  </a:extLst>
                </a:gridCol>
                <a:gridCol w="1008616">
                  <a:extLst>
                    <a:ext uri="{9D8B030D-6E8A-4147-A177-3AD203B41FA5}">
                      <a16:colId xmlns:a16="http://schemas.microsoft.com/office/drawing/2014/main" val="3173108062"/>
                    </a:ext>
                  </a:extLst>
                </a:gridCol>
                <a:gridCol w="1079735">
                  <a:extLst>
                    <a:ext uri="{9D8B030D-6E8A-4147-A177-3AD203B41FA5}">
                      <a16:colId xmlns:a16="http://schemas.microsoft.com/office/drawing/2014/main" val="2793703000"/>
                    </a:ext>
                  </a:extLst>
                </a:gridCol>
                <a:gridCol w="1079735">
                  <a:extLst>
                    <a:ext uri="{9D8B030D-6E8A-4147-A177-3AD203B41FA5}">
                      <a16:colId xmlns:a16="http://schemas.microsoft.com/office/drawing/2014/main" val="2874513639"/>
                    </a:ext>
                  </a:extLst>
                </a:gridCol>
              </a:tblGrid>
              <a:tr h="1443197">
                <a:tc>
                  <a:txBody>
                    <a:bodyPr/>
                    <a:lstStyle/>
                    <a:p>
                      <a:pPr algn="ctr"/>
                      <a:r>
                        <a:rPr lang="en-AU" sz="1400" dirty="0">
                          <a:latin typeface="+mj-lt"/>
                        </a:rPr>
                        <a:t>Use case</a:t>
                      </a: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200" dirty="0">
                          <a:latin typeface="+mj-lt"/>
                        </a:rPr>
                        <a:t>Voluntary carbon offsets + env. </a:t>
                      </a:r>
                      <a:br>
                        <a:rPr lang="en-AU" sz="1200" dirty="0">
                          <a:latin typeface="+mj-lt"/>
                        </a:rPr>
                      </a:br>
                      <a:r>
                        <a:rPr lang="en-AU" sz="1200" dirty="0">
                          <a:latin typeface="+mj-lt"/>
                        </a:rPr>
                        <a:t>co-benefits (US$50b)</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5073"/>
                    </a:solidFill>
                  </a:tcPr>
                </a:tc>
                <a:tc>
                  <a:txBody>
                    <a:bodyPr/>
                    <a:lstStyle/>
                    <a:p>
                      <a:pPr algn="ctr"/>
                      <a:r>
                        <a:rPr lang="en-AU" sz="1200" dirty="0">
                          <a:latin typeface="+mj-lt"/>
                        </a:rPr>
                        <a:t>Landscape/ Marine green/blue bonds</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5073"/>
                    </a:solidFill>
                  </a:tcPr>
                </a:tc>
                <a:tc>
                  <a:txBody>
                    <a:bodyPr/>
                    <a:lstStyle/>
                    <a:p>
                      <a:pPr algn="ctr"/>
                      <a:r>
                        <a:rPr lang="en-AU" sz="1200" dirty="0">
                          <a:latin typeface="+mj-lt"/>
                        </a:rPr>
                        <a:t>Impact Investment for Real Assets</a:t>
                      </a:r>
                      <a:br>
                        <a:rPr lang="en-AU" sz="1200" dirty="0">
                          <a:latin typeface="+mj-lt"/>
                        </a:rPr>
                      </a:br>
                      <a:r>
                        <a:rPr lang="en-AU" sz="1200" dirty="0">
                          <a:latin typeface="+mj-lt"/>
                        </a:rPr>
                        <a:t>(ag &amp; forestry)</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5073"/>
                    </a:solidFill>
                  </a:tcPr>
                </a:tc>
                <a:tc>
                  <a:txBody>
                    <a:bodyPr/>
                    <a:lstStyle/>
                    <a:p>
                      <a:pPr algn="ctr"/>
                      <a:r>
                        <a:rPr lang="en-AU" sz="1200" dirty="0">
                          <a:latin typeface="+mj-lt"/>
                        </a:rPr>
                        <a:t>Performance-based  Grants / subsidies</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5073"/>
                    </a:solidFill>
                  </a:tcPr>
                </a:tc>
                <a:tc>
                  <a:txBody>
                    <a:bodyPr/>
                    <a:lstStyle/>
                    <a:p>
                      <a:pPr algn="ctr"/>
                      <a:r>
                        <a:rPr lang="en-AU" sz="1200" dirty="0">
                          <a:latin typeface="+mj-lt"/>
                        </a:rPr>
                        <a:t>Certified sustainable food &amp; fibre products</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507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200" b="1" kern="1200" dirty="0">
                          <a:solidFill>
                            <a:schemeClr val="lt1"/>
                          </a:solidFill>
                          <a:latin typeface="+mj-lt"/>
                          <a:ea typeface="+mn-ea"/>
                          <a:cs typeface="+mn-cs"/>
                        </a:rPr>
                        <a:t>Market Indices (e.g. S&amp;P)and insurance underwriting</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507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200" b="1" kern="1200" dirty="0">
                          <a:solidFill>
                            <a:schemeClr val="lt1"/>
                          </a:solidFill>
                          <a:latin typeface="+mj-lt"/>
                          <a:ea typeface="+mn-ea"/>
                          <a:cs typeface="+mn-cs"/>
                        </a:rPr>
                        <a:t>Monitor &amp; manage land more  efficiently &amp; sustainable </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5073"/>
                    </a:solidFill>
                  </a:tcPr>
                </a:tc>
                <a:extLst>
                  <a:ext uri="{0D108BD9-81ED-4DB2-BD59-A6C34878D82A}">
                    <a16:rowId xmlns:a16="http://schemas.microsoft.com/office/drawing/2014/main" val="1635445337"/>
                  </a:ext>
                </a:extLst>
              </a:tr>
              <a:tr h="791431">
                <a:tc>
                  <a:txBody>
                    <a:bodyPr/>
                    <a:lstStyle/>
                    <a:p>
                      <a:pPr algn="ctr"/>
                      <a:r>
                        <a:rPr lang="en-AU" sz="1400" b="1" dirty="0">
                          <a:latin typeface="+mj-lt"/>
                        </a:rPr>
                        <a:t>What AfN Standard can do</a:t>
                      </a: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gridSpan="6">
                  <a:txBody>
                    <a:bodyPr/>
                    <a:lstStyle/>
                    <a:p>
                      <a:pPr algn="ctr"/>
                      <a:r>
                        <a:rPr lang="en-AU" sz="1400" dirty="0">
                          <a:latin typeface="+mj-lt"/>
                        </a:rPr>
                        <a:t>Due diligence &amp; prioritisation</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AU" sz="1400" dirty="0">
                        <a:latin typeface="+mj-lt"/>
                      </a:endParaRPr>
                    </a:p>
                  </a:txBody>
                  <a:tcPr>
                    <a:lnT w="12700" cap="flat" cmpd="sng" algn="ctr">
                      <a:solidFill>
                        <a:schemeClr val="tx1"/>
                      </a:solidFill>
                      <a:prstDash val="solid"/>
                      <a:round/>
                      <a:headEnd type="none" w="med" len="med"/>
                      <a:tailEnd type="none" w="med" len="med"/>
                    </a:lnT>
                    <a:solidFill>
                      <a:schemeClr val="bg1"/>
                    </a:solidFill>
                  </a:tcPr>
                </a:tc>
                <a:tc hMerge="1">
                  <a:txBody>
                    <a:bodyPr/>
                    <a:lstStyle/>
                    <a:p>
                      <a:pPr algn="ctr"/>
                      <a:endParaRPr lang="en-AU" sz="1400" dirty="0">
                        <a:latin typeface="+mj-lt"/>
                      </a:endParaRPr>
                    </a:p>
                  </a:txBody>
                  <a:tcPr>
                    <a:lnT w="12700" cap="flat" cmpd="sng" algn="ctr">
                      <a:solidFill>
                        <a:schemeClr val="tx1"/>
                      </a:solidFill>
                      <a:prstDash val="solid"/>
                      <a:round/>
                      <a:headEnd type="none" w="med" len="med"/>
                      <a:tailEnd type="none" w="med" len="med"/>
                    </a:lnT>
                    <a:solidFill>
                      <a:schemeClr val="bg1"/>
                    </a:solidFill>
                  </a:tcPr>
                </a:tc>
                <a:tc hMerge="1">
                  <a:txBody>
                    <a:bodyPr/>
                    <a:lstStyle/>
                    <a:p>
                      <a:pPr algn="ctr"/>
                      <a:endParaRPr lang="en-AU" sz="1400" dirty="0">
                        <a:latin typeface="+mj-lt"/>
                      </a:endParaRPr>
                    </a:p>
                  </a:txBody>
                  <a:tcPr>
                    <a:lnT w="12700" cap="flat" cmpd="sng" algn="ctr">
                      <a:solidFill>
                        <a:schemeClr val="tx1"/>
                      </a:solidFill>
                      <a:prstDash val="solid"/>
                      <a:round/>
                      <a:headEnd type="none" w="med" len="med"/>
                      <a:tailEnd type="none" w="med" len="med"/>
                    </a:lnT>
                    <a:solidFill>
                      <a:schemeClr val="bg1"/>
                    </a:solidFill>
                  </a:tcPr>
                </a:tc>
                <a:tc hMerge="1">
                  <a:txBody>
                    <a:bodyPr/>
                    <a:lstStyle/>
                    <a:p>
                      <a:pPr algn="ctr"/>
                      <a:endParaRPr lang="en-AU" sz="1400" dirty="0">
                        <a:latin typeface="+mj-lt"/>
                      </a:endParaRPr>
                    </a:p>
                  </a:txBody>
                  <a:tcPr>
                    <a:lnT w="12700" cap="flat" cmpd="sng" algn="ctr">
                      <a:solidFill>
                        <a:schemeClr val="tx1"/>
                      </a:solidFill>
                      <a:prstDash val="solid"/>
                      <a:round/>
                      <a:headEnd type="none" w="med" len="med"/>
                      <a:tailEnd type="none" w="med" len="med"/>
                    </a:lnT>
                    <a:solidFill>
                      <a:schemeClr val="bg1"/>
                    </a:solidFill>
                  </a:tcPr>
                </a:tc>
                <a:tc hMerge="1">
                  <a:txBody>
                    <a:bodyPr/>
                    <a:lstStyle/>
                    <a:p>
                      <a:pPr algn="ctr"/>
                      <a:endParaRPr lang="en-AU" sz="1400" dirty="0">
                        <a:latin typeface="+mj-lt"/>
                      </a:endParaRPr>
                    </a:p>
                  </a:txBody>
                  <a:tcPr>
                    <a:lnT w="12700" cap="flat" cmpd="sng" algn="ctr">
                      <a:solidFill>
                        <a:schemeClr val="tx1"/>
                      </a:solidFill>
                      <a:prstDash val="solid"/>
                      <a:round/>
                      <a:headEnd type="none" w="med" len="med"/>
                      <a:tailEnd type="none" w="med" len="med"/>
                    </a:lnT>
                    <a:solidFill>
                      <a:schemeClr val="bg1"/>
                    </a:solidFill>
                  </a:tcPr>
                </a:tc>
                <a:tc>
                  <a:txBody>
                    <a:bodyPr/>
                    <a:lstStyle/>
                    <a:p>
                      <a:pPr algn="ctr"/>
                      <a:r>
                        <a:rPr lang="en-AU" sz="1400" dirty="0">
                          <a:latin typeface="+mj-lt"/>
                        </a:rPr>
                        <a:t>Resource allocation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10558803"/>
                  </a:ext>
                </a:extLst>
              </a:tr>
            </a:tbl>
          </a:graphicData>
        </a:graphic>
      </p:graphicFrame>
      <p:sp>
        <p:nvSpPr>
          <p:cNvPr id="19" name="Arrow: Right 18">
            <a:extLst>
              <a:ext uri="{FF2B5EF4-FFF2-40B4-BE49-F238E27FC236}">
                <a16:creationId xmlns:a16="http://schemas.microsoft.com/office/drawing/2014/main" id="{5D4A769F-4031-4F24-AC2D-70208795765B}"/>
              </a:ext>
            </a:extLst>
          </p:cNvPr>
          <p:cNvSpPr/>
          <p:nvPr/>
        </p:nvSpPr>
        <p:spPr>
          <a:xfrm rot="5400000">
            <a:off x="1444172" y="3224021"/>
            <a:ext cx="783772" cy="464457"/>
          </a:xfrm>
          <a:prstGeom prst="rightArrow">
            <a:avLst/>
          </a:prstGeom>
          <a:solidFill>
            <a:srgbClr val="EEB5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Arrow: Right 20">
            <a:extLst>
              <a:ext uri="{FF2B5EF4-FFF2-40B4-BE49-F238E27FC236}">
                <a16:creationId xmlns:a16="http://schemas.microsoft.com/office/drawing/2014/main" id="{211E6620-C74B-473E-82A8-E76FABC5E764}"/>
              </a:ext>
            </a:extLst>
          </p:cNvPr>
          <p:cNvSpPr/>
          <p:nvPr/>
        </p:nvSpPr>
        <p:spPr>
          <a:xfrm rot="5400000">
            <a:off x="3679372" y="3224022"/>
            <a:ext cx="783772" cy="464457"/>
          </a:xfrm>
          <a:prstGeom prst="rightArrow">
            <a:avLst/>
          </a:prstGeom>
          <a:solidFill>
            <a:srgbClr val="EEB5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Arrow: Right 21">
            <a:extLst>
              <a:ext uri="{FF2B5EF4-FFF2-40B4-BE49-F238E27FC236}">
                <a16:creationId xmlns:a16="http://schemas.microsoft.com/office/drawing/2014/main" id="{06FD7C0E-CECD-40D9-8595-5DC61F66E063}"/>
              </a:ext>
            </a:extLst>
          </p:cNvPr>
          <p:cNvSpPr/>
          <p:nvPr/>
        </p:nvSpPr>
        <p:spPr>
          <a:xfrm rot="5400000">
            <a:off x="4811486" y="3224022"/>
            <a:ext cx="783772" cy="464457"/>
          </a:xfrm>
          <a:prstGeom prst="rightArrow">
            <a:avLst/>
          </a:prstGeom>
          <a:solidFill>
            <a:srgbClr val="EEB5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Arrow: Right 22">
            <a:extLst>
              <a:ext uri="{FF2B5EF4-FFF2-40B4-BE49-F238E27FC236}">
                <a16:creationId xmlns:a16="http://schemas.microsoft.com/office/drawing/2014/main" id="{3A81D6BD-2EC3-40B1-908C-995E51EE6DA3}"/>
              </a:ext>
            </a:extLst>
          </p:cNvPr>
          <p:cNvSpPr/>
          <p:nvPr/>
        </p:nvSpPr>
        <p:spPr>
          <a:xfrm rot="5400000">
            <a:off x="5798457" y="3223267"/>
            <a:ext cx="783772" cy="464457"/>
          </a:xfrm>
          <a:prstGeom prst="rightArrow">
            <a:avLst/>
          </a:prstGeom>
          <a:solidFill>
            <a:srgbClr val="EEB5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Arrow: Right 23">
            <a:extLst>
              <a:ext uri="{FF2B5EF4-FFF2-40B4-BE49-F238E27FC236}">
                <a16:creationId xmlns:a16="http://schemas.microsoft.com/office/drawing/2014/main" id="{FDA7189B-F065-4E5A-BE67-AE43042E6BBE}"/>
              </a:ext>
            </a:extLst>
          </p:cNvPr>
          <p:cNvSpPr/>
          <p:nvPr/>
        </p:nvSpPr>
        <p:spPr>
          <a:xfrm rot="5400000">
            <a:off x="7859485" y="3223268"/>
            <a:ext cx="783772" cy="464457"/>
          </a:xfrm>
          <a:prstGeom prst="rightArrow">
            <a:avLst/>
          </a:prstGeom>
          <a:solidFill>
            <a:srgbClr val="EEB5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TextBox 24">
            <a:extLst>
              <a:ext uri="{FF2B5EF4-FFF2-40B4-BE49-F238E27FC236}">
                <a16:creationId xmlns:a16="http://schemas.microsoft.com/office/drawing/2014/main" id="{836695C1-B977-47AD-BFDA-B0A2D7D52F35}"/>
              </a:ext>
            </a:extLst>
          </p:cNvPr>
          <p:cNvSpPr txBox="1"/>
          <p:nvPr/>
        </p:nvSpPr>
        <p:spPr>
          <a:xfrm>
            <a:off x="1248230" y="2020782"/>
            <a:ext cx="7581164" cy="923330"/>
          </a:xfrm>
          <a:prstGeom prst="rect">
            <a:avLst/>
          </a:prstGeom>
          <a:solidFill>
            <a:schemeClr val="bg1"/>
          </a:solidFill>
          <a:ln>
            <a:solidFill>
              <a:srgbClr val="025073"/>
            </a:solidFill>
          </a:ln>
        </p:spPr>
        <p:txBody>
          <a:bodyPr wrap="square" rtlCol="0">
            <a:spAutoFit/>
          </a:bodyPr>
          <a:lstStyle/>
          <a:p>
            <a:pPr algn="ctr"/>
            <a:endParaRPr lang="en-AU" sz="1400" dirty="0">
              <a:latin typeface="+mj-lt"/>
              <a:ea typeface="Calibri" panose="020F0502020204030204" pitchFamily="34" charset="0"/>
            </a:endParaRPr>
          </a:p>
          <a:p>
            <a:pPr algn="ctr"/>
            <a:r>
              <a:rPr lang="en-AU" sz="1400" dirty="0">
                <a:latin typeface="+mj-lt"/>
                <a:ea typeface="Calibri" panose="020F0502020204030204" pitchFamily="34" charset="0"/>
              </a:rPr>
              <a:t>Governments, investors, consumers and landholders are ALL increasingly needing more reliable, standardised and credible environmental performance data to open new markets and efficiencies.</a:t>
            </a:r>
          </a:p>
          <a:p>
            <a:pPr algn="ctr"/>
            <a:endParaRPr lang="en-AU" sz="1200" dirty="0">
              <a:effectLst/>
              <a:latin typeface="Avenir LT Std 35 Light" panose="020B0402020203020204" pitchFamily="34" charset="0"/>
              <a:ea typeface="Calibri" panose="020F0502020204030204" pitchFamily="34" charset="0"/>
            </a:endParaRPr>
          </a:p>
        </p:txBody>
      </p:sp>
      <p:sp>
        <p:nvSpPr>
          <p:cNvPr id="12" name="Arrow: Right 20">
            <a:extLst>
              <a:ext uri="{FF2B5EF4-FFF2-40B4-BE49-F238E27FC236}">
                <a16:creationId xmlns:a16="http://schemas.microsoft.com/office/drawing/2014/main" id="{BB1DF2E7-A7D2-C645-9590-7C18D0F375CF}"/>
              </a:ext>
            </a:extLst>
          </p:cNvPr>
          <p:cNvSpPr/>
          <p:nvPr/>
        </p:nvSpPr>
        <p:spPr>
          <a:xfrm rot="5400000">
            <a:off x="2561772" y="3223265"/>
            <a:ext cx="783772" cy="464457"/>
          </a:xfrm>
          <a:prstGeom prst="rightArrow">
            <a:avLst/>
          </a:prstGeom>
          <a:solidFill>
            <a:srgbClr val="EEB5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rrow: Right 22">
            <a:extLst>
              <a:ext uri="{FF2B5EF4-FFF2-40B4-BE49-F238E27FC236}">
                <a16:creationId xmlns:a16="http://schemas.microsoft.com/office/drawing/2014/main" id="{E3385FA8-DD32-F341-947D-3BE37763C0F2}"/>
              </a:ext>
            </a:extLst>
          </p:cNvPr>
          <p:cNvSpPr/>
          <p:nvPr/>
        </p:nvSpPr>
        <p:spPr>
          <a:xfrm rot="5400000">
            <a:off x="6828970" y="3223266"/>
            <a:ext cx="783772" cy="464457"/>
          </a:xfrm>
          <a:prstGeom prst="rightArrow">
            <a:avLst/>
          </a:prstGeom>
          <a:solidFill>
            <a:srgbClr val="EEB5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2979428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694450B4-888F-9343-BA98-61C65E8DB77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245231" y="-44245"/>
            <a:ext cx="1892370" cy="1220470"/>
          </a:xfrm>
          <a:prstGeom prst="rect">
            <a:avLst/>
          </a:prstGeom>
        </p:spPr>
      </p:pic>
      <p:graphicFrame>
        <p:nvGraphicFramePr>
          <p:cNvPr id="35" name="Table 34">
            <a:extLst>
              <a:ext uri="{FF2B5EF4-FFF2-40B4-BE49-F238E27FC236}">
                <a16:creationId xmlns:a16="http://schemas.microsoft.com/office/drawing/2014/main" id="{B113AEEE-EE1E-0440-B8E8-2208A74FDBCB}"/>
              </a:ext>
            </a:extLst>
          </p:cNvPr>
          <p:cNvGraphicFramePr>
            <a:graphicFrameLocks noGrp="1"/>
          </p:cNvGraphicFramePr>
          <p:nvPr/>
        </p:nvGraphicFramePr>
        <p:xfrm>
          <a:off x="1140008" y="3826693"/>
          <a:ext cx="6545319" cy="2204085"/>
        </p:xfrm>
        <a:graphic>
          <a:graphicData uri="http://schemas.openxmlformats.org/drawingml/2006/table">
            <a:tbl>
              <a:tblPr/>
              <a:tblGrid>
                <a:gridCol w="482961">
                  <a:extLst>
                    <a:ext uri="{9D8B030D-6E8A-4147-A177-3AD203B41FA5}">
                      <a16:colId xmlns:a16="http://schemas.microsoft.com/office/drawing/2014/main" val="266841703"/>
                    </a:ext>
                  </a:extLst>
                </a:gridCol>
                <a:gridCol w="1503884">
                  <a:extLst>
                    <a:ext uri="{9D8B030D-6E8A-4147-A177-3AD203B41FA5}">
                      <a16:colId xmlns:a16="http://schemas.microsoft.com/office/drawing/2014/main" val="2319461768"/>
                    </a:ext>
                  </a:extLst>
                </a:gridCol>
                <a:gridCol w="818290">
                  <a:extLst>
                    <a:ext uri="{9D8B030D-6E8A-4147-A177-3AD203B41FA5}">
                      <a16:colId xmlns:a16="http://schemas.microsoft.com/office/drawing/2014/main" val="3640856508"/>
                    </a:ext>
                  </a:extLst>
                </a:gridCol>
                <a:gridCol w="935046">
                  <a:extLst>
                    <a:ext uri="{9D8B030D-6E8A-4147-A177-3AD203B41FA5}">
                      <a16:colId xmlns:a16="http://schemas.microsoft.com/office/drawing/2014/main" val="435549048"/>
                    </a:ext>
                  </a:extLst>
                </a:gridCol>
                <a:gridCol w="935046">
                  <a:extLst>
                    <a:ext uri="{9D8B030D-6E8A-4147-A177-3AD203B41FA5}">
                      <a16:colId xmlns:a16="http://schemas.microsoft.com/office/drawing/2014/main" val="3361756061"/>
                    </a:ext>
                  </a:extLst>
                </a:gridCol>
                <a:gridCol w="935046">
                  <a:extLst>
                    <a:ext uri="{9D8B030D-6E8A-4147-A177-3AD203B41FA5}">
                      <a16:colId xmlns:a16="http://schemas.microsoft.com/office/drawing/2014/main" val="3280764163"/>
                    </a:ext>
                  </a:extLst>
                </a:gridCol>
                <a:gridCol w="935046">
                  <a:extLst>
                    <a:ext uri="{9D8B030D-6E8A-4147-A177-3AD203B41FA5}">
                      <a16:colId xmlns:a16="http://schemas.microsoft.com/office/drawing/2014/main" val="3643670586"/>
                    </a:ext>
                  </a:extLst>
                </a:gridCol>
              </a:tblGrid>
              <a:tr h="538836">
                <a:tc gridSpan="2">
                  <a:txBody>
                    <a:bodyPr/>
                    <a:lstStyle/>
                    <a:p>
                      <a:pPr algn="l" fontAlgn="ctr"/>
                      <a:r>
                        <a:rPr lang="en-AU" sz="1200" b="1" i="0" u="none" strike="noStrike">
                          <a:solidFill>
                            <a:srgbClr val="EAECF0"/>
                          </a:solidFill>
                          <a:effectLst/>
                          <a:latin typeface="Calibri Light" panose="020F0302020204030204" pitchFamily="34" charset="0"/>
                        </a:rPr>
                        <a:t>Environmental Asset </a:t>
                      </a:r>
                    </a:p>
                    <a:p>
                      <a:pPr algn="l" fontAlgn="ctr"/>
                      <a:r>
                        <a:rPr lang="en-AU" sz="1200" b="0" i="0" u="none" strike="noStrike">
                          <a:solidFill>
                            <a:srgbClr val="EAECF0"/>
                          </a:solidFill>
                          <a:effectLst/>
                          <a:latin typeface="Calibri Light" panose="020F0302020204030204" pitchFamily="34" charset="0"/>
                        </a:rPr>
                        <a:t>               Sub-asset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25073"/>
                    </a:solidFill>
                  </a:tcPr>
                </a:tc>
                <a:tc hMerge="1">
                  <a:txBody>
                    <a:bodyPr/>
                    <a:lstStyle/>
                    <a:p>
                      <a:endParaRPr lang="en-US"/>
                    </a:p>
                  </a:txBody>
                  <a:tcPr/>
                </a:tc>
                <a:tc>
                  <a:txBody>
                    <a:bodyPr/>
                    <a:lstStyle/>
                    <a:p>
                      <a:pPr algn="ctr" fontAlgn="ctr"/>
                      <a:r>
                        <a:rPr lang="en-AU" sz="1200" b="1" i="0" u="none" strike="noStrike">
                          <a:solidFill>
                            <a:srgbClr val="EAECF0"/>
                          </a:solidFill>
                          <a:effectLst/>
                          <a:latin typeface="Calibri Light" panose="020F0302020204030204" pitchFamily="34" charset="0"/>
                        </a:rPr>
                        <a:t>Area (ha)</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25073"/>
                    </a:solidFill>
                  </a:tcPr>
                </a:tc>
                <a:tc>
                  <a:txBody>
                    <a:bodyPr/>
                    <a:lstStyle/>
                    <a:p>
                      <a:pPr algn="ctr" fontAlgn="ctr"/>
                      <a:r>
                        <a:rPr lang="en-AU" sz="1200" b="1" i="0" u="none" strike="noStrike">
                          <a:solidFill>
                            <a:srgbClr val="EAECF0"/>
                          </a:solidFill>
                          <a:effectLst/>
                          <a:latin typeface="Calibri Light" panose="020F0302020204030204" pitchFamily="34" charset="0"/>
                        </a:rPr>
                        <a:t>2015 </a:t>
                      </a:r>
                      <a:r>
                        <a:rPr lang="en-AU" sz="1200" b="1" i="0" u="none" strike="noStrike" err="1">
                          <a:solidFill>
                            <a:srgbClr val="EAECF0"/>
                          </a:solidFill>
                          <a:effectLst/>
                          <a:latin typeface="Calibri Light" panose="020F0302020204030204" pitchFamily="34" charset="0"/>
                        </a:rPr>
                        <a:t>Econd</a:t>
                      </a:r>
                      <a:r>
                        <a:rPr lang="en-AU" sz="1200" b="1" i="0" u="none" strike="noStrike">
                          <a:solidFill>
                            <a:srgbClr val="EAECF0"/>
                          </a:solidFill>
                          <a:effectLst/>
                          <a:latin typeface="Calibri Light" panose="020F0302020204030204" pitchFamily="34" charset="0"/>
                        </a:rPr>
                        <a:t>®</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25073"/>
                    </a:solidFill>
                  </a:tcPr>
                </a:tc>
                <a:tc>
                  <a:txBody>
                    <a:bodyPr/>
                    <a:lstStyle/>
                    <a:p>
                      <a:pPr algn="ctr" fontAlgn="ctr"/>
                      <a:r>
                        <a:rPr lang="en-AU" sz="1200" b="1" i="0" u="none" strike="noStrike">
                          <a:solidFill>
                            <a:srgbClr val="EAECF0"/>
                          </a:solidFill>
                          <a:effectLst/>
                          <a:latin typeface="Calibri Light" panose="020F0302020204030204" pitchFamily="34" charset="0"/>
                        </a:rPr>
                        <a:t>2020 </a:t>
                      </a:r>
                      <a:r>
                        <a:rPr lang="en-AU" sz="1200" b="1" i="0" u="none" strike="noStrike" err="1">
                          <a:solidFill>
                            <a:srgbClr val="EAECF0"/>
                          </a:solidFill>
                          <a:effectLst/>
                          <a:latin typeface="Calibri Light" panose="020F0302020204030204" pitchFamily="34" charset="0"/>
                        </a:rPr>
                        <a:t>Econd</a:t>
                      </a:r>
                      <a:r>
                        <a:rPr lang="en-AU" sz="1200" b="1" i="0" u="none" strike="noStrike">
                          <a:solidFill>
                            <a:srgbClr val="EAECF0"/>
                          </a:solidFill>
                          <a:effectLst/>
                          <a:latin typeface="Calibri Light" panose="020F0302020204030204" pitchFamily="34" charset="0"/>
                        </a:rPr>
                        <a:t>®</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25073"/>
                    </a:solidFill>
                  </a:tcPr>
                </a:tc>
                <a:tc>
                  <a:txBody>
                    <a:bodyPr/>
                    <a:lstStyle/>
                    <a:p>
                      <a:pPr algn="ctr" fontAlgn="ctr"/>
                      <a:r>
                        <a:rPr lang="en-AU" sz="1200" b="1" i="0" u="none" strike="noStrike">
                          <a:solidFill>
                            <a:srgbClr val="EAECF0"/>
                          </a:solidFill>
                          <a:effectLst/>
                          <a:latin typeface="Calibri Light" panose="020F0302020204030204" pitchFamily="34" charset="0"/>
                        </a:rPr>
                        <a:t>Net </a:t>
                      </a:r>
                      <a:r>
                        <a:rPr lang="en-AU" sz="1200" b="1" i="0" u="none" strike="noStrike" err="1">
                          <a:solidFill>
                            <a:srgbClr val="EAECF0"/>
                          </a:solidFill>
                          <a:effectLst/>
                          <a:latin typeface="Calibri Light" panose="020F0302020204030204" pitchFamily="34" charset="0"/>
                        </a:rPr>
                        <a:t>Econd</a:t>
                      </a:r>
                      <a:r>
                        <a:rPr lang="en-AU" sz="1200" b="1" i="0" u="none" strike="noStrike">
                          <a:solidFill>
                            <a:srgbClr val="EAECF0"/>
                          </a:solidFill>
                          <a:effectLst/>
                          <a:latin typeface="Calibri Light" panose="020F0302020204030204" pitchFamily="34" charset="0"/>
                        </a:rPr>
                        <a:t>®</a:t>
                      </a:r>
                    </a:p>
                    <a:p>
                      <a:pPr algn="ctr" fontAlgn="ctr"/>
                      <a:r>
                        <a:rPr lang="en-AU" sz="1200" b="1" i="0" u="none" strike="noStrike">
                          <a:solidFill>
                            <a:srgbClr val="EAECF0"/>
                          </a:solidFill>
                          <a:effectLst/>
                          <a:latin typeface="Calibri Light" panose="020F0302020204030204" pitchFamily="34" charset="0"/>
                        </a:rPr>
                        <a:t>Change</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25073"/>
                    </a:solidFill>
                  </a:tcPr>
                </a:tc>
                <a:tc>
                  <a:txBody>
                    <a:bodyPr/>
                    <a:lstStyle/>
                    <a:p>
                      <a:pPr algn="ctr" fontAlgn="ctr"/>
                      <a:r>
                        <a:rPr lang="en-AU" sz="1200" b="1" i="0" u="none" strike="noStrike">
                          <a:solidFill>
                            <a:srgbClr val="EAECF0"/>
                          </a:solidFill>
                          <a:effectLst/>
                          <a:latin typeface="Calibri Light" panose="020F0302020204030204" pitchFamily="34" charset="0"/>
                        </a:rPr>
                        <a:t>Percent </a:t>
                      </a:r>
                      <a:r>
                        <a:rPr lang="en-AU" sz="1200" b="1" i="0" u="none" strike="noStrike" err="1">
                          <a:solidFill>
                            <a:srgbClr val="EAECF0"/>
                          </a:solidFill>
                          <a:effectLst/>
                          <a:latin typeface="Calibri Light" panose="020F0302020204030204" pitchFamily="34" charset="0"/>
                        </a:rPr>
                        <a:t>Econd</a:t>
                      </a:r>
                      <a:r>
                        <a:rPr lang="en-AU" sz="1200" b="1" i="0" u="none" strike="noStrike">
                          <a:solidFill>
                            <a:srgbClr val="EAECF0"/>
                          </a:solidFill>
                          <a:effectLst/>
                          <a:latin typeface="Calibri Light" panose="020F0302020204030204" pitchFamily="34" charset="0"/>
                        </a:rPr>
                        <a:t>® Change</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25073"/>
                    </a:solidFill>
                  </a:tcPr>
                </a:tc>
                <a:extLst>
                  <a:ext uri="{0D108BD9-81ED-4DB2-BD59-A6C34878D82A}">
                    <a16:rowId xmlns:a16="http://schemas.microsoft.com/office/drawing/2014/main" val="3161228296"/>
                  </a:ext>
                </a:extLst>
              </a:tr>
              <a:tr h="185742">
                <a:tc gridSpan="2">
                  <a:txBody>
                    <a:bodyPr/>
                    <a:lstStyle/>
                    <a:p>
                      <a:pPr algn="l" fontAlgn="ctr"/>
                      <a:r>
                        <a:rPr lang="en-AU" sz="1200" b="1" i="0" u="none" strike="noStrike">
                          <a:solidFill>
                            <a:srgbClr val="303030"/>
                          </a:solidFill>
                          <a:effectLst/>
                          <a:latin typeface="Calibri Light" panose="020F0302020204030204" pitchFamily="34" charset="0"/>
                        </a:rPr>
                        <a:t>Native Veg</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CB040"/>
                    </a:solidFill>
                  </a:tcPr>
                </a:tc>
                <a:tc hMerge="1">
                  <a:txBody>
                    <a:bodyPr/>
                    <a:lstStyle/>
                    <a:p>
                      <a:endParaRPr lang="en-US"/>
                    </a:p>
                  </a:txBody>
                  <a:tcPr/>
                </a:tc>
                <a:tc>
                  <a:txBody>
                    <a:bodyPr/>
                    <a:lstStyle/>
                    <a:p>
                      <a:pPr algn="ctr" fontAlgn="ctr"/>
                      <a:r>
                        <a:rPr lang="en-AU" sz="1200" b="1" i="0" u="none" strike="noStrike">
                          <a:solidFill>
                            <a:srgbClr val="254760"/>
                          </a:solidFill>
                          <a:effectLst/>
                          <a:latin typeface="Calibri Light" panose="020F0302020204030204" pitchFamily="34" charset="0"/>
                        </a:rPr>
                        <a:t>800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CB040"/>
                    </a:solidFill>
                  </a:tcPr>
                </a:tc>
                <a:tc>
                  <a:txBody>
                    <a:bodyPr/>
                    <a:lstStyle/>
                    <a:p>
                      <a:pPr algn="ctr" fontAlgn="ctr"/>
                      <a:r>
                        <a:rPr lang="en-AU" sz="1200" b="1" i="0" u="none" strike="noStrike">
                          <a:solidFill>
                            <a:srgbClr val="254760"/>
                          </a:solidFill>
                          <a:effectLst/>
                          <a:latin typeface="Calibri Light" panose="020F0302020204030204" pitchFamily="34" charset="0"/>
                        </a:rPr>
                        <a:t>39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CB040"/>
                    </a:solidFill>
                  </a:tcPr>
                </a:tc>
                <a:tc>
                  <a:txBody>
                    <a:bodyPr/>
                    <a:lstStyle/>
                    <a:p>
                      <a:pPr algn="ctr" fontAlgn="ctr"/>
                      <a:r>
                        <a:rPr lang="en-AU" sz="1200" b="1" i="0" u="none" strike="noStrike">
                          <a:solidFill>
                            <a:srgbClr val="254760"/>
                          </a:solidFill>
                          <a:effectLst/>
                          <a:latin typeface="Calibri Light" panose="020F0302020204030204" pitchFamily="34" charset="0"/>
                        </a:rPr>
                        <a:t>39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CB040"/>
                    </a:solidFill>
                  </a:tcPr>
                </a:tc>
                <a:tc>
                  <a:txBody>
                    <a:bodyPr/>
                    <a:lstStyle/>
                    <a:p>
                      <a:pPr algn="ctr" fontAlgn="ctr"/>
                      <a:r>
                        <a:rPr lang="en-AU" sz="1200" b="1" i="0" u="none" strike="noStrike">
                          <a:solidFill>
                            <a:srgbClr val="254760"/>
                          </a:solidFill>
                          <a:effectLst/>
                          <a:latin typeface="Calibri Light" panose="020F0302020204030204" pitchFamily="34" charset="0"/>
                        </a:rPr>
                        <a:t>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fontAlgn="ctr"/>
                      <a:r>
                        <a:rPr lang="en-AU" sz="1200" b="1" i="0" u="none" strike="noStrike">
                          <a:solidFill>
                            <a:srgbClr val="254760"/>
                          </a:solidFill>
                          <a:effectLst/>
                          <a:latin typeface="Calibri Light" panose="020F0302020204030204" pitchFamily="34" charset="0"/>
                        </a:rPr>
                        <a:t>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extLst>
                  <a:ext uri="{0D108BD9-81ED-4DB2-BD59-A6C34878D82A}">
                    <a16:rowId xmlns:a16="http://schemas.microsoft.com/office/drawing/2014/main" val="2082544220"/>
                  </a:ext>
                </a:extLst>
              </a:tr>
              <a:tr h="215167">
                <a:tc>
                  <a:txBody>
                    <a:bodyPr/>
                    <a:lstStyle/>
                    <a:p>
                      <a:pPr algn="l" fontAlgn="ctr"/>
                      <a:r>
                        <a:rPr lang="en-AU" sz="1400" b="1" i="0" u="none" strike="noStrike">
                          <a:solidFill>
                            <a:srgbClr val="303030"/>
                          </a:solidFill>
                          <a:effectLst/>
                          <a:latin typeface="Calibri Light" panose="020F0302020204030204" pitchFamily="34" charset="0"/>
                        </a:rPr>
                        <a:t>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algn="l" fontAlgn="ctr"/>
                      <a:r>
                        <a:rPr lang="en-AU" sz="1100" b="0" i="0" u="none" strike="noStrike">
                          <a:solidFill>
                            <a:srgbClr val="303030"/>
                          </a:solidFill>
                          <a:effectLst/>
                          <a:latin typeface="Calibri Light" panose="020F0302020204030204" pitchFamily="34" charset="0"/>
                        </a:rPr>
                        <a:t>Banksia Woodland</a:t>
                      </a:r>
                      <a:endParaRPr lang="en-AU" sz="1100" b="1" i="0" u="none" strike="noStrike">
                        <a:solidFill>
                          <a:srgbClr val="303030"/>
                        </a:solidFill>
                        <a:effectLst/>
                        <a:latin typeface="Calibri Light" panose="020F03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algn="ctr" fontAlgn="ctr"/>
                      <a:r>
                        <a:rPr lang="en-AU" sz="1100" b="0" i="0" u="none" strike="noStrike">
                          <a:solidFill>
                            <a:srgbClr val="254760"/>
                          </a:solidFill>
                          <a:effectLst/>
                          <a:latin typeface="Calibri Light" panose="020F0302020204030204" pitchFamily="34" charset="0"/>
                        </a:rPr>
                        <a:t>200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AU" sz="1000" b="0" i="0" u="none" strike="noStrike">
                          <a:solidFill>
                            <a:srgbClr val="254760"/>
                          </a:solidFill>
                          <a:effectLst/>
                          <a:latin typeface="Calibri Light" panose="020F0302020204030204" pitchFamily="34" charset="0"/>
                        </a:rPr>
                        <a:t>21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AU" sz="1000" b="0" i="0" u="none" strike="noStrike">
                          <a:solidFill>
                            <a:srgbClr val="254760"/>
                          </a:solidFill>
                          <a:effectLst/>
                          <a:latin typeface="Calibri Light" panose="020F0302020204030204" pitchFamily="34" charset="0"/>
                        </a:rPr>
                        <a:t>22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AU" sz="1100" b="1" i="0" u="none" strike="noStrike">
                          <a:solidFill>
                            <a:srgbClr val="254760"/>
                          </a:solidFill>
                          <a:effectLst/>
                          <a:latin typeface="Calibri Light" panose="020F0302020204030204" pitchFamily="34" charset="0"/>
                        </a:rPr>
                        <a:t>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AU" sz="1100" b="1" i="0" u="none" strike="noStrike">
                          <a:solidFill>
                            <a:srgbClr val="254760"/>
                          </a:solidFill>
                          <a:effectLst/>
                          <a:latin typeface="Calibri Light" panose="020F0302020204030204" pitchFamily="34" charset="0"/>
                        </a:rPr>
                        <a:t>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422627355"/>
                  </a:ext>
                </a:extLst>
              </a:tr>
              <a:tr h="215167">
                <a:tc>
                  <a:txBody>
                    <a:bodyPr/>
                    <a:lstStyle/>
                    <a:p>
                      <a:pPr algn="l" fontAlgn="ctr"/>
                      <a:r>
                        <a:rPr lang="en-AU" sz="1400" b="1" i="0" u="none" strike="noStrike">
                          <a:solidFill>
                            <a:srgbClr val="303030"/>
                          </a:solidFill>
                          <a:effectLst/>
                          <a:latin typeface="Calibri Light" panose="020F0302020204030204" pitchFamily="34" charset="0"/>
                        </a:rPr>
                        <a:t>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algn="l" fontAlgn="ctr"/>
                      <a:r>
                        <a:rPr lang="en-AU" sz="1100" b="0" i="0" u="none" strike="noStrike">
                          <a:solidFill>
                            <a:srgbClr val="303030"/>
                          </a:solidFill>
                          <a:effectLst/>
                          <a:latin typeface="Calibri Light" panose="020F0302020204030204" pitchFamily="34" charset="0"/>
                        </a:rPr>
                        <a:t>Heathy Dry Forest</a:t>
                      </a:r>
                      <a:endParaRPr lang="en-AU" sz="1100" b="1" i="0" u="none" strike="noStrike">
                        <a:solidFill>
                          <a:srgbClr val="303030"/>
                        </a:solidFill>
                        <a:effectLst/>
                        <a:latin typeface="Calibri Light" panose="020F03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algn="ctr" fontAlgn="ctr"/>
                      <a:r>
                        <a:rPr lang="en-AU" sz="1100" b="0" i="0" u="none" strike="noStrike">
                          <a:solidFill>
                            <a:srgbClr val="254760"/>
                          </a:solidFill>
                          <a:effectLst/>
                          <a:latin typeface="Calibri Light" panose="020F0302020204030204" pitchFamily="34" charset="0"/>
                        </a:rPr>
                        <a:t>300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AU" sz="1000" b="0" i="0" u="none" strike="noStrike">
                          <a:solidFill>
                            <a:srgbClr val="254760"/>
                          </a:solidFill>
                          <a:effectLst/>
                          <a:latin typeface="Calibri Light" panose="020F0302020204030204" pitchFamily="34" charset="0"/>
                        </a:rPr>
                        <a:t>42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AU" sz="1000" b="0" i="0" u="none" strike="noStrike">
                          <a:solidFill>
                            <a:srgbClr val="254760"/>
                          </a:solidFill>
                          <a:effectLst/>
                          <a:latin typeface="Calibri Light" panose="020F0302020204030204" pitchFamily="34" charset="0"/>
                        </a:rPr>
                        <a:t>45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AU" sz="1100" b="1" i="0" u="none" strike="noStrike">
                          <a:solidFill>
                            <a:srgbClr val="254760"/>
                          </a:solidFill>
                          <a:effectLst/>
                          <a:latin typeface="Calibri Light" panose="020F0302020204030204" pitchFamily="34" charset="0"/>
                        </a:rPr>
                        <a:t>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AU" sz="1100" b="1" i="0" u="none" strike="noStrike">
                          <a:solidFill>
                            <a:srgbClr val="254760"/>
                          </a:solidFill>
                          <a:effectLst/>
                          <a:latin typeface="Calibri Light" panose="020F0302020204030204" pitchFamily="34" charset="0"/>
                        </a:rPr>
                        <a:t>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124753896"/>
                  </a:ext>
                </a:extLst>
              </a:tr>
              <a:tr h="215167">
                <a:tc>
                  <a:txBody>
                    <a:bodyPr/>
                    <a:lstStyle/>
                    <a:p>
                      <a:pPr algn="l" fontAlgn="ctr"/>
                      <a:r>
                        <a:rPr lang="en-AU" sz="1400" b="1" i="0" u="none" strike="noStrike">
                          <a:solidFill>
                            <a:srgbClr val="303030"/>
                          </a:solidFill>
                          <a:effectLst/>
                          <a:latin typeface="Calibri Light" panose="020F0302020204030204" pitchFamily="34" charset="0"/>
                        </a:rPr>
                        <a:t>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algn="l" fontAlgn="ctr"/>
                      <a:r>
                        <a:rPr lang="en-AU" sz="1100" b="0" i="0" u="none" strike="noStrike">
                          <a:solidFill>
                            <a:srgbClr val="303030"/>
                          </a:solidFill>
                          <a:effectLst/>
                          <a:latin typeface="Calibri Light" panose="020F0302020204030204" pitchFamily="34" charset="0"/>
                        </a:rPr>
                        <a:t>Rocky Outcrop Shrubland</a:t>
                      </a:r>
                      <a:endParaRPr lang="en-AU" sz="1100" b="1" i="0" u="none" strike="noStrike">
                        <a:solidFill>
                          <a:srgbClr val="303030"/>
                        </a:solidFill>
                        <a:effectLst/>
                        <a:latin typeface="Calibri Light" panose="020F03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algn="ctr" fontAlgn="ctr"/>
                      <a:r>
                        <a:rPr lang="en-AU" sz="1100" b="0" i="0" u="none" strike="noStrike">
                          <a:solidFill>
                            <a:srgbClr val="254760"/>
                          </a:solidFill>
                          <a:effectLst/>
                          <a:latin typeface="Calibri Light" panose="020F0302020204030204" pitchFamily="34" charset="0"/>
                        </a:rPr>
                        <a:t>200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AU" sz="1000" b="0" i="0" u="none" strike="noStrike">
                          <a:solidFill>
                            <a:srgbClr val="254760"/>
                          </a:solidFill>
                          <a:effectLst/>
                          <a:latin typeface="Calibri Light" panose="020F0302020204030204" pitchFamily="34" charset="0"/>
                        </a:rPr>
                        <a:t>38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AU" sz="1000" b="0" i="0" u="none" strike="noStrike">
                          <a:solidFill>
                            <a:srgbClr val="254760"/>
                          </a:solidFill>
                          <a:effectLst/>
                          <a:latin typeface="Calibri Light" panose="020F0302020204030204" pitchFamily="34" charset="0"/>
                        </a:rPr>
                        <a:t>32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AU" sz="1100" b="1" i="0" u="none" strike="noStrike">
                          <a:solidFill>
                            <a:srgbClr val="FF0000"/>
                          </a:solidFill>
                          <a:effectLst/>
                          <a:latin typeface="Calibri Light" panose="020F0302020204030204" pitchFamily="34" charset="0"/>
                        </a:rPr>
                        <a:t>-6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AU" sz="1100" b="1" i="0" u="none" strike="noStrike">
                          <a:solidFill>
                            <a:srgbClr val="FF0000"/>
                          </a:solidFill>
                          <a:effectLst/>
                          <a:latin typeface="Calibri Light" panose="020F0302020204030204" pitchFamily="34" charset="0"/>
                        </a:rPr>
                        <a:t>-16%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166013161"/>
                  </a:ext>
                </a:extLst>
              </a:tr>
              <a:tr h="215167">
                <a:tc>
                  <a:txBody>
                    <a:bodyPr/>
                    <a:lstStyle/>
                    <a:p>
                      <a:pPr algn="l" fontAlgn="ctr"/>
                      <a:r>
                        <a:rPr lang="en-AU" sz="1400" b="1" i="0" u="none" strike="noStrike">
                          <a:solidFill>
                            <a:srgbClr val="303030"/>
                          </a:solidFill>
                          <a:effectLst/>
                          <a:latin typeface="Calibri Light" panose="020F0302020204030204" pitchFamily="34" charset="0"/>
                        </a:rPr>
                        <a:t>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algn="l" fontAlgn="ctr"/>
                      <a:r>
                        <a:rPr lang="en-AU" sz="1100" b="0" i="0" u="none" strike="noStrike">
                          <a:solidFill>
                            <a:srgbClr val="303030"/>
                          </a:solidFill>
                          <a:effectLst/>
                          <a:latin typeface="Calibri Light" panose="020F0302020204030204" pitchFamily="34" charset="0"/>
                        </a:rPr>
                        <a:t>Red Gum Swamp</a:t>
                      </a:r>
                      <a:endParaRPr lang="en-AU" sz="1100" b="1" i="0" u="none" strike="noStrike">
                        <a:solidFill>
                          <a:srgbClr val="303030"/>
                        </a:solidFill>
                        <a:effectLst/>
                        <a:latin typeface="Calibri Light" panose="020F03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algn="ctr" fontAlgn="ctr"/>
                      <a:r>
                        <a:rPr lang="en-AU" sz="1100" b="0" i="0" u="none" strike="noStrike">
                          <a:solidFill>
                            <a:srgbClr val="254760"/>
                          </a:solidFill>
                          <a:effectLst/>
                          <a:latin typeface="Calibri Light" panose="020F0302020204030204" pitchFamily="34" charset="0"/>
                        </a:rPr>
                        <a:t>100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AU" sz="1000" b="0" i="0" u="none" strike="noStrike">
                          <a:solidFill>
                            <a:srgbClr val="254760"/>
                          </a:solidFill>
                          <a:effectLst/>
                          <a:latin typeface="Calibri Light" panose="020F0302020204030204" pitchFamily="34" charset="0"/>
                        </a:rPr>
                        <a:t>64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AU" sz="1000" b="0" i="0" u="none" strike="noStrike">
                          <a:solidFill>
                            <a:srgbClr val="254760"/>
                          </a:solidFill>
                          <a:effectLst/>
                          <a:latin typeface="Calibri Light" panose="020F0302020204030204" pitchFamily="34" charset="0"/>
                        </a:rPr>
                        <a:t>72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AU" sz="1100" b="1" i="0" u="none" strike="noStrike">
                          <a:solidFill>
                            <a:srgbClr val="254760"/>
                          </a:solidFill>
                          <a:effectLst/>
                          <a:latin typeface="Calibri Light" panose="020F0302020204030204" pitchFamily="34" charset="0"/>
                        </a:rPr>
                        <a:t>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AU" sz="1100" b="1" i="0" u="none" strike="noStrike">
                          <a:solidFill>
                            <a:srgbClr val="254760"/>
                          </a:solidFill>
                          <a:effectLst/>
                          <a:latin typeface="Calibri Light" panose="020F0302020204030204" pitchFamily="34" charset="0"/>
                        </a:rPr>
                        <a:t>13%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03813353"/>
                  </a:ext>
                </a:extLst>
              </a:tr>
              <a:tr h="185742">
                <a:tc gridSpan="2">
                  <a:txBody>
                    <a:bodyPr/>
                    <a:lstStyle/>
                    <a:p>
                      <a:pPr algn="l" fontAlgn="ctr"/>
                      <a:r>
                        <a:rPr lang="en-AU" sz="1200" b="1" i="0" u="none" strike="noStrike">
                          <a:solidFill>
                            <a:srgbClr val="303030"/>
                          </a:solidFill>
                          <a:effectLst/>
                          <a:latin typeface="Calibri Light" panose="020F0302020204030204" pitchFamily="34" charset="0"/>
                        </a:rPr>
                        <a:t>Soils</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CB040"/>
                    </a:solidFill>
                  </a:tcPr>
                </a:tc>
                <a:tc hMerge="1">
                  <a:txBody>
                    <a:bodyPr/>
                    <a:lstStyle/>
                    <a:p>
                      <a:endParaRPr lang="en-US"/>
                    </a:p>
                  </a:txBody>
                  <a:tcPr/>
                </a:tc>
                <a:tc>
                  <a:txBody>
                    <a:bodyPr/>
                    <a:lstStyle/>
                    <a:p>
                      <a:pPr algn="ctr" fontAlgn="ctr"/>
                      <a:r>
                        <a:rPr lang="en-AU" sz="1200" b="1" i="0" u="none" strike="noStrike">
                          <a:solidFill>
                            <a:srgbClr val="254760"/>
                          </a:solidFill>
                          <a:effectLst/>
                          <a:latin typeface="Calibri Light" panose="020F0302020204030204" pitchFamily="34" charset="0"/>
                        </a:rPr>
                        <a:t>800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CB040"/>
                    </a:solidFill>
                  </a:tcPr>
                </a:tc>
                <a:tc>
                  <a:txBody>
                    <a:bodyPr/>
                    <a:lstStyle/>
                    <a:p>
                      <a:pPr algn="ctr" fontAlgn="ctr"/>
                      <a:r>
                        <a:rPr lang="en-AU" sz="1200" b="1" i="0" u="none" strike="noStrike">
                          <a:solidFill>
                            <a:srgbClr val="254760"/>
                          </a:solidFill>
                          <a:effectLst/>
                          <a:latin typeface="Calibri Light" panose="020F0302020204030204" pitchFamily="34" charset="0"/>
                        </a:rPr>
                        <a:t>84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CB040"/>
                    </a:solidFill>
                  </a:tcPr>
                </a:tc>
                <a:tc>
                  <a:txBody>
                    <a:bodyPr/>
                    <a:lstStyle/>
                    <a:p>
                      <a:pPr algn="ctr" fontAlgn="ctr"/>
                      <a:r>
                        <a:rPr lang="en-AU" sz="1200" b="1" i="0" u="none" strike="noStrike">
                          <a:solidFill>
                            <a:srgbClr val="254760"/>
                          </a:solidFill>
                          <a:effectLst/>
                          <a:latin typeface="Calibri Light" panose="020F0302020204030204" pitchFamily="34" charset="0"/>
                        </a:rPr>
                        <a:t>76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CB040"/>
                    </a:solidFill>
                  </a:tcPr>
                </a:tc>
                <a:tc>
                  <a:txBody>
                    <a:bodyPr/>
                    <a:lstStyle/>
                    <a:p>
                      <a:pPr algn="ctr" fontAlgn="ctr"/>
                      <a:r>
                        <a:rPr lang="en-AU" sz="1200" b="1" i="0" u="none" strike="noStrike">
                          <a:solidFill>
                            <a:srgbClr val="FF0000"/>
                          </a:solidFill>
                          <a:effectLst/>
                          <a:latin typeface="Calibri Light" panose="020F0302020204030204" pitchFamily="34" charset="0"/>
                        </a:rPr>
                        <a:t>-8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fontAlgn="ctr"/>
                      <a:r>
                        <a:rPr lang="en-AU" sz="1200" b="1" i="0" u="none" strike="noStrike">
                          <a:solidFill>
                            <a:srgbClr val="FF0000"/>
                          </a:solidFill>
                          <a:effectLst/>
                          <a:latin typeface="Calibri Light" panose="020F0302020204030204" pitchFamily="34" charset="0"/>
                        </a:rPr>
                        <a:t>-10%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extLst>
                  <a:ext uri="{0D108BD9-81ED-4DB2-BD59-A6C34878D82A}">
                    <a16:rowId xmlns:a16="http://schemas.microsoft.com/office/drawing/2014/main" val="2743194694"/>
                  </a:ext>
                </a:extLst>
              </a:tr>
              <a:tr h="171030">
                <a:tc>
                  <a:txBody>
                    <a:bodyPr/>
                    <a:lstStyle/>
                    <a:p>
                      <a:pPr algn="l" fontAlgn="ctr"/>
                      <a:r>
                        <a:rPr lang="en-AU" sz="1100" b="0" i="0" u="none" strike="noStrike">
                          <a:solidFill>
                            <a:srgbClr val="000000"/>
                          </a:solidFill>
                          <a:effectLst/>
                          <a:latin typeface="Times New Roman" panose="02020603050405020304" pitchFamily="18" charset="0"/>
                        </a:rPr>
                        <a:t>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algn="l" fontAlgn="ctr"/>
                      <a:r>
                        <a:rPr lang="en-AU" sz="1100" b="0" i="0" u="none" strike="noStrike">
                          <a:solidFill>
                            <a:srgbClr val="303030"/>
                          </a:solidFill>
                          <a:effectLst/>
                          <a:latin typeface="Calibri Light" panose="020F0302020204030204" pitchFamily="34" charset="0"/>
                        </a:rPr>
                        <a:t>Vertosol</a:t>
                      </a:r>
                      <a:endParaRPr lang="en-AU" sz="1100" b="0" i="0" u="none" strike="noStrike">
                        <a:solidFill>
                          <a:srgbClr val="000000"/>
                        </a:solidFill>
                        <a:effectLst/>
                        <a:latin typeface="Times New Roman" panose="02020603050405020304" pitchFamily="18"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algn="ctr" fontAlgn="ctr"/>
                      <a:r>
                        <a:rPr lang="en-AU" sz="1100" b="0" i="0" u="none" strike="noStrike">
                          <a:solidFill>
                            <a:srgbClr val="254760"/>
                          </a:solidFill>
                          <a:effectLst/>
                          <a:latin typeface="Calibri Light" panose="020F0302020204030204" pitchFamily="34" charset="0"/>
                        </a:rPr>
                        <a:t>800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AU" sz="1000" b="0" i="0" u="none" strike="noStrike">
                          <a:solidFill>
                            <a:srgbClr val="254760"/>
                          </a:solidFill>
                          <a:effectLst/>
                          <a:latin typeface="Calibri Light" panose="020F0302020204030204" pitchFamily="34" charset="0"/>
                        </a:rPr>
                        <a:t>84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AU" sz="1100" b="0" i="0" u="none" strike="noStrike">
                          <a:solidFill>
                            <a:srgbClr val="254760"/>
                          </a:solidFill>
                          <a:effectLst/>
                          <a:latin typeface="Calibri Light" panose="020F0302020204030204" pitchFamily="34" charset="0"/>
                        </a:rPr>
                        <a:t>76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AU" sz="1100" b="1" i="0" u="none" strike="noStrike">
                          <a:solidFill>
                            <a:srgbClr val="FF0000"/>
                          </a:solidFill>
                          <a:effectLst/>
                          <a:latin typeface="Calibri Light" panose="020F0302020204030204" pitchFamily="34" charset="0"/>
                        </a:rPr>
                        <a:t>-8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en-AU" sz="1100" b="1" i="0" u="none" strike="noStrike">
                          <a:solidFill>
                            <a:srgbClr val="FF0000"/>
                          </a:solidFill>
                          <a:effectLst/>
                          <a:latin typeface="Calibri Light" panose="020F0302020204030204" pitchFamily="34" charset="0"/>
                        </a:rPr>
                        <a:t>-10%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20225531"/>
                  </a:ext>
                </a:extLst>
              </a:tr>
              <a:tr h="185742">
                <a:tc gridSpan="2">
                  <a:txBody>
                    <a:bodyPr/>
                    <a:lstStyle/>
                    <a:p>
                      <a:pPr algn="l" fontAlgn="ctr"/>
                      <a:r>
                        <a:rPr lang="en-AU" sz="1200" b="1" i="0" u="none" strike="noStrike">
                          <a:solidFill>
                            <a:srgbClr val="303030"/>
                          </a:solidFill>
                          <a:effectLst/>
                          <a:latin typeface="Calibri Light" panose="020F0302020204030204" pitchFamily="34" charset="0"/>
                        </a:rPr>
                        <a:t>Woodland Birds</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CB040"/>
                    </a:solidFill>
                  </a:tcPr>
                </a:tc>
                <a:tc hMerge="1">
                  <a:txBody>
                    <a:bodyPr/>
                    <a:lstStyle/>
                    <a:p>
                      <a:endParaRPr lang="en-US"/>
                    </a:p>
                  </a:txBody>
                  <a:tcPr/>
                </a:tc>
                <a:tc>
                  <a:txBody>
                    <a:bodyPr/>
                    <a:lstStyle/>
                    <a:p>
                      <a:pPr algn="ctr" fontAlgn="ctr"/>
                      <a:r>
                        <a:rPr lang="en-AU" sz="1200" b="1" i="0" u="none" strike="noStrike">
                          <a:solidFill>
                            <a:srgbClr val="254760"/>
                          </a:solidFill>
                          <a:effectLst/>
                          <a:latin typeface="Calibri Light" panose="020F0302020204030204" pitchFamily="34" charset="0"/>
                        </a:rPr>
                        <a:t>800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CB040"/>
                    </a:solidFill>
                  </a:tcPr>
                </a:tc>
                <a:tc>
                  <a:txBody>
                    <a:bodyPr/>
                    <a:lstStyle/>
                    <a:p>
                      <a:pPr algn="ctr" fontAlgn="ctr"/>
                      <a:r>
                        <a:rPr lang="en-AU" sz="1200" b="1" i="0" u="none" strike="noStrike">
                          <a:solidFill>
                            <a:srgbClr val="254760"/>
                          </a:solidFill>
                          <a:effectLst/>
                          <a:latin typeface="Calibri Light" panose="020F0302020204030204" pitchFamily="34" charset="0"/>
                        </a:rPr>
                        <a:t>15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CB040"/>
                    </a:solidFill>
                  </a:tcPr>
                </a:tc>
                <a:tc>
                  <a:txBody>
                    <a:bodyPr/>
                    <a:lstStyle/>
                    <a:p>
                      <a:pPr algn="ctr" fontAlgn="ctr"/>
                      <a:r>
                        <a:rPr lang="en-AU" sz="1200" b="0" i="0" u="none" strike="noStrike">
                          <a:solidFill>
                            <a:srgbClr val="254760"/>
                          </a:solidFill>
                          <a:effectLst/>
                          <a:latin typeface="Calibri Light" panose="020F0302020204030204" pitchFamily="34" charset="0"/>
                        </a:rPr>
                        <a:t>25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CB040"/>
                    </a:solidFill>
                  </a:tcPr>
                </a:tc>
                <a:tc>
                  <a:txBody>
                    <a:bodyPr/>
                    <a:lstStyle/>
                    <a:p>
                      <a:pPr algn="ctr" fontAlgn="ctr"/>
                      <a:r>
                        <a:rPr lang="en-AU" sz="1200" b="1" i="0" u="none" strike="noStrike">
                          <a:solidFill>
                            <a:srgbClr val="254760"/>
                          </a:solidFill>
                          <a:effectLst/>
                          <a:latin typeface="Calibri Light" panose="020F0302020204030204" pitchFamily="34" charset="0"/>
                        </a:rPr>
                        <a:t>10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fontAlgn="ctr"/>
                      <a:r>
                        <a:rPr lang="en-AU" sz="1200" b="1" i="0" u="none" strike="noStrike" dirty="0">
                          <a:solidFill>
                            <a:srgbClr val="000000"/>
                          </a:solidFill>
                          <a:effectLst/>
                          <a:latin typeface="Calibri Light" panose="020F0302020204030204" pitchFamily="34" charset="0"/>
                        </a:rPr>
                        <a:t>67%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extLst>
                  <a:ext uri="{0D108BD9-81ED-4DB2-BD59-A6C34878D82A}">
                    <a16:rowId xmlns:a16="http://schemas.microsoft.com/office/drawing/2014/main" val="311092567"/>
                  </a:ext>
                </a:extLst>
              </a:tr>
            </a:tbl>
          </a:graphicData>
        </a:graphic>
      </p:graphicFrame>
      <p:graphicFrame>
        <p:nvGraphicFramePr>
          <p:cNvPr id="9" name="Chart 8">
            <a:extLst>
              <a:ext uri="{FF2B5EF4-FFF2-40B4-BE49-F238E27FC236}">
                <a16:creationId xmlns:a16="http://schemas.microsoft.com/office/drawing/2014/main" id="{34C3C5BF-5348-D641-94E7-DD8941FB274E}"/>
              </a:ext>
            </a:extLst>
          </p:cNvPr>
          <p:cNvGraphicFramePr>
            <a:graphicFrameLocks/>
          </p:cNvGraphicFramePr>
          <p:nvPr/>
        </p:nvGraphicFramePr>
        <p:xfrm>
          <a:off x="4822906" y="1179067"/>
          <a:ext cx="4406594" cy="2460415"/>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6927474D-7BC7-C34B-9F36-96C471D24349}"/>
              </a:ext>
            </a:extLst>
          </p:cNvPr>
          <p:cNvSpPr txBox="1"/>
          <p:nvPr/>
        </p:nvSpPr>
        <p:spPr>
          <a:xfrm>
            <a:off x="5234902" y="1167032"/>
            <a:ext cx="3705726" cy="259200"/>
          </a:xfrm>
          <a:prstGeom prst="rect">
            <a:avLst/>
          </a:prstGeom>
          <a:solidFill>
            <a:schemeClr val="tx1"/>
          </a:solidFill>
        </p:spPr>
        <p:txBody>
          <a:bodyPr wrap="square" rtlCol="0">
            <a:spAutoFit/>
          </a:bodyPr>
          <a:lstStyle/>
          <a:p>
            <a:pPr algn="ctr"/>
            <a:r>
              <a:rPr lang="en-US" sz="1050">
                <a:solidFill>
                  <a:schemeClr val="bg1"/>
                </a:solidFill>
                <a:latin typeface="+mj-lt"/>
              </a:rPr>
              <a:t> Five year </a:t>
            </a:r>
            <a:r>
              <a:rPr lang="en-US" sz="1050" err="1">
                <a:solidFill>
                  <a:schemeClr val="bg1"/>
                </a:solidFill>
                <a:latin typeface="+mj-lt"/>
              </a:rPr>
              <a:t>Econd</a:t>
            </a:r>
            <a:r>
              <a:rPr lang="en-US" sz="1050">
                <a:solidFill>
                  <a:schemeClr val="bg1"/>
                </a:solidFill>
                <a:latin typeface="+mj-lt"/>
              </a:rPr>
              <a:t>® trend</a:t>
            </a:r>
          </a:p>
        </p:txBody>
      </p:sp>
      <p:pic>
        <p:nvPicPr>
          <p:cNvPr id="11" name="Picture 10" descr="Logo&#10;&#10;Description automatically generated">
            <a:extLst>
              <a:ext uri="{FF2B5EF4-FFF2-40B4-BE49-F238E27FC236}">
                <a16:creationId xmlns:a16="http://schemas.microsoft.com/office/drawing/2014/main" id="{ADF3E75E-CDC5-44AF-A222-F6A1145DFC4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915987" y="2863930"/>
            <a:ext cx="422136" cy="284540"/>
          </a:xfrm>
          <a:prstGeom prst="rect">
            <a:avLst/>
          </a:prstGeom>
        </p:spPr>
      </p:pic>
      <p:pic>
        <p:nvPicPr>
          <p:cNvPr id="12" name="Picture 11" descr="Logo, company name&#10;&#10;Description automatically generated">
            <a:extLst>
              <a:ext uri="{FF2B5EF4-FFF2-40B4-BE49-F238E27FC236}">
                <a16:creationId xmlns:a16="http://schemas.microsoft.com/office/drawing/2014/main" id="{D688A2C1-9587-465D-9504-48B47DA7A1D9}"/>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906123" y="2450319"/>
            <a:ext cx="432000" cy="284540"/>
          </a:xfrm>
          <a:prstGeom prst="rect">
            <a:avLst/>
          </a:prstGeom>
        </p:spPr>
      </p:pic>
      <p:pic>
        <p:nvPicPr>
          <p:cNvPr id="10" name="Picture 9">
            <a:extLst>
              <a:ext uri="{FF2B5EF4-FFF2-40B4-BE49-F238E27FC236}">
                <a16:creationId xmlns:a16="http://schemas.microsoft.com/office/drawing/2014/main" id="{4C5567CD-7453-664C-BD69-7A46C822C68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63701" y="1174327"/>
            <a:ext cx="4660419" cy="2171377"/>
          </a:xfrm>
          <a:prstGeom prst="rect">
            <a:avLst/>
          </a:prstGeom>
        </p:spPr>
      </p:pic>
      <p:pic>
        <p:nvPicPr>
          <p:cNvPr id="2" name="Picture 1">
            <a:extLst>
              <a:ext uri="{FF2B5EF4-FFF2-40B4-BE49-F238E27FC236}">
                <a16:creationId xmlns:a16="http://schemas.microsoft.com/office/drawing/2014/main" id="{CB5C7DE2-0AA4-DB26-C8A1-CC6DA63F2992}"/>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0" y="1"/>
            <a:ext cx="7378996" cy="956932"/>
          </a:xfrm>
          <a:prstGeom prst="rect">
            <a:avLst/>
          </a:prstGeom>
        </p:spPr>
      </p:pic>
      <p:sp>
        <p:nvSpPr>
          <p:cNvPr id="5" name="Title 1">
            <a:extLst>
              <a:ext uri="{FF2B5EF4-FFF2-40B4-BE49-F238E27FC236}">
                <a16:creationId xmlns:a16="http://schemas.microsoft.com/office/drawing/2014/main" id="{07C010CE-4C0C-7AB1-E024-0359CA9C2F36}"/>
              </a:ext>
            </a:extLst>
          </p:cNvPr>
          <p:cNvSpPr txBox="1">
            <a:spLocks/>
          </p:cNvSpPr>
          <p:nvPr/>
        </p:nvSpPr>
        <p:spPr>
          <a:xfrm>
            <a:off x="162487" y="89208"/>
            <a:ext cx="8813185" cy="1143000"/>
          </a:xfrm>
          <a:prstGeom prst="rect">
            <a:avLst/>
          </a:prstGeom>
        </p:spPr>
        <p:txBody>
          <a:bodyPr vert="horz" lIns="238658" tIns="119329" rIns="238658" bIns="119329" rtlCol="0" anchor="ctr">
            <a:noAutofit/>
          </a:bodyPr>
          <a:lstStyle>
            <a:lvl1pPr algn="l" defTabSz="914301"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n-US" sz="2800" dirty="0">
                <a:solidFill>
                  <a:schemeClr val="bg1"/>
                </a:solidFill>
                <a:ea typeface="+mn-ea"/>
                <a:cs typeface="+mn-cs"/>
              </a:rPr>
              <a:t>What is an environmental account? </a:t>
            </a:r>
          </a:p>
        </p:txBody>
      </p:sp>
      <p:sp>
        <p:nvSpPr>
          <p:cNvPr id="7" name="Slide Number Placeholder 6">
            <a:extLst>
              <a:ext uri="{FF2B5EF4-FFF2-40B4-BE49-F238E27FC236}">
                <a16:creationId xmlns:a16="http://schemas.microsoft.com/office/drawing/2014/main" id="{F93525C1-9A2F-81DB-D641-92990DB049D3}"/>
              </a:ext>
            </a:extLst>
          </p:cNvPr>
          <p:cNvSpPr>
            <a:spLocks noGrp="1"/>
          </p:cNvSpPr>
          <p:nvPr>
            <p:ph type="sldNum" sz="quarter" idx="12"/>
          </p:nvPr>
        </p:nvSpPr>
        <p:spPr/>
        <p:txBody>
          <a:bodyPr/>
          <a:lstStyle/>
          <a:p>
            <a:fld id="{0CF3C098-057A-459F-A7C8-BC4F417EF10C}" type="slidenum">
              <a:rPr lang="en-AU" smtClean="0"/>
              <a:t>19</a:t>
            </a:fld>
            <a:endParaRPr lang="en-AU" dirty="0"/>
          </a:p>
        </p:txBody>
      </p:sp>
    </p:spTree>
    <p:extLst>
      <p:ext uri="{BB962C8B-B14F-4D97-AF65-F5344CB8AC3E}">
        <p14:creationId xmlns:p14="http://schemas.microsoft.com/office/powerpoint/2010/main" val="9894945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7957C-B019-D748-9043-E778362C1EF8}"/>
              </a:ext>
            </a:extLst>
          </p:cNvPr>
          <p:cNvSpPr>
            <a:spLocks noGrp="1"/>
          </p:cNvSpPr>
          <p:nvPr>
            <p:ph type="ctrTitle"/>
          </p:nvPr>
        </p:nvSpPr>
        <p:spPr/>
        <p:txBody>
          <a:bodyPr>
            <a:normAutofit/>
          </a:bodyPr>
          <a:lstStyle/>
          <a:p>
            <a:r>
              <a:rPr lang="en-US" sz="3200" dirty="0"/>
              <a:t>Welcome</a:t>
            </a:r>
            <a:endParaRPr lang="en-AU" sz="3200" dirty="0"/>
          </a:p>
        </p:txBody>
      </p:sp>
      <p:sp>
        <p:nvSpPr>
          <p:cNvPr id="3" name="Subtitle 2">
            <a:extLst>
              <a:ext uri="{FF2B5EF4-FFF2-40B4-BE49-F238E27FC236}">
                <a16:creationId xmlns:a16="http://schemas.microsoft.com/office/drawing/2014/main" id="{85F456DE-8ECE-1244-B1B4-E37BBA0F8FEA}"/>
              </a:ext>
            </a:extLst>
          </p:cNvPr>
          <p:cNvSpPr>
            <a:spLocks noGrp="1"/>
          </p:cNvSpPr>
          <p:nvPr>
            <p:ph type="subTitle" idx="1"/>
          </p:nvPr>
        </p:nvSpPr>
        <p:spPr/>
        <p:txBody>
          <a:bodyPr/>
          <a:lstStyle/>
          <a:p>
            <a:r>
              <a:rPr lang="en-US" dirty="0"/>
              <a:t>09:00-09:15</a:t>
            </a:r>
          </a:p>
          <a:p>
            <a:endParaRPr lang="en-AU" dirty="0"/>
          </a:p>
        </p:txBody>
      </p:sp>
    </p:spTree>
    <p:extLst>
      <p:ext uri="{BB962C8B-B14F-4D97-AF65-F5344CB8AC3E}">
        <p14:creationId xmlns:p14="http://schemas.microsoft.com/office/powerpoint/2010/main" val="26134146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A71BB3A-0369-4046-B5DD-E899D4ACE050}"/>
              </a:ext>
            </a:extLst>
          </p:cNvPr>
          <p:cNvSpPr txBox="1">
            <a:spLocks/>
          </p:cNvSpPr>
          <p:nvPr/>
        </p:nvSpPr>
        <p:spPr>
          <a:xfrm>
            <a:off x="1267056" y="857250"/>
            <a:ext cx="6609889" cy="857250"/>
          </a:xfrm>
          <a:prstGeom prst="rect">
            <a:avLst/>
          </a:prstGeom>
        </p:spPr>
        <p:txBody>
          <a:bodyPr vert="horz" lIns="178994" tIns="89497" rIns="178994" bIns="89497" rtlCol="0" anchor="ctr">
            <a:noAutofit/>
          </a:bodyPr>
          <a:lstStyle>
            <a:lvl1pPr algn="l" defTabSz="914301"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n-US" sz="2100" b="1" dirty="0">
                <a:solidFill>
                  <a:schemeClr val="bg1"/>
                </a:solidFill>
                <a:ea typeface="+mn-ea"/>
                <a:cs typeface="+mn-cs"/>
              </a:rPr>
              <a:t>THE INFORMATION STATEMENT</a:t>
            </a:r>
          </a:p>
        </p:txBody>
      </p:sp>
      <p:sp>
        <p:nvSpPr>
          <p:cNvPr id="2" name="Slide Number Placeholder 1">
            <a:extLst>
              <a:ext uri="{FF2B5EF4-FFF2-40B4-BE49-F238E27FC236}">
                <a16:creationId xmlns:a16="http://schemas.microsoft.com/office/drawing/2014/main" id="{8BC59384-0852-9348-8708-589C91A29289}"/>
              </a:ext>
            </a:extLst>
          </p:cNvPr>
          <p:cNvSpPr>
            <a:spLocks noGrp="1"/>
          </p:cNvSpPr>
          <p:nvPr>
            <p:ph type="sldNum" sz="quarter" idx="12"/>
          </p:nvPr>
        </p:nvSpPr>
        <p:spPr/>
        <p:txBody>
          <a:bodyPr/>
          <a:lstStyle/>
          <a:p>
            <a:fld id="{6FCD4F74-E934-E047-AC71-85F4C2E8261C}" type="slidenum">
              <a:rPr lang="en-US" smtClean="0">
                <a:latin typeface="+mj-lt"/>
              </a:rPr>
              <a:t>20</a:t>
            </a:fld>
            <a:endParaRPr lang="en-US" dirty="0">
              <a:latin typeface="+mj-lt"/>
            </a:endParaRPr>
          </a:p>
        </p:txBody>
      </p:sp>
      <p:sp>
        <p:nvSpPr>
          <p:cNvPr id="3" name="Title 1">
            <a:extLst>
              <a:ext uri="{FF2B5EF4-FFF2-40B4-BE49-F238E27FC236}">
                <a16:creationId xmlns:a16="http://schemas.microsoft.com/office/drawing/2014/main" id="{1C698D9D-8A66-F64E-51B9-F875E5A199DE}"/>
              </a:ext>
            </a:extLst>
          </p:cNvPr>
          <p:cNvSpPr>
            <a:spLocks noGrp="1"/>
          </p:cNvSpPr>
          <p:nvPr>
            <p:ph type="title" idx="4294967295"/>
          </p:nvPr>
        </p:nvSpPr>
        <p:spPr>
          <a:xfrm>
            <a:off x="0" y="236538"/>
            <a:ext cx="7886700" cy="1325562"/>
          </a:xfrm>
        </p:spPr>
        <p:txBody>
          <a:bodyPr>
            <a:normAutofit/>
          </a:bodyPr>
          <a:lstStyle/>
          <a:p>
            <a:pPr algn="ctr"/>
            <a:r>
              <a:rPr lang="en-AU" sz="3600" dirty="0">
                <a:solidFill>
                  <a:schemeClr val="tx2"/>
                </a:solidFill>
              </a:rPr>
              <a:t>Information Statement</a:t>
            </a:r>
          </a:p>
        </p:txBody>
      </p:sp>
      <p:pic>
        <p:nvPicPr>
          <p:cNvPr id="4" name="Picture 3" descr="A close up of a sign&#10;&#10;Description automatically generated">
            <a:extLst>
              <a:ext uri="{FF2B5EF4-FFF2-40B4-BE49-F238E27FC236}">
                <a16:creationId xmlns:a16="http://schemas.microsoft.com/office/drawing/2014/main" id="{6FEDAB23-F730-392B-B6F8-73A5161E43C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199588" y="19835"/>
            <a:ext cx="1944412" cy="1254034"/>
          </a:xfrm>
          <a:prstGeom prst="rect">
            <a:avLst/>
          </a:prstGeom>
        </p:spPr>
      </p:pic>
      <p:graphicFrame>
        <p:nvGraphicFramePr>
          <p:cNvPr id="13" name="TextBox 7">
            <a:extLst>
              <a:ext uri="{FF2B5EF4-FFF2-40B4-BE49-F238E27FC236}">
                <a16:creationId xmlns:a16="http://schemas.microsoft.com/office/drawing/2014/main" id="{C09DAD1A-4B19-D2C5-025F-BD73D33A5E35}"/>
              </a:ext>
            </a:extLst>
          </p:cNvPr>
          <p:cNvGraphicFramePr/>
          <p:nvPr>
            <p:extLst>
              <p:ext uri="{D42A27DB-BD31-4B8C-83A1-F6EECF244321}">
                <p14:modId xmlns:p14="http://schemas.microsoft.com/office/powerpoint/2010/main" val="680152231"/>
              </p:ext>
            </p:extLst>
          </p:nvPr>
        </p:nvGraphicFramePr>
        <p:xfrm>
          <a:off x="140701" y="1993436"/>
          <a:ext cx="6339790" cy="36933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8855A820-C0E1-4CEF-0388-D4726CB6288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952562" y="1846242"/>
            <a:ext cx="1491486" cy="1941608"/>
          </a:xfrm>
          <a:prstGeom prst="rect">
            <a:avLst/>
          </a:prstGeom>
          <a:ln>
            <a:solidFill>
              <a:srgbClr val="005073"/>
            </a:solidFill>
          </a:ln>
        </p:spPr>
      </p:pic>
      <p:pic>
        <p:nvPicPr>
          <p:cNvPr id="14" name="Picture 13">
            <a:extLst>
              <a:ext uri="{FF2B5EF4-FFF2-40B4-BE49-F238E27FC236}">
                <a16:creationId xmlns:a16="http://schemas.microsoft.com/office/drawing/2014/main" id="{DEB29BD4-05DE-D4E1-8A83-50E467E2779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959048" y="3847823"/>
            <a:ext cx="1485000" cy="2092953"/>
          </a:xfrm>
          <a:prstGeom prst="rect">
            <a:avLst/>
          </a:prstGeom>
          <a:ln>
            <a:solidFill>
              <a:srgbClr val="005073"/>
            </a:solidFill>
          </a:ln>
        </p:spPr>
      </p:pic>
    </p:spTree>
    <p:extLst>
      <p:ext uri="{BB962C8B-B14F-4D97-AF65-F5344CB8AC3E}">
        <p14:creationId xmlns:p14="http://schemas.microsoft.com/office/powerpoint/2010/main" val="16565769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Text&#10;&#10;Description automatically generated with low confidence">
            <a:extLst>
              <a:ext uri="{FF2B5EF4-FFF2-40B4-BE49-F238E27FC236}">
                <a16:creationId xmlns:a16="http://schemas.microsoft.com/office/drawing/2014/main" id="{17C1AD02-75B6-48F1-656C-B743E04300A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108"/>
          <a:stretch/>
        </p:blipFill>
        <p:spPr>
          <a:xfrm>
            <a:off x="3166428" y="1425837"/>
            <a:ext cx="2811143" cy="4240280"/>
          </a:xfrm>
          <a:prstGeom prst="rect">
            <a:avLst/>
          </a:prstGeom>
          <a:solidFill>
            <a:srgbClr val="FFFFFF">
              <a:shade val="85000"/>
            </a:srgbClr>
          </a:solidFill>
          <a:effectLst>
            <a:outerShdw blurRad="50800" dist="38100" dir="5400000" algn="t"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4" name="Picture 13" descr="A sign on a tree&#10;&#10;Description automatically generated with low confidence">
            <a:extLst>
              <a:ext uri="{FF2B5EF4-FFF2-40B4-BE49-F238E27FC236}">
                <a16:creationId xmlns:a16="http://schemas.microsoft.com/office/drawing/2014/main" id="{AF35FB76-10BA-7FE1-1476-AC6586FFD23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70"/>
          <a:stretch/>
        </p:blipFill>
        <p:spPr>
          <a:xfrm>
            <a:off x="149629" y="1459089"/>
            <a:ext cx="2784584" cy="41543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descr="Graphical user interface, application&#10;&#10;Description automatically generated">
            <a:extLst>
              <a:ext uri="{FF2B5EF4-FFF2-40B4-BE49-F238E27FC236}">
                <a16:creationId xmlns:a16="http://schemas.microsoft.com/office/drawing/2014/main" id="{27E65598-8335-AEE6-83D4-2F06351DB9E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115486" y="1468778"/>
            <a:ext cx="2811144" cy="41543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itle 1">
            <a:extLst>
              <a:ext uri="{FF2B5EF4-FFF2-40B4-BE49-F238E27FC236}">
                <a16:creationId xmlns:a16="http://schemas.microsoft.com/office/drawing/2014/main" id="{4102068D-FA2F-1750-EDA4-09C49609F1E7}"/>
              </a:ext>
            </a:extLst>
          </p:cNvPr>
          <p:cNvSpPr>
            <a:spLocks noGrp="1"/>
          </p:cNvSpPr>
          <p:nvPr>
            <p:ph type="title"/>
          </p:nvPr>
        </p:nvSpPr>
        <p:spPr>
          <a:xfrm>
            <a:off x="2050897" y="14727"/>
            <a:ext cx="5042204" cy="1454051"/>
          </a:xfrm>
        </p:spPr>
        <p:txBody>
          <a:bodyPr>
            <a:normAutofit/>
          </a:bodyPr>
          <a:lstStyle/>
          <a:p>
            <a:r>
              <a:rPr lang="en-AU" sz="3100" dirty="0">
                <a:solidFill>
                  <a:schemeClr val="tx2"/>
                </a:solidFill>
              </a:rPr>
              <a:t>Supporting ESG reporting</a:t>
            </a:r>
          </a:p>
        </p:txBody>
      </p:sp>
    </p:spTree>
    <p:extLst>
      <p:ext uri="{BB962C8B-B14F-4D97-AF65-F5344CB8AC3E}">
        <p14:creationId xmlns:p14="http://schemas.microsoft.com/office/powerpoint/2010/main" val="20925541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7419E-6BFD-B642-82B6-4CB45743E596}"/>
              </a:ext>
            </a:extLst>
          </p:cNvPr>
          <p:cNvSpPr>
            <a:spLocks noGrp="1"/>
          </p:cNvSpPr>
          <p:nvPr>
            <p:ph type="ctrTitle"/>
          </p:nvPr>
        </p:nvSpPr>
        <p:spPr>
          <a:xfrm>
            <a:off x="685800" y="1490111"/>
            <a:ext cx="7772400" cy="2387600"/>
          </a:xfrm>
        </p:spPr>
        <p:txBody>
          <a:bodyPr/>
          <a:lstStyle/>
          <a:p>
            <a:r>
              <a:rPr lang="en-AU" dirty="0"/>
              <a:t>The Accounting for Nature Framework and Accredited Methods</a:t>
            </a:r>
            <a:endParaRPr lang="en-AU" dirty="0">
              <a:ea typeface="Calibri" panose="020F0502020204030204" pitchFamily="34" charset="0"/>
              <a:cs typeface="Times New Roman" panose="02020603050405020304" pitchFamily="18" charset="0"/>
            </a:endParaRPr>
          </a:p>
        </p:txBody>
      </p:sp>
      <p:sp>
        <p:nvSpPr>
          <p:cNvPr id="3" name="Subtitle 2">
            <a:extLst>
              <a:ext uri="{FF2B5EF4-FFF2-40B4-BE49-F238E27FC236}">
                <a16:creationId xmlns:a16="http://schemas.microsoft.com/office/drawing/2014/main" id="{D6AE82EF-C896-8140-9C87-9E5498B1879F}"/>
              </a:ext>
            </a:extLst>
          </p:cNvPr>
          <p:cNvSpPr>
            <a:spLocks noGrp="1"/>
          </p:cNvSpPr>
          <p:nvPr>
            <p:ph type="subTitle" idx="1"/>
          </p:nvPr>
        </p:nvSpPr>
        <p:spPr/>
        <p:txBody>
          <a:bodyPr/>
          <a:lstStyle/>
          <a:p>
            <a:r>
              <a:rPr lang="en-AU" dirty="0"/>
              <a:t>09:30-10:00</a:t>
            </a:r>
          </a:p>
        </p:txBody>
      </p:sp>
    </p:spTree>
    <p:extLst>
      <p:ext uri="{BB962C8B-B14F-4D97-AF65-F5344CB8AC3E}">
        <p14:creationId xmlns:p14="http://schemas.microsoft.com/office/powerpoint/2010/main" val="16735359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162487" y="1729853"/>
            <a:ext cx="8420206" cy="1143000"/>
          </a:xfrm>
          <a:prstGeom prst="rect">
            <a:avLst/>
          </a:prstGeom>
        </p:spPr>
        <p:txBody>
          <a:bodyPr vert="horz" lIns="238658" tIns="119329" rIns="238658" bIns="119329" rtlCol="0" anchor="ctr">
            <a:noAutofit/>
          </a:bodyPr>
          <a:lstStyle>
            <a:lvl1pPr algn="l" defTabSz="914301"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dirty="0">
                <a:solidFill>
                  <a:srgbClr val="025073"/>
                </a:solidFill>
              </a:rPr>
              <a:t>An </a:t>
            </a:r>
            <a:r>
              <a:rPr lang="en-US" sz="1800" dirty="0" err="1">
                <a:solidFill>
                  <a:srgbClr val="025073"/>
                </a:solidFill>
              </a:rPr>
              <a:t>Econd</a:t>
            </a:r>
            <a:r>
              <a:rPr lang="en-US" sz="1800" dirty="0">
                <a:solidFill>
                  <a:srgbClr val="025073"/>
                </a:solidFill>
              </a:rPr>
              <a:t>® can be generated for each of the below five environmental asset classes.</a:t>
            </a:r>
          </a:p>
          <a:p>
            <a:pPr algn="ctr"/>
            <a:endParaRPr lang="en-US" sz="1800" dirty="0">
              <a:solidFill>
                <a:srgbClr val="025073"/>
              </a:solidFill>
            </a:endParaRPr>
          </a:p>
          <a:p>
            <a:pPr algn="ctr"/>
            <a:r>
              <a:rPr lang="en-US" sz="1800" dirty="0">
                <a:solidFill>
                  <a:srgbClr val="025073"/>
                </a:solidFill>
              </a:rPr>
              <a:t>Certified Environmental Accounts can be </a:t>
            </a:r>
            <a:r>
              <a:rPr lang="en-US" sz="1800" dirty="0">
                <a:solidFill>
                  <a:srgbClr val="F2A947"/>
                </a:solidFill>
              </a:rPr>
              <a:t>linked</a:t>
            </a:r>
            <a:r>
              <a:rPr lang="en-US" sz="1800" dirty="0">
                <a:solidFill>
                  <a:srgbClr val="025073"/>
                </a:solidFill>
              </a:rPr>
              <a:t> with carbon or other environmental products to </a:t>
            </a:r>
            <a:r>
              <a:rPr lang="en-US" sz="1800" dirty="0">
                <a:solidFill>
                  <a:srgbClr val="F2A947"/>
                </a:solidFill>
              </a:rPr>
              <a:t>claim and verify </a:t>
            </a:r>
            <a:r>
              <a:rPr lang="en-US" sz="1800" dirty="0">
                <a:solidFill>
                  <a:srgbClr val="025073"/>
                </a:solidFill>
              </a:rPr>
              <a:t>environmental co-benefits. </a:t>
            </a:r>
          </a:p>
        </p:txBody>
      </p:sp>
      <p:pic>
        <p:nvPicPr>
          <p:cNvPr id="6" name="Picture 5">
            <a:extLst>
              <a:ext uri="{FF2B5EF4-FFF2-40B4-BE49-F238E27FC236}">
                <a16:creationId xmlns:a16="http://schemas.microsoft.com/office/drawing/2014/main" id="{6A96857C-B585-0349-8CCB-61A1555B1F5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835" y="5762171"/>
            <a:ext cx="9149835" cy="1095829"/>
          </a:xfrm>
          <a:prstGeom prst="rect">
            <a:avLst/>
          </a:prstGeom>
        </p:spPr>
      </p:pic>
      <p:pic>
        <p:nvPicPr>
          <p:cNvPr id="8" name="Picture 7" descr="A close up of a sign&#10;&#10;Description automatically generated">
            <a:extLst>
              <a:ext uri="{FF2B5EF4-FFF2-40B4-BE49-F238E27FC236}">
                <a16:creationId xmlns:a16="http://schemas.microsoft.com/office/drawing/2014/main" id="{60EDDD03-425D-4AE8-A744-2A9FC20762A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245231" y="-44245"/>
            <a:ext cx="1892370" cy="1220470"/>
          </a:xfrm>
          <a:prstGeom prst="rect">
            <a:avLst/>
          </a:prstGeom>
        </p:spPr>
      </p:pic>
      <p:pic>
        <p:nvPicPr>
          <p:cNvPr id="3" name="Picture 2">
            <a:extLst>
              <a:ext uri="{FF2B5EF4-FFF2-40B4-BE49-F238E27FC236}">
                <a16:creationId xmlns:a16="http://schemas.microsoft.com/office/drawing/2014/main" id="{8C1C9A2A-EAF2-47E8-93E0-4F62FACD9BC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87899" y="3666048"/>
            <a:ext cx="1437785" cy="1149741"/>
          </a:xfrm>
          <a:prstGeom prst="rect">
            <a:avLst/>
          </a:prstGeom>
        </p:spPr>
      </p:pic>
      <p:pic>
        <p:nvPicPr>
          <p:cNvPr id="5" name="Picture 4" descr="Logo, company name&#10;&#10;Description automatically generated">
            <a:extLst>
              <a:ext uri="{FF2B5EF4-FFF2-40B4-BE49-F238E27FC236}">
                <a16:creationId xmlns:a16="http://schemas.microsoft.com/office/drawing/2014/main" id="{E5AF1AAC-DE89-40F2-8E1B-F2D7FF36DAB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068349" y="3666049"/>
            <a:ext cx="1437785" cy="1149741"/>
          </a:xfrm>
          <a:prstGeom prst="rect">
            <a:avLst/>
          </a:prstGeom>
        </p:spPr>
      </p:pic>
      <p:pic>
        <p:nvPicPr>
          <p:cNvPr id="10" name="Picture 9">
            <a:extLst>
              <a:ext uri="{FF2B5EF4-FFF2-40B4-BE49-F238E27FC236}">
                <a16:creationId xmlns:a16="http://schemas.microsoft.com/office/drawing/2014/main" id="{BCCAE306-2531-4FD0-BCEE-95B56F1791BE}"/>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7403091" y="3680374"/>
            <a:ext cx="1437176" cy="1149741"/>
          </a:xfrm>
          <a:prstGeom prst="rect">
            <a:avLst/>
          </a:prstGeom>
        </p:spPr>
      </p:pic>
      <p:pic>
        <p:nvPicPr>
          <p:cNvPr id="12" name="Picture 11" descr="Logo&#10;&#10;Description automatically generated">
            <a:extLst>
              <a:ext uri="{FF2B5EF4-FFF2-40B4-BE49-F238E27FC236}">
                <a16:creationId xmlns:a16="http://schemas.microsoft.com/office/drawing/2014/main" id="{37DBF34E-62A5-4D19-B5D9-63F98287330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408573" y="3666050"/>
            <a:ext cx="1437785" cy="1149741"/>
          </a:xfrm>
          <a:prstGeom prst="rect">
            <a:avLst/>
          </a:prstGeom>
        </p:spPr>
      </p:pic>
      <p:pic>
        <p:nvPicPr>
          <p:cNvPr id="14" name="Picture 13" descr="Logo, company name&#10;&#10;Description automatically generated">
            <a:extLst>
              <a:ext uri="{FF2B5EF4-FFF2-40B4-BE49-F238E27FC236}">
                <a16:creationId xmlns:a16="http://schemas.microsoft.com/office/drawing/2014/main" id="{64016DFE-1630-43E5-8A53-C7807B5463C2}"/>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728124" y="3644241"/>
            <a:ext cx="1437785" cy="1149741"/>
          </a:xfrm>
          <a:prstGeom prst="rect">
            <a:avLst/>
          </a:prstGeom>
        </p:spPr>
      </p:pic>
      <p:pic>
        <p:nvPicPr>
          <p:cNvPr id="17" name="Picture 16" descr="Logo, company name&#10;&#10;Description automatically generated">
            <a:extLst>
              <a:ext uri="{FF2B5EF4-FFF2-40B4-BE49-F238E27FC236}">
                <a16:creationId xmlns:a16="http://schemas.microsoft.com/office/drawing/2014/main" id="{5230C9FB-48C9-45B1-AC15-C961AA7AED81}"/>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880565" y="3680374"/>
            <a:ext cx="1437784" cy="1149741"/>
          </a:xfrm>
          <a:prstGeom prst="rect">
            <a:avLst/>
          </a:prstGeom>
        </p:spPr>
      </p:pic>
      <p:sp>
        <p:nvSpPr>
          <p:cNvPr id="18" name="Title 1">
            <a:extLst>
              <a:ext uri="{FF2B5EF4-FFF2-40B4-BE49-F238E27FC236}">
                <a16:creationId xmlns:a16="http://schemas.microsoft.com/office/drawing/2014/main" id="{F26FE76F-D790-4896-A5CB-848EC4386226}"/>
              </a:ext>
            </a:extLst>
          </p:cNvPr>
          <p:cNvSpPr txBox="1">
            <a:spLocks/>
          </p:cNvSpPr>
          <p:nvPr/>
        </p:nvSpPr>
        <p:spPr>
          <a:xfrm>
            <a:off x="162487" y="89208"/>
            <a:ext cx="8813185" cy="1143000"/>
          </a:xfrm>
          <a:prstGeom prst="rect">
            <a:avLst/>
          </a:prstGeom>
        </p:spPr>
        <p:txBody>
          <a:bodyPr vert="horz" lIns="238658" tIns="119329" rIns="238658" bIns="119329" rtlCol="0" anchor="ctr">
            <a:noAutofit/>
          </a:bodyPr>
          <a:lstStyle>
            <a:lvl1pPr algn="l" defTabSz="914301"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n-US" sz="2800" dirty="0">
                <a:latin typeface="Calibri Light" panose="020F0302020204030204" pitchFamily="34" charset="0"/>
                <a:ea typeface="+mn-ea"/>
                <a:cs typeface="Calibri Light" panose="020F0302020204030204" pitchFamily="34" charset="0"/>
              </a:rPr>
              <a:t>What environmental assets can you measure?</a:t>
            </a:r>
          </a:p>
        </p:txBody>
      </p:sp>
      <p:sp>
        <p:nvSpPr>
          <p:cNvPr id="2" name="Rectangle 1">
            <a:extLst>
              <a:ext uri="{FF2B5EF4-FFF2-40B4-BE49-F238E27FC236}">
                <a16:creationId xmlns:a16="http://schemas.microsoft.com/office/drawing/2014/main" id="{DD396FA9-847C-3F4C-A318-F126E66157C6}"/>
              </a:ext>
            </a:extLst>
          </p:cNvPr>
          <p:cNvSpPr/>
          <p:nvPr/>
        </p:nvSpPr>
        <p:spPr>
          <a:xfrm>
            <a:off x="387899" y="3460671"/>
            <a:ext cx="7039974" cy="1518136"/>
          </a:xfrm>
          <a:prstGeom prst="rect">
            <a:avLst/>
          </a:prstGeom>
          <a:noFill/>
          <a:ln w="19050">
            <a:extLst>
              <a:ext uri="{C807C97D-BFC1-408E-A445-0C87EB9F89A2}">
                <ask:lineSketchStyleProps xmlns:ask="http://schemas.microsoft.com/office/drawing/2018/sketchyshapes" sd="1219033472">
                  <a:custGeom>
                    <a:avLst/>
                    <a:gdLst>
                      <a:gd name="connsiteX0" fmla="*/ 0 w 7039974"/>
                      <a:gd name="connsiteY0" fmla="*/ 0 h 1518136"/>
                      <a:gd name="connsiteX1" fmla="*/ 7039974 w 7039974"/>
                      <a:gd name="connsiteY1" fmla="*/ 0 h 1518136"/>
                      <a:gd name="connsiteX2" fmla="*/ 7039974 w 7039974"/>
                      <a:gd name="connsiteY2" fmla="*/ 1518136 h 1518136"/>
                      <a:gd name="connsiteX3" fmla="*/ 0 w 7039974"/>
                      <a:gd name="connsiteY3" fmla="*/ 1518136 h 1518136"/>
                      <a:gd name="connsiteX4" fmla="*/ 0 w 7039974"/>
                      <a:gd name="connsiteY4" fmla="*/ 0 h 1518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39974" h="1518136" extrusionOk="0">
                        <a:moveTo>
                          <a:pt x="0" y="0"/>
                        </a:moveTo>
                        <a:cubicBezTo>
                          <a:pt x="2830583" y="118645"/>
                          <a:pt x="3994109" y="116012"/>
                          <a:pt x="7039974" y="0"/>
                        </a:cubicBezTo>
                        <a:cubicBezTo>
                          <a:pt x="6989796" y="566859"/>
                          <a:pt x="7006038" y="779398"/>
                          <a:pt x="7039974" y="1518136"/>
                        </a:cubicBezTo>
                        <a:cubicBezTo>
                          <a:pt x="4512168" y="1652736"/>
                          <a:pt x="1828239" y="1360940"/>
                          <a:pt x="0" y="1518136"/>
                        </a:cubicBezTo>
                        <a:cubicBezTo>
                          <a:pt x="-104134" y="1235087"/>
                          <a:pt x="51526" y="699909"/>
                          <a:pt x="0" y="0"/>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AU"/>
          </a:p>
        </p:txBody>
      </p:sp>
    </p:spTree>
    <p:extLst>
      <p:ext uri="{BB962C8B-B14F-4D97-AF65-F5344CB8AC3E}">
        <p14:creationId xmlns:p14="http://schemas.microsoft.com/office/powerpoint/2010/main" val="25207791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E74D1AFF-CB41-3046-BEDF-C1135A2AE7B7}"/>
              </a:ext>
            </a:extLst>
          </p:cNvPr>
          <p:cNvSpPr txBox="1"/>
          <p:nvPr/>
        </p:nvSpPr>
        <p:spPr>
          <a:xfrm>
            <a:off x="4822372" y="0"/>
            <a:ext cx="4321628" cy="6858000"/>
          </a:xfrm>
          <a:prstGeom prst="rect">
            <a:avLst/>
          </a:prstGeom>
          <a:solidFill>
            <a:srgbClr val="005073"/>
          </a:solidFill>
        </p:spPr>
        <p:txBody>
          <a:bodyPr wrap="square" rtlCol="0">
            <a:noAutofit/>
          </a:bodyPr>
          <a:lstStyle/>
          <a:p>
            <a:pPr>
              <a:lnSpc>
                <a:spcPct val="120000"/>
              </a:lnSpc>
            </a:pPr>
            <a:endParaRPr lang="en-US" sz="1200" dirty="0">
              <a:solidFill>
                <a:schemeClr val="bg1"/>
              </a:solidFill>
              <a:latin typeface="+mj-lt"/>
            </a:endParaRPr>
          </a:p>
          <a:p>
            <a:pPr>
              <a:lnSpc>
                <a:spcPct val="120000"/>
              </a:lnSpc>
            </a:pPr>
            <a:endParaRPr lang="en-US" sz="1200" dirty="0">
              <a:solidFill>
                <a:schemeClr val="bg1"/>
              </a:solidFill>
              <a:latin typeface="+mj-lt"/>
            </a:endParaRPr>
          </a:p>
          <a:p>
            <a:pPr>
              <a:lnSpc>
                <a:spcPct val="120000"/>
              </a:lnSpc>
            </a:pPr>
            <a:endParaRPr lang="en-US" sz="1200" dirty="0">
              <a:solidFill>
                <a:schemeClr val="bg1"/>
              </a:solidFill>
              <a:latin typeface="+mj-lt"/>
            </a:endParaRPr>
          </a:p>
          <a:p>
            <a:pPr>
              <a:lnSpc>
                <a:spcPct val="120000"/>
              </a:lnSpc>
            </a:pPr>
            <a:endParaRPr lang="en-US" sz="1200" dirty="0">
              <a:solidFill>
                <a:schemeClr val="bg1"/>
              </a:solidFill>
              <a:latin typeface="+mj-lt"/>
            </a:endParaRPr>
          </a:p>
          <a:p>
            <a:pPr>
              <a:lnSpc>
                <a:spcPct val="120000"/>
              </a:lnSpc>
            </a:pPr>
            <a:endParaRPr lang="en-US" sz="1200" dirty="0">
              <a:solidFill>
                <a:schemeClr val="bg1"/>
              </a:solidFill>
              <a:latin typeface="+mj-lt"/>
            </a:endParaRPr>
          </a:p>
          <a:p>
            <a:pPr>
              <a:lnSpc>
                <a:spcPct val="120000"/>
              </a:lnSpc>
            </a:pPr>
            <a:endParaRPr lang="en-US" sz="1200" dirty="0">
              <a:solidFill>
                <a:schemeClr val="bg1"/>
              </a:solidFill>
              <a:latin typeface="+mj-lt"/>
            </a:endParaRPr>
          </a:p>
        </p:txBody>
      </p:sp>
      <p:sp>
        <p:nvSpPr>
          <p:cNvPr id="19" name="Rectangle 18">
            <a:extLst>
              <a:ext uri="{FF2B5EF4-FFF2-40B4-BE49-F238E27FC236}">
                <a16:creationId xmlns:a16="http://schemas.microsoft.com/office/drawing/2014/main" id="{D20FE53D-60B5-2647-85FB-27927DF11576}"/>
              </a:ext>
            </a:extLst>
          </p:cNvPr>
          <p:cNvSpPr/>
          <p:nvPr/>
        </p:nvSpPr>
        <p:spPr>
          <a:xfrm>
            <a:off x="10538" y="369682"/>
            <a:ext cx="9122923" cy="808796"/>
          </a:xfrm>
          <a:prstGeom prst="rect">
            <a:avLst/>
          </a:prstGeom>
          <a:solidFill>
            <a:srgbClr val="F2A9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err="1">
                <a:solidFill>
                  <a:schemeClr val="tx1"/>
                </a:solidFill>
                <a:latin typeface="Calibri Light" panose="020F0502020204030204" pitchFamily="34" charset="0"/>
                <a:cs typeface="Calibri Light" panose="020F0502020204030204" pitchFamily="34" charset="0"/>
              </a:rPr>
              <a:t>AfN</a:t>
            </a:r>
            <a:r>
              <a:rPr lang="en-US" sz="2100" dirty="0">
                <a:solidFill>
                  <a:schemeClr val="tx1"/>
                </a:solidFill>
                <a:latin typeface="Calibri Light" panose="020F0502020204030204" pitchFamily="34" charset="0"/>
                <a:cs typeface="Calibri Light" panose="020F0502020204030204" pitchFamily="34" charset="0"/>
              </a:rPr>
              <a:t> ACCREDITED METHODS</a:t>
            </a:r>
          </a:p>
        </p:txBody>
      </p:sp>
      <p:sp>
        <p:nvSpPr>
          <p:cNvPr id="3" name="Title 1">
            <a:extLst>
              <a:ext uri="{FF2B5EF4-FFF2-40B4-BE49-F238E27FC236}">
                <a16:creationId xmlns:a16="http://schemas.microsoft.com/office/drawing/2014/main" id="{902C006B-9DDA-CF41-933B-4BE3CE26D66F}"/>
              </a:ext>
            </a:extLst>
          </p:cNvPr>
          <p:cNvSpPr txBox="1">
            <a:spLocks/>
          </p:cNvSpPr>
          <p:nvPr/>
        </p:nvSpPr>
        <p:spPr>
          <a:xfrm>
            <a:off x="175702" y="1279691"/>
            <a:ext cx="4510850" cy="4669227"/>
          </a:xfrm>
          <a:prstGeom prst="rect">
            <a:avLst/>
          </a:prstGeom>
          <a:noFill/>
        </p:spPr>
        <p:txBody>
          <a:bodyPr vert="horz" lIns="178994" tIns="89497" rIns="178994" bIns="89497" rtlCol="0" anchor="ctr">
            <a:noAutofit/>
          </a:bodyPr>
          <a:lstStyle>
            <a:lvl1pPr algn="l" defTabSz="914301"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n-US" sz="1800" dirty="0" err="1">
                <a:solidFill>
                  <a:srgbClr val="025073"/>
                </a:solidFill>
                <a:ea typeface="+mn-ea"/>
                <a:cs typeface="+mn-cs"/>
              </a:rPr>
              <a:t>AfN</a:t>
            </a:r>
            <a:r>
              <a:rPr lang="en-US" sz="1800" dirty="0">
                <a:solidFill>
                  <a:srgbClr val="025073"/>
                </a:solidFill>
                <a:ea typeface="+mn-ea"/>
                <a:cs typeface="+mn-cs"/>
              </a:rPr>
              <a:t> Accredited Methods </a:t>
            </a:r>
            <a:r>
              <a:rPr lang="en-US" sz="1800" dirty="0">
                <a:ea typeface="+mn-ea"/>
                <a:cs typeface="+mn-cs"/>
              </a:rPr>
              <a:t>provide the instructions on how to measure and calculate an </a:t>
            </a:r>
            <a:r>
              <a:rPr lang="en-US" sz="1800" dirty="0" err="1">
                <a:ea typeface="+mn-ea"/>
                <a:cs typeface="+mn-cs"/>
              </a:rPr>
              <a:t>Econd</a:t>
            </a:r>
            <a:r>
              <a:rPr lang="en-US" sz="1800" dirty="0">
                <a:ea typeface="+mn-ea"/>
                <a:cs typeface="+mn-cs"/>
              </a:rPr>
              <a:t>®.</a:t>
            </a:r>
          </a:p>
          <a:p>
            <a:pPr>
              <a:lnSpc>
                <a:spcPct val="100000"/>
              </a:lnSpc>
              <a:spcBef>
                <a:spcPts val="0"/>
              </a:spcBef>
            </a:pPr>
            <a:r>
              <a:rPr lang="en-US" sz="1800" dirty="0">
                <a:ea typeface="+mn-ea"/>
                <a:cs typeface="+mn-cs"/>
              </a:rPr>
              <a:t> </a:t>
            </a:r>
          </a:p>
          <a:p>
            <a:pPr>
              <a:lnSpc>
                <a:spcPct val="100000"/>
              </a:lnSpc>
              <a:spcBef>
                <a:spcPts val="0"/>
              </a:spcBef>
            </a:pPr>
            <a:endParaRPr lang="en-US" sz="1800" dirty="0">
              <a:ea typeface="+mn-ea"/>
              <a:cs typeface="+mn-cs"/>
            </a:endParaRPr>
          </a:p>
          <a:p>
            <a:pPr>
              <a:lnSpc>
                <a:spcPct val="100000"/>
              </a:lnSpc>
              <a:spcBef>
                <a:spcPts val="0"/>
              </a:spcBef>
            </a:pPr>
            <a:r>
              <a:rPr lang="en-US" sz="1800" dirty="0">
                <a:ea typeface="+mn-ea"/>
                <a:cs typeface="+mn-cs"/>
              </a:rPr>
              <a:t>Methods are developed:</a:t>
            </a:r>
          </a:p>
          <a:p>
            <a:pPr marL="257175" indent="-257175">
              <a:lnSpc>
                <a:spcPct val="100000"/>
              </a:lnSpc>
              <a:spcBef>
                <a:spcPts val="0"/>
              </a:spcBef>
              <a:buFont typeface="Arial" panose="020B0604020202020204" pitchFamily="34" charset="0"/>
              <a:buChar char="•"/>
            </a:pPr>
            <a:r>
              <a:rPr lang="en-US" sz="1800" dirty="0">
                <a:ea typeface="+mn-ea"/>
                <a:cs typeface="+mn-cs"/>
              </a:rPr>
              <a:t>For a specific </a:t>
            </a:r>
            <a:r>
              <a:rPr lang="en-US" sz="1800" dirty="0">
                <a:solidFill>
                  <a:srgbClr val="F2A947"/>
                </a:solidFill>
                <a:ea typeface="+mn-ea"/>
                <a:cs typeface="+mn-cs"/>
              </a:rPr>
              <a:t>purpose</a:t>
            </a:r>
          </a:p>
          <a:p>
            <a:pPr marL="257175" indent="-257175">
              <a:lnSpc>
                <a:spcPct val="100000"/>
              </a:lnSpc>
              <a:spcBef>
                <a:spcPts val="0"/>
              </a:spcBef>
              <a:buFont typeface="Arial" panose="020B0604020202020204" pitchFamily="34" charset="0"/>
              <a:buChar char="•"/>
            </a:pPr>
            <a:r>
              <a:rPr lang="en-US" sz="1800" dirty="0">
                <a:ea typeface="+mn-ea"/>
                <a:cs typeface="+mn-cs"/>
              </a:rPr>
              <a:t>For a specific </a:t>
            </a:r>
            <a:r>
              <a:rPr lang="en-US" sz="1800" dirty="0">
                <a:solidFill>
                  <a:srgbClr val="F2A947"/>
                </a:solidFill>
                <a:ea typeface="+mn-ea"/>
                <a:cs typeface="+mn-cs"/>
              </a:rPr>
              <a:t>environmental asset </a:t>
            </a:r>
          </a:p>
          <a:p>
            <a:pPr marL="257175" indent="-257175">
              <a:lnSpc>
                <a:spcPct val="100000"/>
              </a:lnSpc>
              <a:spcBef>
                <a:spcPts val="0"/>
              </a:spcBef>
              <a:buFont typeface="Arial" panose="020B0604020202020204" pitchFamily="34" charset="0"/>
              <a:buChar char="•"/>
            </a:pPr>
            <a:r>
              <a:rPr lang="en-US" sz="1800" dirty="0">
                <a:ea typeface="+mn-ea"/>
                <a:cs typeface="+mn-cs"/>
              </a:rPr>
              <a:t>At a particular </a:t>
            </a:r>
            <a:r>
              <a:rPr lang="en-US" sz="1800" dirty="0">
                <a:solidFill>
                  <a:srgbClr val="F2A947"/>
                </a:solidFill>
                <a:ea typeface="+mn-ea"/>
                <a:cs typeface="+mn-cs"/>
              </a:rPr>
              <a:t>confidence level </a:t>
            </a:r>
          </a:p>
          <a:p>
            <a:pPr marL="257175" indent="-257175">
              <a:lnSpc>
                <a:spcPct val="100000"/>
              </a:lnSpc>
              <a:spcBef>
                <a:spcPts val="0"/>
              </a:spcBef>
              <a:buFont typeface="Arial" panose="020B0604020202020204" pitchFamily="34" charset="0"/>
              <a:buChar char="•"/>
            </a:pPr>
            <a:r>
              <a:rPr lang="en-US" sz="1800" dirty="0">
                <a:ea typeface="+mn-ea"/>
                <a:cs typeface="+mn-cs"/>
              </a:rPr>
              <a:t>At a particular </a:t>
            </a:r>
            <a:r>
              <a:rPr lang="en-US" sz="1800" dirty="0">
                <a:solidFill>
                  <a:srgbClr val="F2A947"/>
                </a:solidFill>
                <a:ea typeface="+mn-ea"/>
                <a:cs typeface="+mn-cs"/>
              </a:rPr>
              <a:t>scale (local or regional)</a:t>
            </a:r>
            <a:r>
              <a:rPr lang="en-US" sz="1800" dirty="0">
                <a:solidFill>
                  <a:schemeClr val="bg1"/>
                </a:solidFill>
                <a:ea typeface="+mn-ea"/>
                <a:cs typeface="+mn-cs"/>
              </a:rPr>
              <a:t> (regional vs local)</a:t>
            </a:r>
            <a:endParaRPr lang="en-US" sz="1800" dirty="0">
              <a:ea typeface="+mn-ea"/>
              <a:cs typeface="+mn-cs"/>
            </a:endParaRPr>
          </a:p>
        </p:txBody>
      </p:sp>
      <p:grpSp>
        <p:nvGrpSpPr>
          <p:cNvPr id="5" name="Group 4">
            <a:extLst>
              <a:ext uri="{FF2B5EF4-FFF2-40B4-BE49-F238E27FC236}">
                <a16:creationId xmlns:a16="http://schemas.microsoft.com/office/drawing/2014/main" id="{5F836BBF-2626-1E48-8206-33233FC6E49F}"/>
              </a:ext>
            </a:extLst>
          </p:cNvPr>
          <p:cNvGrpSpPr/>
          <p:nvPr/>
        </p:nvGrpSpPr>
        <p:grpSpPr>
          <a:xfrm>
            <a:off x="4887685" y="3574561"/>
            <a:ext cx="1330949" cy="1330949"/>
            <a:chOff x="7296428" y="1727345"/>
            <a:chExt cx="1620000" cy="1620000"/>
          </a:xfrm>
        </p:grpSpPr>
        <p:sp>
          <p:nvSpPr>
            <p:cNvPr id="20" name="Oval 19">
              <a:extLst>
                <a:ext uri="{FF2B5EF4-FFF2-40B4-BE49-F238E27FC236}">
                  <a16:creationId xmlns:a16="http://schemas.microsoft.com/office/drawing/2014/main" id="{D646FC84-4EB4-004A-849C-2A23002D64B9}"/>
                </a:ext>
              </a:extLst>
            </p:cNvPr>
            <p:cNvSpPr/>
            <p:nvPr/>
          </p:nvSpPr>
          <p:spPr>
            <a:xfrm>
              <a:off x="7343303" y="1763417"/>
              <a:ext cx="1524000" cy="1524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1" name="Picture 10" descr="Diagram&#10;&#10;Description automatically generated">
              <a:extLst>
                <a:ext uri="{FF2B5EF4-FFF2-40B4-BE49-F238E27FC236}">
                  <a16:creationId xmlns:a16="http://schemas.microsoft.com/office/drawing/2014/main" id="{547726A0-CE53-754F-81B3-26F159E5175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96428" y="1727345"/>
              <a:ext cx="1620000" cy="1620000"/>
            </a:xfrm>
            <a:prstGeom prst="rect">
              <a:avLst/>
            </a:prstGeom>
          </p:spPr>
        </p:pic>
      </p:grpSp>
      <p:grpSp>
        <p:nvGrpSpPr>
          <p:cNvPr id="2" name="Group 1">
            <a:extLst>
              <a:ext uri="{FF2B5EF4-FFF2-40B4-BE49-F238E27FC236}">
                <a16:creationId xmlns:a16="http://schemas.microsoft.com/office/drawing/2014/main" id="{D8C51A60-5E96-7049-917F-87CD2CE16E4A}"/>
              </a:ext>
            </a:extLst>
          </p:cNvPr>
          <p:cNvGrpSpPr/>
          <p:nvPr/>
        </p:nvGrpSpPr>
        <p:grpSpPr>
          <a:xfrm>
            <a:off x="6314093" y="3607520"/>
            <a:ext cx="1330949" cy="1330949"/>
            <a:chOff x="8979097" y="1727345"/>
            <a:chExt cx="1620000" cy="1620000"/>
          </a:xfrm>
        </p:grpSpPr>
        <p:sp>
          <p:nvSpPr>
            <p:cNvPr id="21" name="Oval 20">
              <a:extLst>
                <a:ext uri="{FF2B5EF4-FFF2-40B4-BE49-F238E27FC236}">
                  <a16:creationId xmlns:a16="http://schemas.microsoft.com/office/drawing/2014/main" id="{9938BD30-7719-484A-B977-05B270140B9A}"/>
                </a:ext>
              </a:extLst>
            </p:cNvPr>
            <p:cNvSpPr/>
            <p:nvPr/>
          </p:nvSpPr>
          <p:spPr>
            <a:xfrm>
              <a:off x="9023123" y="1765602"/>
              <a:ext cx="1524000" cy="1524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3" name="Picture 12" descr="Diagram&#10;&#10;Description automatically generated">
              <a:extLst>
                <a:ext uri="{FF2B5EF4-FFF2-40B4-BE49-F238E27FC236}">
                  <a16:creationId xmlns:a16="http://schemas.microsoft.com/office/drawing/2014/main" id="{2570A080-6CCA-DD49-BEBD-7163C142343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79097" y="1727345"/>
              <a:ext cx="1620000" cy="1620000"/>
            </a:xfrm>
            <a:prstGeom prst="rect">
              <a:avLst/>
            </a:prstGeom>
          </p:spPr>
        </p:pic>
      </p:grpSp>
      <p:grpSp>
        <p:nvGrpSpPr>
          <p:cNvPr id="4" name="Group 3">
            <a:extLst>
              <a:ext uri="{FF2B5EF4-FFF2-40B4-BE49-F238E27FC236}">
                <a16:creationId xmlns:a16="http://schemas.microsoft.com/office/drawing/2014/main" id="{FE2F3AA4-4F16-2D4A-8AFF-0C24BD0B27BE}"/>
              </a:ext>
            </a:extLst>
          </p:cNvPr>
          <p:cNvGrpSpPr/>
          <p:nvPr/>
        </p:nvGrpSpPr>
        <p:grpSpPr>
          <a:xfrm>
            <a:off x="7738161" y="3575178"/>
            <a:ext cx="1330332" cy="1330332"/>
            <a:chOff x="8106053" y="3132238"/>
            <a:chExt cx="1619250" cy="1619250"/>
          </a:xfrm>
        </p:grpSpPr>
        <p:sp>
          <p:nvSpPr>
            <p:cNvPr id="22" name="Oval 21">
              <a:extLst>
                <a:ext uri="{FF2B5EF4-FFF2-40B4-BE49-F238E27FC236}">
                  <a16:creationId xmlns:a16="http://schemas.microsoft.com/office/drawing/2014/main" id="{359B0A47-E36B-DC4C-9A40-ED6EEC55F8A1}"/>
                </a:ext>
              </a:extLst>
            </p:cNvPr>
            <p:cNvSpPr/>
            <p:nvPr/>
          </p:nvSpPr>
          <p:spPr>
            <a:xfrm>
              <a:off x="8145730" y="3179863"/>
              <a:ext cx="1524000" cy="1524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5" name="Picture 14" descr="Diagram&#10;&#10;Description automatically generated">
              <a:extLst>
                <a:ext uri="{FF2B5EF4-FFF2-40B4-BE49-F238E27FC236}">
                  <a16:creationId xmlns:a16="http://schemas.microsoft.com/office/drawing/2014/main" id="{6E3B415E-2E81-8049-B12A-FD138355B96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06053" y="3132238"/>
              <a:ext cx="1619250" cy="1619250"/>
            </a:xfrm>
            <a:prstGeom prst="rect">
              <a:avLst/>
            </a:prstGeom>
          </p:spPr>
        </p:pic>
      </p:grpSp>
      <p:pic>
        <p:nvPicPr>
          <p:cNvPr id="18" name="Picture 17" descr="A picture containing text, sign&#10;&#10;Description automatically generated">
            <a:extLst>
              <a:ext uri="{FF2B5EF4-FFF2-40B4-BE49-F238E27FC236}">
                <a16:creationId xmlns:a16="http://schemas.microsoft.com/office/drawing/2014/main" id="{666C57C0-A5A1-8D43-9551-6DA8C097CCD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38408" y="11938"/>
            <a:ext cx="1616437" cy="1612542"/>
          </a:xfrm>
          <a:prstGeom prst="rect">
            <a:avLst/>
          </a:prstGeom>
        </p:spPr>
      </p:pic>
      <p:sp>
        <p:nvSpPr>
          <p:cNvPr id="17" name="TextBox 16">
            <a:extLst>
              <a:ext uri="{FF2B5EF4-FFF2-40B4-BE49-F238E27FC236}">
                <a16:creationId xmlns:a16="http://schemas.microsoft.com/office/drawing/2014/main" id="{6ADF194A-845E-4341-A61C-696E42D1B8DC}"/>
              </a:ext>
            </a:extLst>
          </p:cNvPr>
          <p:cNvSpPr txBox="1"/>
          <p:nvPr/>
        </p:nvSpPr>
        <p:spPr>
          <a:xfrm>
            <a:off x="4980734" y="5587420"/>
            <a:ext cx="4042102" cy="646331"/>
          </a:xfrm>
          <a:prstGeom prst="rect">
            <a:avLst/>
          </a:prstGeom>
          <a:solidFill>
            <a:srgbClr val="F2A947"/>
          </a:solidFill>
        </p:spPr>
        <p:txBody>
          <a:bodyPr wrap="square" rtlCol="0">
            <a:spAutoFit/>
          </a:bodyPr>
          <a:lstStyle/>
          <a:p>
            <a:pPr algn="ctr"/>
            <a:r>
              <a:rPr lang="en-US" dirty="0">
                <a:latin typeface="+mj-lt"/>
              </a:rPr>
              <a:t>An </a:t>
            </a:r>
            <a:r>
              <a:rPr lang="en-US" dirty="0" err="1">
                <a:latin typeface="+mj-lt"/>
              </a:rPr>
              <a:t>Econd</a:t>
            </a:r>
            <a:r>
              <a:rPr lang="en-US" dirty="0">
                <a:latin typeface="+mj-lt"/>
              </a:rPr>
              <a:t>® is given the </a:t>
            </a:r>
            <a:r>
              <a:rPr lang="en-US" u="sng" dirty="0">
                <a:latin typeface="+mj-lt"/>
              </a:rPr>
              <a:t>same Confidence Level</a:t>
            </a:r>
            <a:r>
              <a:rPr lang="en-US" dirty="0">
                <a:latin typeface="+mj-lt"/>
              </a:rPr>
              <a:t> as the Method used to generate it.</a:t>
            </a:r>
          </a:p>
        </p:txBody>
      </p:sp>
      <p:sp>
        <p:nvSpPr>
          <p:cNvPr id="24" name="TextBox 23">
            <a:extLst>
              <a:ext uri="{FF2B5EF4-FFF2-40B4-BE49-F238E27FC236}">
                <a16:creationId xmlns:a16="http://schemas.microsoft.com/office/drawing/2014/main" id="{B139CD29-CD29-2541-B1AF-DB61CB2C7FF5}"/>
              </a:ext>
            </a:extLst>
          </p:cNvPr>
          <p:cNvSpPr txBox="1"/>
          <p:nvPr/>
        </p:nvSpPr>
        <p:spPr>
          <a:xfrm>
            <a:off x="5026391" y="2040677"/>
            <a:ext cx="4042102" cy="1399742"/>
          </a:xfrm>
          <a:prstGeom prst="rect">
            <a:avLst/>
          </a:prstGeom>
          <a:solidFill>
            <a:srgbClr val="005073"/>
          </a:solidFill>
        </p:spPr>
        <p:txBody>
          <a:bodyPr wrap="square" rtlCol="0">
            <a:spAutoFit/>
          </a:bodyPr>
          <a:lstStyle/>
          <a:p>
            <a:pPr algn="ctr">
              <a:lnSpc>
                <a:spcPct val="120000"/>
              </a:lnSpc>
            </a:pPr>
            <a:r>
              <a:rPr lang="en-US" dirty="0">
                <a:solidFill>
                  <a:schemeClr val="bg1"/>
                </a:solidFill>
                <a:latin typeface="+mj-lt"/>
              </a:rPr>
              <a:t>Method </a:t>
            </a:r>
            <a:r>
              <a:rPr lang="en-US" b="1" u="sng" dirty="0">
                <a:solidFill>
                  <a:srgbClr val="E0A543"/>
                </a:solidFill>
                <a:latin typeface="+mj-lt"/>
              </a:rPr>
              <a:t>confidence levels</a:t>
            </a:r>
            <a:r>
              <a:rPr lang="en-US" dirty="0">
                <a:solidFill>
                  <a:schemeClr val="bg1"/>
                </a:solidFill>
                <a:latin typeface="+mj-lt"/>
              </a:rPr>
              <a:t> are based on the</a:t>
            </a:r>
            <a:r>
              <a:rPr lang="en-US" dirty="0">
                <a:solidFill>
                  <a:srgbClr val="EDA131"/>
                </a:solidFill>
                <a:latin typeface="+mj-lt"/>
              </a:rPr>
              <a:t> </a:t>
            </a:r>
            <a:r>
              <a:rPr lang="en-US" dirty="0">
                <a:solidFill>
                  <a:srgbClr val="F2A947"/>
                </a:solidFill>
                <a:latin typeface="+mj-lt"/>
              </a:rPr>
              <a:t>indicators</a:t>
            </a:r>
            <a:r>
              <a:rPr lang="en-US" dirty="0">
                <a:solidFill>
                  <a:schemeClr val="bg1"/>
                </a:solidFill>
                <a:latin typeface="+mj-lt"/>
              </a:rPr>
              <a:t> and </a:t>
            </a:r>
            <a:r>
              <a:rPr lang="en-US" dirty="0">
                <a:solidFill>
                  <a:srgbClr val="F2A947"/>
                </a:solidFill>
                <a:latin typeface="+mj-lt"/>
              </a:rPr>
              <a:t>how they are measured</a:t>
            </a:r>
            <a:r>
              <a:rPr lang="en-US" dirty="0">
                <a:solidFill>
                  <a:schemeClr val="bg1"/>
                </a:solidFill>
                <a:latin typeface="+mj-lt"/>
              </a:rPr>
              <a:t>, and the </a:t>
            </a:r>
            <a:r>
              <a:rPr lang="en-US" dirty="0">
                <a:solidFill>
                  <a:srgbClr val="EDA131"/>
                </a:solidFill>
                <a:latin typeface="+mj-lt"/>
              </a:rPr>
              <a:t>sample size </a:t>
            </a:r>
            <a:r>
              <a:rPr lang="en-US" dirty="0">
                <a:solidFill>
                  <a:schemeClr val="bg1"/>
                </a:solidFill>
                <a:latin typeface="+mj-lt"/>
              </a:rPr>
              <a:t>and</a:t>
            </a:r>
            <a:r>
              <a:rPr lang="en-US" dirty="0">
                <a:solidFill>
                  <a:srgbClr val="EDA131"/>
                </a:solidFill>
                <a:latin typeface="+mj-lt"/>
              </a:rPr>
              <a:t> design.</a:t>
            </a:r>
            <a:endParaRPr lang="en-US" dirty="0">
              <a:solidFill>
                <a:schemeClr val="bg1"/>
              </a:solidFill>
              <a:latin typeface="+mj-lt"/>
            </a:endParaRPr>
          </a:p>
        </p:txBody>
      </p:sp>
      <p:sp>
        <p:nvSpPr>
          <p:cNvPr id="6" name="Slide Number Placeholder 5">
            <a:extLst>
              <a:ext uri="{FF2B5EF4-FFF2-40B4-BE49-F238E27FC236}">
                <a16:creationId xmlns:a16="http://schemas.microsoft.com/office/drawing/2014/main" id="{6481E6F2-7CC3-574A-9B14-524055ADB510}"/>
              </a:ext>
            </a:extLst>
          </p:cNvPr>
          <p:cNvSpPr>
            <a:spLocks noGrp="1"/>
          </p:cNvSpPr>
          <p:nvPr>
            <p:ph type="sldNum" sz="quarter" idx="12"/>
          </p:nvPr>
        </p:nvSpPr>
        <p:spPr/>
        <p:txBody>
          <a:bodyPr/>
          <a:lstStyle/>
          <a:p>
            <a:fld id="{6FCD4F74-E934-E047-AC71-85F4C2E8261C}" type="slidenum">
              <a:rPr lang="en-US" smtClean="0"/>
              <a:t>24</a:t>
            </a:fld>
            <a:endParaRPr lang="en-US"/>
          </a:p>
        </p:txBody>
      </p:sp>
      <p:sp>
        <p:nvSpPr>
          <p:cNvPr id="23" name="TextBox 22">
            <a:extLst>
              <a:ext uri="{FF2B5EF4-FFF2-40B4-BE49-F238E27FC236}">
                <a16:creationId xmlns:a16="http://schemas.microsoft.com/office/drawing/2014/main" id="{2F89527B-13A6-694D-84B2-80F80F4AAFA4}"/>
              </a:ext>
            </a:extLst>
          </p:cNvPr>
          <p:cNvSpPr txBox="1"/>
          <p:nvPr/>
        </p:nvSpPr>
        <p:spPr>
          <a:xfrm>
            <a:off x="410076" y="5448920"/>
            <a:ext cx="4042102" cy="1200329"/>
          </a:xfrm>
          <a:prstGeom prst="rect">
            <a:avLst/>
          </a:prstGeom>
          <a:solidFill>
            <a:srgbClr val="F2A947"/>
          </a:solidFill>
        </p:spPr>
        <p:txBody>
          <a:bodyPr wrap="square" rtlCol="0">
            <a:spAutoFit/>
          </a:bodyPr>
          <a:lstStyle/>
          <a:p>
            <a:pPr algn="ctr"/>
            <a:r>
              <a:rPr lang="en-US" dirty="0">
                <a:latin typeface="+mj-lt"/>
              </a:rPr>
              <a:t>All </a:t>
            </a:r>
            <a:r>
              <a:rPr lang="en-US" dirty="0" err="1">
                <a:latin typeface="+mj-lt"/>
              </a:rPr>
              <a:t>AfN</a:t>
            </a:r>
            <a:r>
              <a:rPr lang="en-US" dirty="0">
                <a:latin typeface="+mj-lt"/>
              </a:rPr>
              <a:t> Accredited Methods must be reviewed and approved by the independent </a:t>
            </a:r>
            <a:r>
              <a:rPr lang="en-US" u="sng" dirty="0">
                <a:latin typeface="+mj-lt"/>
              </a:rPr>
              <a:t>Science Accreditation Committee.</a:t>
            </a:r>
          </a:p>
        </p:txBody>
      </p:sp>
    </p:spTree>
    <p:extLst>
      <p:ext uri="{BB962C8B-B14F-4D97-AF65-F5344CB8AC3E}">
        <p14:creationId xmlns:p14="http://schemas.microsoft.com/office/powerpoint/2010/main" val="34461024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A National Soil Outlook: the 2019 Leeper Lecture, by Mike Grundy by  FVASunimelb">
            <a:extLst>
              <a:ext uri="{FF2B5EF4-FFF2-40B4-BE49-F238E27FC236}">
                <a16:creationId xmlns:a16="http://schemas.microsoft.com/office/drawing/2014/main" id="{7A3FDA26-3ECA-4B40-AA35-FAD9D7480A9C}"/>
              </a:ext>
            </a:extLst>
          </p:cNvPr>
          <p:cNvPicPr>
            <a:picLocks noChangeAspect="1" noChangeArrowheads="1"/>
          </p:cNvPicPr>
          <p:nvPr/>
        </p:nvPicPr>
        <p:blipFill rotWithShape="1">
          <a:blip r:embed="rId2" cstate="print">
            <a:grayscl/>
            <a:extLst>
              <a:ext uri="{28A0092B-C50C-407E-A947-70E740481C1C}">
                <a14:useLocalDpi xmlns:a14="http://schemas.microsoft.com/office/drawing/2010/main"/>
              </a:ext>
            </a:extLst>
          </a:blip>
          <a:srcRect/>
          <a:stretch/>
        </p:blipFill>
        <p:spPr bwMode="auto">
          <a:xfrm>
            <a:off x="545380" y="1308889"/>
            <a:ext cx="1311361" cy="1761721"/>
          </a:xfrm>
          <a:prstGeom prst="rect">
            <a:avLst/>
          </a:prstGeom>
          <a:noFill/>
          <a:ln w="19050">
            <a:solidFill>
              <a:srgbClr val="025073"/>
            </a:solidFill>
          </a:ln>
          <a:extLst>
            <a:ext uri="{909E8E84-426E-40DD-AFC4-6F175D3DCCD1}">
              <a14:hiddenFill xmlns:a14="http://schemas.microsoft.com/office/drawing/2010/main">
                <a:solidFill>
                  <a:srgbClr val="FFFFFF"/>
                </a:solidFill>
              </a14:hiddenFill>
            </a:ext>
          </a:extLst>
        </p:spPr>
      </p:pic>
      <p:pic>
        <p:nvPicPr>
          <p:cNvPr id="8" name="Picture 4" descr="Dr Rebecca Bartley">
            <a:extLst>
              <a:ext uri="{FF2B5EF4-FFF2-40B4-BE49-F238E27FC236}">
                <a16:creationId xmlns:a16="http://schemas.microsoft.com/office/drawing/2014/main" id="{0D31588D-E067-4AC0-8022-842BB7E9DCC5}"/>
              </a:ext>
            </a:extLst>
          </p:cNvPr>
          <p:cNvPicPr>
            <a:picLocks noChangeAspect="1" noChangeArrowheads="1"/>
          </p:cNvPicPr>
          <p:nvPr/>
        </p:nvPicPr>
        <p:blipFill rotWithShape="1">
          <a:blip r:embed="rId3" cstate="print">
            <a:grayscl/>
            <a:extLst>
              <a:ext uri="{28A0092B-C50C-407E-A947-70E740481C1C}">
                <a14:useLocalDpi xmlns:a14="http://schemas.microsoft.com/office/drawing/2010/main"/>
              </a:ext>
            </a:extLst>
          </a:blip>
          <a:srcRect/>
          <a:stretch/>
        </p:blipFill>
        <p:spPr bwMode="auto">
          <a:xfrm>
            <a:off x="2252527" y="1308886"/>
            <a:ext cx="1311361" cy="1761721"/>
          </a:xfrm>
          <a:prstGeom prst="rect">
            <a:avLst/>
          </a:prstGeom>
          <a:noFill/>
          <a:ln w="19050">
            <a:solidFill>
              <a:srgbClr val="025073"/>
            </a:solidFill>
          </a:ln>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28F8C9B5-F56D-4893-9652-52EBDDD79DF4}"/>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p:blipFill>
        <p:spPr bwMode="auto">
          <a:xfrm>
            <a:off x="3959674" y="1308886"/>
            <a:ext cx="1311361" cy="1761721"/>
          </a:xfrm>
          <a:prstGeom prst="rect">
            <a:avLst/>
          </a:prstGeom>
          <a:noFill/>
          <a:ln w="19050">
            <a:solidFill>
              <a:srgbClr val="025073"/>
            </a:solidFill>
          </a:ln>
          <a:extLst>
            <a:ext uri="{909E8E84-426E-40DD-AFC4-6F175D3DCCD1}">
              <a14:hiddenFill xmlns:a14="http://schemas.microsoft.com/office/drawing/2010/main">
                <a:solidFill>
                  <a:srgbClr val="FFFFFF"/>
                </a:solidFill>
              </a14:hiddenFill>
            </a:ext>
          </a:extLst>
        </p:spPr>
      </p:pic>
      <p:pic>
        <p:nvPicPr>
          <p:cNvPr id="2052" name="Picture 4" descr="Sarah Legge">
            <a:extLst>
              <a:ext uri="{FF2B5EF4-FFF2-40B4-BE49-F238E27FC236}">
                <a16:creationId xmlns:a16="http://schemas.microsoft.com/office/drawing/2014/main" id="{94AB98D3-72A4-4EF9-9D20-0B155E5A44D4}"/>
              </a:ext>
            </a:extLst>
          </p:cNvPr>
          <p:cNvPicPr>
            <a:picLocks noChangeAspect="1" noChangeArrowheads="1"/>
          </p:cNvPicPr>
          <p:nvPr/>
        </p:nvPicPr>
        <p:blipFill rotWithShape="1">
          <a:blip r:embed="rId5" cstate="print">
            <a:grayscl/>
            <a:extLst>
              <a:ext uri="{28A0092B-C50C-407E-A947-70E740481C1C}">
                <a14:useLocalDpi xmlns:a14="http://schemas.microsoft.com/office/drawing/2010/main"/>
              </a:ext>
            </a:extLst>
          </a:blip>
          <a:srcRect/>
          <a:stretch/>
        </p:blipFill>
        <p:spPr bwMode="auto">
          <a:xfrm>
            <a:off x="5720479" y="1308885"/>
            <a:ext cx="1311362" cy="1761721"/>
          </a:xfrm>
          <a:prstGeom prst="rect">
            <a:avLst/>
          </a:prstGeom>
          <a:noFill/>
          <a:ln w="19050">
            <a:solidFill>
              <a:srgbClr val="025073"/>
            </a:solidFill>
          </a:ln>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619AB2F-7BC9-4F92-BDBF-0CBA90ED0B8D}"/>
              </a:ext>
            </a:extLst>
          </p:cNvPr>
          <p:cNvSpPr txBox="1"/>
          <p:nvPr/>
        </p:nvSpPr>
        <p:spPr>
          <a:xfrm>
            <a:off x="470292" y="3172052"/>
            <a:ext cx="1386449" cy="2693045"/>
          </a:xfrm>
          <a:prstGeom prst="rect">
            <a:avLst/>
          </a:prstGeom>
          <a:noFill/>
        </p:spPr>
        <p:txBody>
          <a:bodyPr wrap="square" rtlCol="0">
            <a:spAutoFit/>
          </a:bodyPr>
          <a:lstStyle/>
          <a:p>
            <a:pPr algn="ctr">
              <a:spcBef>
                <a:spcPts val="1200"/>
              </a:spcBef>
            </a:pPr>
            <a:r>
              <a:rPr lang="en-AU" sz="1400" b="1" dirty="0">
                <a:effectLst/>
                <a:latin typeface="+mj-lt"/>
                <a:ea typeface="Calibri" panose="020F0502020204030204" pitchFamily="34" charset="0"/>
                <a:cs typeface="Calibri Light" panose="020F0302020204030204" pitchFamily="34" charset="0"/>
              </a:rPr>
              <a:t>Mike Grundy (Chair)</a:t>
            </a:r>
          </a:p>
          <a:p>
            <a:pPr algn="ctr">
              <a:spcBef>
                <a:spcPts val="1200"/>
              </a:spcBef>
            </a:pPr>
            <a:r>
              <a:rPr lang="en-GB" sz="1100" b="0" i="0" dirty="0">
                <a:effectLst/>
                <a:latin typeface="+mj-lt"/>
              </a:rPr>
              <a:t>Adjunct Professor, Sydney Institute of Agriculture, The University of Sydney; Member, Wentworth Group of Concerned Scientists; Specialist Advisor, TERN</a:t>
            </a:r>
          </a:p>
          <a:p>
            <a:pPr algn="ctr">
              <a:spcBef>
                <a:spcPts val="1200"/>
              </a:spcBef>
            </a:pPr>
            <a:r>
              <a:rPr lang="en-GB" sz="1100" b="1" dirty="0">
                <a:latin typeface="+mj-lt"/>
                <a:ea typeface="Calibri" panose="020F0502020204030204" pitchFamily="34" charset="0"/>
                <a:cs typeface="Calibri Light" panose="020F0302020204030204" pitchFamily="34" charset="0"/>
              </a:rPr>
              <a:t>Specialty – soils.</a:t>
            </a:r>
            <a:endParaRPr lang="en-AU" sz="1100" b="1" dirty="0">
              <a:latin typeface="+mj-lt"/>
              <a:ea typeface="Calibri" panose="020F0502020204030204" pitchFamily="34" charset="0"/>
              <a:cs typeface="Calibri Light" panose="020F0302020204030204" pitchFamily="34" charset="0"/>
            </a:endParaRPr>
          </a:p>
          <a:p>
            <a:pPr marL="285750" indent="-285750" algn="ctr">
              <a:spcBef>
                <a:spcPts val="1200"/>
              </a:spcBef>
              <a:buFont typeface="Arial" panose="020B0604020202020204" pitchFamily="34" charset="0"/>
              <a:buChar char="•"/>
            </a:pPr>
            <a:endParaRPr lang="en-AU" sz="1200" dirty="0">
              <a:effectLst/>
              <a:latin typeface="+mj-lt"/>
              <a:ea typeface="Calibri" panose="020F0502020204030204" pitchFamily="34" charset="0"/>
              <a:cs typeface="Calibri Light" panose="020F0302020204030204" pitchFamily="34" charset="0"/>
            </a:endParaRPr>
          </a:p>
        </p:txBody>
      </p:sp>
      <p:sp>
        <p:nvSpPr>
          <p:cNvPr id="13" name="TextBox 12">
            <a:extLst>
              <a:ext uri="{FF2B5EF4-FFF2-40B4-BE49-F238E27FC236}">
                <a16:creationId xmlns:a16="http://schemas.microsoft.com/office/drawing/2014/main" id="{F645E203-B315-4FE1-A086-CB6FB4A7664A}"/>
              </a:ext>
            </a:extLst>
          </p:cNvPr>
          <p:cNvSpPr txBox="1"/>
          <p:nvPr/>
        </p:nvSpPr>
        <p:spPr>
          <a:xfrm>
            <a:off x="2102677" y="3170900"/>
            <a:ext cx="1543619" cy="1908215"/>
          </a:xfrm>
          <a:prstGeom prst="rect">
            <a:avLst/>
          </a:prstGeom>
          <a:noFill/>
        </p:spPr>
        <p:txBody>
          <a:bodyPr wrap="square" rtlCol="0">
            <a:spAutoFit/>
          </a:bodyPr>
          <a:lstStyle/>
          <a:p>
            <a:pPr algn="ctr">
              <a:spcBef>
                <a:spcPts val="1200"/>
              </a:spcBef>
            </a:pPr>
            <a:r>
              <a:rPr lang="en-AU" sz="1400" b="1" dirty="0">
                <a:effectLst/>
                <a:latin typeface="Calibri Light" panose="020F0302020204030204" pitchFamily="34" charset="0"/>
                <a:ea typeface="Calibri" panose="020F0502020204030204" pitchFamily="34" charset="0"/>
                <a:cs typeface="Calibri Light" panose="020F0302020204030204" pitchFamily="34" charset="0"/>
              </a:rPr>
              <a:t>Dr Rebecca Bartley</a:t>
            </a:r>
          </a:p>
          <a:p>
            <a:pPr algn="ctr">
              <a:spcBef>
                <a:spcPts val="1200"/>
              </a:spcBef>
            </a:pPr>
            <a:endParaRPr lang="en-AU" sz="400" b="0" i="0" dirty="0">
              <a:effectLst/>
              <a:latin typeface="+mj-lt"/>
            </a:endParaRPr>
          </a:p>
          <a:p>
            <a:pPr algn="ctr">
              <a:spcBef>
                <a:spcPts val="1200"/>
              </a:spcBef>
            </a:pPr>
            <a:r>
              <a:rPr lang="en-AU" sz="1100" b="0" i="0" dirty="0">
                <a:effectLst/>
                <a:latin typeface="+mj-lt"/>
              </a:rPr>
              <a:t>Research Scientist, CSIRO Land &amp; Water.</a:t>
            </a:r>
          </a:p>
          <a:p>
            <a:pPr algn="ctr">
              <a:spcBef>
                <a:spcPts val="1200"/>
              </a:spcBef>
            </a:pPr>
            <a:r>
              <a:rPr lang="en-AU" sz="1100" b="1" dirty="0">
                <a:latin typeface="+mj-lt"/>
                <a:ea typeface="Calibri" panose="020F0502020204030204" pitchFamily="34" charset="0"/>
                <a:cs typeface="Calibri Light" panose="020F0302020204030204" pitchFamily="34" charset="0"/>
              </a:rPr>
              <a:t>Specialty – freshwater &amp; estuaries. </a:t>
            </a:r>
          </a:p>
          <a:p>
            <a:pPr algn="ctr">
              <a:spcBef>
                <a:spcPts val="1200"/>
              </a:spcBef>
            </a:pPr>
            <a:endParaRPr lang="en-AU" sz="1400" dirty="0">
              <a:latin typeface="Calibri Light" panose="020F0302020204030204" pitchFamily="34" charset="0"/>
              <a:ea typeface="Calibri" panose="020F0502020204030204" pitchFamily="34" charset="0"/>
              <a:cs typeface="Calibri Light" panose="020F0302020204030204" pitchFamily="34" charset="0"/>
            </a:endParaRPr>
          </a:p>
        </p:txBody>
      </p:sp>
      <p:sp>
        <p:nvSpPr>
          <p:cNvPr id="14" name="TextBox 13">
            <a:extLst>
              <a:ext uri="{FF2B5EF4-FFF2-40B4-BE49-F238E27FC236}">
                <a16:creationId xmlns:a16="http://schemas.microsoft.com/office/drawing/2014/main" id="{1F236905-7271-4170-8D15-70448EE32245}"/>
              </a:ext>
            </a:extLst>
          </p:cNvPr>
          <p:cNvSpPr txBox="1"/>
          <p:nvPr/>
        </p:nvSpPr>
        <p:spPr>
          <a:xfrm>
            <a:off x="3884586" y="3170900"/>
            <a:ext cx="1386449" cy="2062103"/>
          </a:xfrm>
          <a:prstGeom prst="rect">
            <a:avLst/>
          </a:prstGeom>
          <a:noFill/>
        </p:spPr>
        <p:txBody>
          <a:bodyPr wrap="square" rtlCol="0">
            <a:spAutoFit/>
          </a:bodyPr>
          <a:lstStyle/>
          <a:p>
            <a:pPr algn="ctr">
              <a:spcBef>
                <a:spcPts val="1200"/>
              </a:spcBef>
            </a:pPr>
            <a:r>
              <a:rPr lang="en-AU" sz="1400" b="1" dirty="0">
                <a:effectLst/>
                <a:latin typeface="Calibri Light" panose="020F0302020204030204" pitchFamily="34" charset="0"/>
                <a:ea typeface="Calibri" panose="020F0502020204030204" pitchFamily="34" charset="0"/>
                <a:cs typeface="Calibri Light" panose="020F0302020204030204" pitchFamily="34" charset="0"/>
              </a:rPr>
              <a:t>Dr Suzanne Prober</a:t>
            </a:r>
          </a:p>
          <a:p>
            <a:pPr algn="ctr">
              <a:spcBef>
                <a:spcPts val="1200"/>
              </a:spcBef>
            </a:pPr>
            <a:r>
              <a:rPr lang="en-AU" sz="1100" b="0" i="0" dirty="0">
                <a:effectLst/>
                <a:latin typeface="+mj-lt"/>
              </a:rPr>
              <a:t>Senior Principal Research Scientist, CSIRO Land &amp; Water.</a:t>
            </a:r>
            <a:br>
              <a:rPr lang="en-AU" sz="1100" b="0" i="0" dirty="0">
                <a:effectLst/>
                <a:latin typeface="+mj-lt"/>
              </a:rPr>
            </a:br>
            <a:br>
              <a:rPr lang="en-AU" sz="1100" b="0" i="0" dirty="0">
                <a:effectLst/>
                <a:latin typeface="+mj-lt"/>
              </a:rPr>
            </a:br>
            <a:r>
              <a:rPr lang="en-AU" sz="1100" b="1" i="0" dirty="0">
                <a:effectLst/>
                <a:latin typeface="+mj-lt"/>
              </a:rPr>
              <a:t>Speciality – native vegetation. </a:t>
            </a:r>
          </a:p>
          <a:p>
            <a:pPr algn="ctr">
              <a:spcBef>
                <a:spcPts val="1200"/>
              </a:spcBef>
            </a:pPr>
            <a:r>
              <a:rPr lang="en-AU" sz="1400" dirty="0">
                <a:effectLst/>
                <a:latin typeface="Calibri Light" panose="020F0302020204030204" pitchFamily="34" charset="0"/>
                <a:ea typeface="Calibri" panose="020F0502020204030204" pitchFamily="34" charset="0"/>
                <a:cs typeface="Calibri Light" panose="020F0302020204030204" pitchFamily="34" charset="0"/>
              </a:rPr>
              <a:t> </a:t>
            </a:r>
            <a:endParaRPr lang="en-AU" sz="1400" dirty="0">
              <a:latin typeface="Calibri Light" panose="020F0302020204030204" pitchFamily="34" charset="0"/>
              <a:ea typeface="Calibri" panose="020F0502020204030204" pitchFamily="34" charset="0"/>
              <a:cs typeface="Calibri Light" panose="020F0302020204030204" pitchFamily="34" charset="0"/>
            </a:endParaRPr>
          </a:p>
        </p:txBody>
      </p:sp>
      <p:sp>
        <p:nvSpPr>
          <p:cNvPr id="15" name="TextBox 14">
            <a:extLst>
              <a:ext uri="{FF2B5EF4-FFF2-40B4-BE49-F238E27FC236}">
                <a16:creationId xmlns:a16="http://schemas.microsoft.com/office/drawing/2014/main" id="{603DEAED-19BC-4ECA-B527-84C86BDD2975}"/>
              </a:ext>
            </a:extLst>
          </p:cNvPr>
          <p:cNvSpPr txBox="1"/>
          <p:nvPr/>
        </p:nvSpPr>
        <p:spPr>
          <a:xfrm>
            <a:off x="5659188" y="3148045"/>
            <a:ext cx="1546682" cy="3185487"/>
          </a:xfrm>
          <a:prstGeom prst="rect">
            <a:avLst/>
          </a:prstGeom>
          <a:noFill/>
        </p:spPr>
        <p:txBody>
          <a:bodyPr wrap="square" rtlCol="0">
            <a:spAutoFit/>
          </a:bodyPr>
          <a:lstStyle/>
          <a:p>
            <a:pPr algn="ctr">
              <a:spcBef>
                <a:spcPts val="1200"/>
              </a:spcBef>
            </a:pPr>
            <a:r>
              <a:rPr lang="en-AU" sz="1400" b="1" dirty="0">
                <a:latin typeface="Calibri Light" panose="020F0302020204030204" pitchFamily="34" charset="0"/>
                <a:ea typeface="Calibri" panose="020F0502020204030204" pitchFamily="34" charset="0"/>
                <a:cs typeface="Calibri Light" panose="020F0302020204030204" pitchFamily="34" charset="0"/>
              </a:rPr>
              <a:t>Prof.</a:t>
            </a:r>
            <a:r>
              <a:rPr lang="en-AU" sz="1400" b="1" dirty="0">
                <a:effectLst/>
                <a:latin typeface="Calibri Light" panose="020F0302020204030204" pitchFamily="34" charset="0"/>
                <a:ea typeface="Calibri" panose="020F0502020204030204" pitchFamily="34" charset="0"/>
                <a:cs typeface="Calibri Light" panose="020F0302020204030204" pitchFamily="34" charset="0"/>
              </a:rPr>
              <a:t> Sarah Legge</a:t>
            </a:r>
          </a:p>
          <a:p>
            <a:pPr algn="ctr">
              <a:spcBef>
                <a:spcPts val="1200"/>
              </a:spcBef>
            </a:pPr>
            <a:endParaRPr lang="en-AU" sz="400" dirty="0">
              <a:latin typeface="+mj-lt"/>
            </a:endParaRPr>
          </a:p>
          <a:p>
            <a:pPr algn="ctr">
              <a:spcBef>
                <a:spcPts val="1200"/>
              </a:spcBef>
            </a:pPr>
            <a:r>
              <a:rPr lang="en-AU" sz="1100" dirty="0">
                <a:latin typeface="+mj-lt"/>
              </a:rPr>
              <a:t>Leader NESP Threatened Species Recovery Hub, </a:t>
            </a:r>
            <a:r>
              <a:rPr lang="en-GB" sz="1100" dirty="0">
                <a:latin typeface="+mj-lt"/>
              </a:rPr>
              <a:t>Professor at Australian National University, Principal Research Fellow with the University of Queensland</a:t>
            </a:r>
            <a:r>
              <a:rPr lang="en-AU" sz="1100" dirty="0">
                <a:latin typeface="+mj-lt"/>
              </a:rPr>
              <a:t>.</a:t>
            </a:r>
            <a:br>
              <a:rPr lang="en-AU" sz="1100" dirty="0">
                <a:latin typeface="+mj-lt"/>
              </a:rPr>
            </a:br>
            <a:br>
              <a:rPr lang="en-AU" sz="1100" b="0" i="0" dirty="0">
                <a:effectLst/>
                <a:latin typeface="+mj-lt"/>
              </a:rPr>
            </a:br>
            <a:r>
              <a:rPr lang="en-AU" sz="1100" b="1" i="0" dirty="0">
                <a:effectLst/>
                <a:latin typeface="+mj-lt"/>
              </a:rPr>
              <a:t>Speciality – native fauna. </a:t>
            </a:r>
          </a:p>
          <a:p>
            <a:pPr algn="ctr">
              <a:spcBef>
                <a:spcPts val="1200"/>
              </a:spcBef>
            </a:pPr>
            <a:endParaRPr lang="en-AU" sz="1400" dirty="0">
              <a:latin typeface="Calibri Light" panose="020F0302020204030204" pitchFamily="34" charset="0"/>
              <a:ea typeface="Calibri" panose="020F0502020204030204" pitchFamily="34" charset="0"/>
              <a:cs typeface="Calibri Light" panose="020F0302020204030204" pitchFamily="34" charset="0"/>
            </a:endParaRPr>
          </a:p>
        </p:txBody>
      </p:sp>
      <p:sp>
        <p:nvSpPr>
          <p:cNvPr id="16" name="TextBox 15">
            <a:extLst>
              <a:ext uri="{FF2B5EF4-FFF2-40B4-BE49-F238E27FC236}">
                <a16:creationId xmlns:a16="http://schemas.microsoft.com/office/drawing/2014/main" id="{D2829392-BACD-44C9-B596-478B08FF2D0F}"/>
              </a:ext>
            </a:extLst>
          </p:cNvPr>
          <p:cNvSpPr txBox="1"/>
          <p:nvPr/>
        </p:nvSpPr>
        <p:spPr>
          <a:xfrm>
            <a:off x="7481285" y="3170900"/>
            <a:ext cx="1386449" cy="2877711"/>
          </a:xfrm>
          <a:prstGeom prst="rect">
            <a:avLst/>
          </a:prstGeom>
          <a:noFill/>
        </p:spPr>
        <p:txBody>
          <a:bodyPr wrap="square" rtlCol="0">
            <a:spAutoFit/>
          </a:bodyPr>
          <a:lstStyle/>
          <a:p>
            <a:pPr algn="ctr">
              <a:spcBef>
                <a:spcPts val="1200"/>
              </a:spcBef>
            </a:pPr>
            <a:r>
              <a:rPr lang="en-AU" sz="1400" b="1" dirty="0">
                <a:effectLst/>
                <a:latin typeface="+mj-lt"/>
                <a:ea typeface="Calibri" panose="020F0502020204030204" pitchFamily="34" charset="0"/>
                <a:cs typeface="Calibri Light" panose="020F0302020204030204" pitchFamily="34" charset="0"/>
              </a:rPr>
              <a:t>Prof. Fran Sheldon</a:t>
            </a:r>
            <a:endParaRPr lang="en-AU" sz="1100" b="1" dirty="0">
              <a:effectLst/>
              <a:latin typeface="+mj-lt"/>
              <a:ea typeface="Calibri" panose="020F0502020204030204" pitchFamily="34" charset="0"/>
              <a:cs typeface="Calibri Light" panose="020F0302020204030204" pitchFamily="34" charset="0"/>
            </a:endParaRPr>
          </a:p>
          <a:p>
            <a:pPr algn="ctr">
              <a:spcBef>
                <a:spcPts val="1200"/>
              </a:spcBef>
            </a:pPr>
            <a:r>
              <a:rPr lang="en-AU" sz="1100" i="0" u="none" strike="noStrike" dirty="0">
                <a:effectLst/>
                <a:latin typeface="+mj-lt"/>
              </a:rPr>
              <a:t>Professor and Head of School, School of Environment and Science, in the Griffith Sciences Group at Griffith University and a Research Member in the Australian Rivers Institute</a:t>
            </a:r>
            <a:br>
              <a:rPr lang="en-AU" sz="1100" dirty="0">
                <a:latin typeface="+mj-lt"/>
              </a:rPr>
            </a:br>
            <a:br>
              <a:rPr lang="en-AU" sz="1100" b="0" i="0" dirty="0">
                <a:effectLst/>
                <a:latin typeface="+mj-lt"/>
              </a:rPr>
            </a:br>
            <a:r>
              <a:rPr lang="en-AU" sz="1100" b="1" i="0" dirty="0">
                <a:effectLst/>
                <a:latin typeface="+mj-lt"/>
              </a:rPr>
              <a:t>Speciality – Rivers and Freshwater.</a:t>
            </a:r>
            <a:endParaRPr lang="en-AU" sz="1100" dirty="0">
              <a:latin typeface="+mj-lt"/>
              <a:ea typeface="Calibri" panose="020F0502020204030204" pitchFamily="34" charset="0"/>
              <a:cs typeface="Calibri Light" panose="020F0302020204030204" pitchFamily="34" charset="0"/>
            </a:endParaRPr>
          </a:p>
        </p:txBody>
      </p:sp>
      <p:pic>
        <p:nvPicPr>
          <p:cNvPr id="19" name="Picture 6">
            <a:extLst>
              <a:ext uri="{FF2B5EF4-FFF2-40B4-BE49-F238E27FC236}">
                <a16:creationId xmlns:a16="http://schemas.microsoft.com/office/drawing/2014/main" id="{52C80697-0EC6-4E9E-B677-982F9997427B}"/>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p:blipFill>
        <p:spPr bwMode="auto">
          <a:xfrm>
            <a:off x="7481285" y="1308885"/>
            <a:ext cx="1311363" cy="1761721"/>
          </a:xfrm>
          <a:prstGeom prst="rect">
            <a:avLst/>
          </a:prstGeom>
          <a:noFill/>
          <a:ln w="19050">
            <a:solidFill>
              <a:srgbClr val="025073"/>
            </a:solidFill>
          </a:ln>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ADAD1387-E8D4-45C3-8401-6AC498678EB7}"/>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0" y="1"/>
            <a:ext cx="7378996" cy="956932"/>
          </a:xfrm>
          <a:prstGeom prst="rect">
            <a:avLst/>
          </a:prstGeom>
        </p:spPr>
      </p:pic>
      <p:pic>
        <p:nvPicPr>
          <p:cNvPr id="21" name="Picture 20" descr="A close up of a sign&#10;&#10;Description automatically generated">
            <a:extLst>
              <a:ext uri="{FF2B5EF4-FFF2-40B4-BE49-F238E27FC236}">
                <a16:creationId xmlns:a16="http://schemas.microsoft.com/office/drawing/2014/main" id="{63331500-DCD5-465F-8B95-81DB9C8DF4B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298394" y="-129306"/>
            <a:ext cx="1892370" cy="1220470"/>
          </a:xfrm>
          <a:prstGeom prst="rect">
            <a:avLst/>
          </a:prstGeom>
        </p:spPr>
      </p:pic>
      <p:sp>
        <p:nvSpPr>
          <p:cNvPr id="22" name="Title 1">
            <a:extLst>
              <a:ext uri="{FF2B5EF4-FFF2-40B4-BE49-F238E27FC236}">
                <a16:creationId xmlns:a16="http://schemas.microsoft.com/office/drawing/2014/main" id="{59C31A62-43B4-4095-AF89-B7109ACC2FA0}"/>
              </a:ext>
            </a:extLst>
          </p:cNvPr>
          <p:cNvSpPr txBox="1">
            <a:spLocks/>
          </p:cNvSpPr>
          <p:nvPr/>
        </p:nvSpPr>
        <p:spPr>
          <a:xfrm>
            <a:off x="162487" y="89208"/>
            <a:ext cx="8813185" cy="1143000"/>
          </a:xfrm>
          <a:prstGeom prst="rect">
            <a:avLst/>
          </a:prstGeom>
        </p:spPr>
        <p:txBody>
          <a:bodyPr vert="horz" lIns="238658" tIns="119329" rIns="238658" bIns="119329" rtlCol="0" anchor="ctr">
            <a:noAutofit/>
          </a:bodyPr>
          <a:lstStyle>
            <a:lvl1pPr algn="l" defTabSz="914301"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n-US" sz="2800" dirty="0">
                <a:solidFill>
                  <a:schemeClr val="bg1"/>
                </a:solidFill>
                <a:ea typeface="+mn-ea"/>
                <a:cs typeface="+mn-cs"/>
              </a:rPr>
              <a:t>Science Accreditation Committee </a:t>
            </a:r>
          </a:p>
        </p:txBody>
      </p:sp>
      <p:sp>
        <p:nvSpPr>
          <p:cNvPr id="2" name="Slide Number Placeholder 1">
            <a:extLst>
              <a:ext uri="{FF2B5EF4-FFF2-40B4-BE49-F238E27FC236}">
                <a16:creationId xmlns:a16="http://schemas.microsoft.com/office/drawing/2014/main" id="{BFAE5F27-0790-AAB4-60C6-267605C94919}"/>
              </a:ext>
            </a:extLst>
          </p:cNvPr>
          <p:cNvSpPr>
            <a:spLocks noGrp="1"/>
          </p:cNvSpPr>
          <p:nvPr>
            <p:ph type="sldNum" sz="quarter" idx="12"/>
          </p:nvPr>
        </p:nvSpPr>
        <p:spPr/>
        <p:txBody>
          <a:bodyPr/>
          <a:lstStyle/>
          <a:p>
            <a:fld id="{0CF3C098-057A-459F-A7C8-BC4F417EF10C}" type="slidenum">
              <a:rPr lang="en-AU" smtClean="0"/>
              <a:t>25</a:t>
            </a:fld>
            <a:endParaRPr lang="en-AU" dirty="0"/>
          </a:p>
        </p:txBody>
      </p:sp>
    </p:spTree>
    <p:extLst>
      <p:ext uri="{BB962C8B-B14F-4D97-AF65-F5344CB8AC3E}">
        <p14:creationId xmlns:p14="http://schemas.microsoft.com/office/powerpoint/2010/main" val="30815217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619AB2F-7BC9-4F92-BDBF-0CBA90ED0B8D}"/>
              </a:ext>
            </a:extLst>
          </p:cNvPr>
          <p:cNvSpPr txBox="1"/>
          <p:nvPr/>
        </p:nvSpPr>
        <p:spPr>
          <a:xfrm>
            <a:off x="491720" y="3338165"/>
            <a:ext cx="1386449" cy="1815882"/>
          </a:xfrm>
          <a:prstGeom prst="rect">
            <a:avLst/>
          </a:prstGeom>
          <a:noFill/>
        </p:spPr>
        <p:txBody>
          <a:bodyPr wrap="square" rtlCol="0">
            <a:spAutoFit/>
          </a:bodyPr>
          <a:lstStyle/>
          <a:p>
            <a:pPr algn="ctr">
              <a:spcBef>
                <a:spcPts val="1200"/>
              </a:spcBef>
            </a:pPr>
            <a:r>
              <a:rPr lang="en-AU" sz="1400" b="1" dirty="0">
                <a:latin typeface="+mj-lt"/>
                <a:ea typeface="Calibri" panose="020F0502020204030204" pitchFamily="34" charset="0"/>
                <a:cs typeface="Calibri Light" panose="020F0302020204030204" pitchFamily="34" charset="0"/>
              </a:rPr>
              <a:t>Ricky Archer</a:t>
            </a:r>
            <a:endParaRPr lang="en-AU" sz="1400" b="1" dirty="0">
              <a:effectLst/>
              <a:latin typeface="+mj-lt"/>
              <a:ea typeface="Calibri" panose="020F0502020204030204" pitchFamily="34" charset="0"/>
              <a:cs typeface="Calibri Light" panose="020F0302020204030204" pitchFamily="34" charset="0"/>
            </a:endParaRPr>
          </a:p>
          <a:p>
            <a:pPr algn="ctr">
              <a:spcBef>
                <a:spcPts val="1200"/>
              </a:spcBef>
            </a:pPr>
            <a:br>
              <a:rPr lang="en-AU" sz="1100" dirty="0">
                <a:latin typeface="+mj-lt"/>
                <a:ea typeface="Calibri" panose="020F0502020204030204" pitchFamily="34" charset="0"/>
                <a:cs typeface="Calibri Light" panose="020F0302020204030204" pitchFamily="34" charset="0"/>
              </a:rPr>
            </a:br>
            <a:r>
              <a:rPr lang="en-AU" sz="1100" dirty="0">
                <a:latin typeface="+mj-lt"/>
                <a:ea typeface="Calibri" panose="020F0502020204030204" pitchFamily="34" charset="0"/>
                <a:cs typeface="Calibri Light" panose="020F0302020204030204" pitchFamily="34" charset="0"/>
              </a:rPr>
              <a:t>CEO, Northern Australian Indigenous Land &amp; Sea Management Alliance. </a:t>
            </a:r>
          </a:p>
          <a:p>
            <a:pPr marL="285750" indent="-285750" algn="ctr">
              <a:spcBef>
                <a:spcPts val="1200"/>
              </a:spcBef>
              <a:buFont typeface="Arial" panose="020B0604020202020204" pitchFamily="34" charset="0"/>
              <a:buChar char="•"/>
            </a:pPr>
            <a:endParaRPr lang="en-AU" sz="1200" dirty="0">
              <a:effectLst/>
              <a:latin typeface="+mj-lt"/>
              <a:ea typeface="Calibri" panose="020F0502020204030204" pitchFamily="34" charset="0"/>
              <a:cs typeface="Calibri Light" panose="020F0302020204030204" pitchFamily="34" charset="0"/>
            </a:endParaRPr>
          </a:p>
        </p:txBody>
      </p:sp>
      <p:sp>
        <p:nvSpPr>
          <p:cNvPr id="13" name="TextBox 12">
            <a:extLst>
              <a:ext uri="{FF2B5EF4-FFF2-40B4-BE49-F238E27FC236}">
                <a16:creationId xmlns:a16="http://schemas.microsoft.com/office/drawing/2014/main" id="{F645E203-B315-4FE1-A086-CB6FB4A7664A}"/>
              </a:ext>
            </a:extLst>
          </p:cNvPr>
          <p:cNvSpPr txBox="1"/>
          <p:nvPr/>
        </p:nvSpPr>
        <p:spPr>
          <a:xfrm>
            <a:off x="2177439" y="3338165"/>
            <a:ext cx="1386449" cy="307777"/>
          </a:xfrm>
          <a:prstGeom prst="rect">
            <a:avLst/>
          </a:prstGeom>
          <a:noFill/>
        </p:spPr>
        <p:txBody>
          <a:bodyPr wrap="square" rtlCol="0">
            <a:spAutoFit/>
          </a:bodyPr>
          <a:lstStyle/>
          <a:p>
            <a:pPr algn="ctr">
              <a:spcBef>
                <a:spcPts val="1200"/>
              </a:spcBef>
            </a:pPr>
            <a:r>
              <a:rPr lang="en-AU" sz="1400" b="1" dirty="0">
                <a:effectLst/>
                <a:latin typeface="Calibri Light" panose="020F0302020204030204" pitchFamily="34" charset="0"/>
                <a:ea typeface="Calibri" panose="020F0502020204030204" pitchFamily="34" charset="0"/>
                <a:cs typeface="Calibri Light" panose="020F0302020204030204" pitchFamily="34" charset="0"/>
              </a:rPr>
              <a:t>Dr Don Butler</a:t>
            </a:r>
            <a:endParaRPr lang="en-AU" sz="1400" b="1" dirty="0">
              <a:latin typeface="Calibri Light" panose="020F0302020204030204" pitchFamily="34" charset="0"/>
              <a:ea typeface="Calibri" panose="020F0502020204030204" pitchFamily="34" charset="0"/>
              <a:cs typeface="Calibri Light" panose="020F0302020204030204" pitchFamily="34" charset="0"/>
            </a:endParaRPr>
          </a:p>
        </p:txBody>
      </p:sp>
      <p:sp>
        <p:nvSpPr>
          <p:cNvPr id="14" name="TextBox 13">
            <a:extLst>
              <a:ext uri="{FF2B5EF4-FFF2-40B4-BE49-F238E27FC236}">
                <a16:creationId xmlns:a16="http://schemas.microsoft.com/office/drawing/2014/main" id="{1F236905-7271-4170-8D15-70448EE32245}"/>
              </a:ext>
            </a:extLst>
          </p:cNvPr>
          <p:cNvSpPr txBox="1"/>
          <p:nvPr/>
        </p:nvSpPr>
        <p:spPr>
          <a:xfrm>
            <a:off x="3884586" y="3338165"/>
            <a:ext cx="1386449" cy="307777"/>
          </a:xfrm>
          <a:prstGeom prst="rect">
            <a:avLst/>
          </a:prstGeom>
          <a:noFill/>
        </p:spPr>
        <p:txBody>
          <a:bodyPr wrap="square" rtlCol="0">
            <a:spAutoFit/>
          </a:bodyPr>
          <a:lstStyle/>
          <a:p>
            <a:pPr algn="ctr">
              <a:spcBef>
                <a:spcPts val="1200"/>
              </a:spcBef>
            </a:pPr>
            <a:r>
              <a:rPr lang="en-AU" sz="1400" b="1" dirty="0">
                <a:effectLst/>
                <a:latin typeface="Calibri Light" panose="020F0302020204030204" pitchFamily="34" charset="0"/>
                <a:ea typeface="Calibri" panose="020F0502020204030204" pitchFamily="34" charset="0"/>
                <a:cs typeface="Calibri Light" panose="020F0302020204030204" pitchFamily="34" charset="0"/>
              </a:rPr>
              <a:t>Ilona Millar</a:t>
            </a:r>
            <a:endParaRPr lang="en-AU" sz="1400" b="1" dirty="0">
              <a:latin typeface="Calibri Light" panose="020F0302020204030204" pitchFamily="34" charset="0"/>
              <a:ea typeface="Calibri" panose="020F0502020204030204" pitchFamily="34" charset="0"/>
              <a:cs typeface="Calibri Light" panose="020F0302020204030204" pitchFamily="34" charset="0"/>
            </a:endParaRPr>
          </a:p>
        </p:txBody>
      </p:sp>
      <p:sp>
        <p:nvSpPr>
          <p:cNvPr id="15" name="TextBox 14">
            <a:extLst>
              <a:ext uri="{FF2B5EF4-FFF2-40B4-BE49-F238E27FC236}">
                <a16:creationId xmlns:a16="http://schemas.microsoft.com/office/drawing/2014/main" id="{603DEAED-19BC-4ECA-B527-84C86BDD2975}"/>
              </a:ext>
            </a:extLst>
          </p:cNvPr>
          <p:cNvSpPr txBox="1"/>
          <p:nvPr/>
        </p:nvSpPr>
        <p:spPr>
          <a:xfrm>
            <a:off x="5591733" y="3315310"/>
            <a:ext cx="1386449" cy="523220"/>
          </a:xfrm>
          <a:prstGeom prst="rect">
            <a:avLst/>
          </a:prstGeom>
          <a:noFill/>
        </p:spPr>
        <p:txBody>
          <a:bodyPr wrap="square" rtlCol="0">
            <a:spAutoFit/>
          </a:bodyPr>
          <a:lstStyle/>
          <a:p>
            <a:pPr algn="ctr">
              <a:spcBef>
                <a:spcPts val="1200"/>
              </a:spcBef>
            </a:pPr>
            <a:r>
              <a:rPr lang="en-AU" sz="1400" b="1" dirty="0">
                <a:latin typeface="Calibri Light" panose="020F0302020204030204" pitchFamily="34" charset="0"/>
                <a:ea typeface="Calibri" panose="020F0502020204030204" pitchFamily="34" charset="0"/>
                <a:cs typeface="Calibri Light" panose="020F0302020204030204" pitchFamily="34" charset="0"/>
              </a:rPr>
              <a:t>Prof</a:t>
            </a:r>
            <a:r>
              <a:rPr lang="en-AU" sz="1400" b="1" dirty="0">
                <a:effectLst/>
                <a:latin typeface="Calibri Light" panose="020F0302020204030204" pitchFamily="34" charset="0"/>
                <a:ea typeface="Calibri" panose="020F0502020204030204" pitchFamily="34" charset="0"/>
                <a:cs typeface="Calibri Light" panose="020F0302020204030204" pitchFamily="34" charset="0"/>
              </a:rPr>
              <a:t> Hugh Possingham</a:t>
            </a:r>
            <a:endParaRPr lang="en-AU" sz="1400" b="1" dirty="0">
              <a:latin typeface="Calibri Light" panose="020F0302020204030204" pitchFamily="34" charset="0"/>
              <a:ea typeface="Calibri" panose="020F0502020204030204" pitchFamily="34" charset="0"/>
              <a:cs typeface="Calibri Light" panose="020F0302020204030204" pitchFamily="34" charset="0"/>
            </a:endParaRPr>
          </a:p>
        </p:txBody>
      </p:sp>
      <p:pic>
        <p:nvPicPr>
          <p:cNvPr id="3074" name="Picture 2" descr="Ricky Archer (@rickyarchoo) | Twitter">
            <a:extLst>
              <a:ext uri="{FF2B5EF4-FFF2-40B4-BE49-F238E27FC236}">
                <a16:creationId xmlns:a16="http://schemas.microsoft.com/office/drawing/2014/main" id="{40E5581C-9BA3-4623-B3B8-8993FA1042A9}"/>
              </a:ext>
            </a:extLst>
          </p:cNvPr>
          <p:cNvPicPr>
            <a:picLocks noChangeAspect="1" noChangeArrowheads="1"/>
          </p:cNvPicPr>
          <p:nvPr/>
        </p:nvPicPr>
        <p:blipFill rotWithShape="1">
          <a:blip r:embed="rId2" cstate="print">
            <a:grayscl/>
            <a:extLst>
              <a:ext uri="{28A0092B-C50C-407E-A947-70E740481C1C}">
                <a14:useLocalDpi xmlns:a14="http://schemas.microsoft.com/office/drawing/2010/main"/>
              </a:ext>
            </a:extLst>
          </a:blip>
          <a:srcRect/>
          <a:stretch/>
        </p:blipFill>
        <p:spPr bwMode="auto">
          <a:xfrm>
            <a:off x="491720" y="1476150"/>
            <a:ext cx="1311363" cy="1761721"/>
          </a:xfrm>
          <a:prstGeom prst="rect">
            <a:avLst/>
          </a:prstGeom>
          <a:noFill/>
          <a:ln w="19050">
            <a:solidFill>
              <a:srgbClr val="025073"/>
            </a:solidFill>
          </a:ln>
          <a:extLst>
            <a:ext uri="{909E8E84-426E-40DD-AFC4-6F175D3DCCD1}">
              <a14:hiddenFill xmlns:a14="http://schemas.microsoft.com/office/drawing/2010/main">
                <a:solidFill>
                  <a:srgbClr val="FFFFFF"/>
                </a:solidFill>
              </a14:hiddenFill>
            </a:ext>
          </a:extLst>
        </p:spPr>
      </p:pic>
      <p:pic>
        <p:nvPicPr>
          <p:cNvPr id="3076" name="Picture 4" descr="Don BUTLER | Research and Development Manager | B.Sc.(hons1), PhD.">
            <a:extLst>
              <a:ext uri="{FF2B5EF4-FFF2-40B4-BE49-F238E27FC236}">
                <a16:creationId xmlns:a16="http://schemas.microsoft.com/office/drawing/2014/main" id="{13C1E78B-6907-46C5-B5D1-36B033D31166}"/>
              </a:ext>
            </a:extLst>
          </p:cNvPr>
          <p:cNvPicPr>
            <a:picLocks noChangeAspect="1" noChangeArrowheads="1"/>
          </p:cNvPicPr>
          <p:nvPr/>
        </p:nvPicPr>
        <p:blipFill rotWithShape="1">
          <a:blip r:embed="rId3" cstate="print">
            <a:grayscl/>
            <a:extLst>
              <a:ext uri="{28A0092B-C50C-407E-A947-70E740481C1C}">
                <a14:useLocalDpi xmlns:a14="http://schemas.microsoft.com/office/drawing/2010/main"/>
              </a:ext>
            </a:extLst>
          </a:blip>
          <a:srcRect/>
          <a:stretch/>
        </p:blipFill>
        <p:spPr bwMode="auto">
          <a:xfrm>
            <a:off x="2154068" y="1476150"/>
            <a:ext cx="1353492" cy="1778266"/>
          </a:xfrm>
          <a:prstGeom prst="rect">
            <a:avLst/>
          </a:prstGeom>
          <a:noFill/>
          <a:ln w="19050">
            <a:solidFill>
              <a:srgbClr val="025073"/>
            </a:solidFill>
          </a:ln>
          <a:extLst>
            <a:ext uri="{909E8E84-426E-40DD-AFC4-6F175D3DCCD1}">
              <a14:hiddenFill xmlns:a14="http://schemas.microsoft.com/office/drawing/2010/main">
                <a:solidFill>
                  <a:srgbClr val="FFFFFF"/>
                </a:solidFill>
              </a14:hiddenFill>
            </a:ext>
          </a:extLst>
        </p:spPr>
      </p:pic>
      <p:pic>
        <p:nvPicPr>
          <p:cNvPr id="3078" name="Picture 6" descr="300+ &amp;quot;Millar&amp;quot; profiles | LinkedIn">
            <a:extLst>
              <a:ext uri="{FF2B5EF4-FFF2-40B4-BE49-F238E27FC236}">
                <a16:creationId xmlns:a16="http://schemas.microsoft.com/office/drawing/2014/main" id="{069F0D2F-F1A1-496C-A615-A1807433B047}"/>
              </a:ext>
            </a:extLst>
          </p:cNvPr>
          <p:cNvPicPr>
            <a:picLocks noChangeAspect="1" noChangeArrowheads="1"/>
          </p:cNvPicPr>
          <p:nvPr/>
        </p:nvPicPr>
        <p:blipFill rotWithShape="1">
          <a:blip r:embed="rId4" cstate="print">
            <a:grayscl/>
            <a:extLst>
              <a:ext uri="{28A0092B-C50C-407E-A947-70E740481C1C}">
                <a14:useLocalDpi xmlns:a14="http://schemas.microsoft.com/office/drawing/2010/main"/>
              </a:ext>
            </a:extLst>
          </a:blip>
          <a:srcRect/>
          <a:stretch/>
        </p:blipFill>
        <p:spPr bwMode="auto">
          <a:xfrm>
            <a:off x="3858545" y="1487212"/>
            <a:ext cx="1386449" cy="1778266"/>
          </a:xfrm>
          <a:prstGeom prst="rect">
            <a:avLst/>
          </a:prstGeom>
          <a:noFill/>
          <a:ln w="19050">
            <a:solidFill>
              <a:srgbClr val="025073"/>
            </a:solidFill>
          </a:ln>
          <a:extLst>
            <a:ext uri="{909E8E84-426E-40DD-AFC4-6F175D3DCCD1}">
              <a14:hiddenFill xmlns:a14="http://schemas.microsoft.com/office/drawing/2010/main">
                <a:solidFill>
                  <a:srgbClr val="FFFFFF"/>
                </a:solidFill>
              </a14:hiddenFill>
            </a:ext>
          </a:extLst>
        </p:spPr>
      </p:pic>
      <p:pic>
        <p:nvPicPr>
          <p:cNvPr id="3080" name="Picture 8" descr="Queensland Chief Scientist | Office of the Queensland Chief Scientist">
            <a:extLst>
              <a:ext uri="{FF2B5EF4-FFF2-40B4-BE49-F238E27FC236}">
                <a16:creationId xmlns:a16="http://schemas.microsoft.com/office/drawing/2014/main" id="{13175F16-DCAF-46D9-9938-FD85B625AF88}"/>
              </a:ext>
            </a:extLst>
          </p:cNvPr>
          <p:cNvPicPr>
            <a:picLocks noChangeAspect="1" noChangeArrowheads="1"/>
          </p:cNvPicPr>
          <p:nvPr/>
        </p:nvPicPr>
        <p:blipFill>
          <a:blip r:embed="rId5">
            <a:grayscl/>
            <a:extLst>
              <a:ext uri="{28A0092B-C50C-407E-A947-70E740481C1C}">
                <a14:useLocalDpi xmlns:a14="http://schemas.microsoft.com/office/drawing/2010/main"/>
              </a:ext>
            </a:extLst>
          </a:blip>
          <a:srcRect/>
          <a:stretch>
            <a:fillRect/>
          </a:stretch>
        </p:blipFill>
        <p:spPr bwMode="auto">
          <a:xfrm>
            <a:off x="5565692" y="1476150"/>
            <a:ext cx="1353492" cy="1784123"/>
          </a:xfrm>
          <a:prstGeom prst="rect">
            <a:avLst/>
          </a:prstGeom>
          <a:noFill/>
          <a:ln w="19050">
            <a:solidFill>
              <a:srgbClr val="025073"/>
            </a:solidFill>
          </a:ln>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3FAA9201-D1E3-4C02-8229-D8963F9C6BC3}"/>
              </a:ext>
            </a:extLst>
          </p:cNvPr>
          <p:cNvSpPr txBox="1"/>
          <p:nvPr/>
        </p:nvSpPr>
        <p:spPr>
          <a:xfrm>
            <a:off x="2177439" y="3876774"/>
            <a:ext cx="1386449" cy="1277273"/>
          </a:xfrm>
          <a:prstGeom prst="rect">
            <a:avLst/>
          </a:prstGeom>
          <a:noFill/>
        </p:spPr>
        <p:txBody>
          <a:bodyPr wrap="square" rtlCol="0">
            <a:spAutoFit/>
          </a:bodyPr>
          <a:lstStyle/>
          <a:p>
            <a:pPr algn="ctr">
              <a:spcBef>
                <a:spcPts val="1200"/>
              </a:spcBef>
            </a:pPr>
            <a:r>
              <a:rPr lang="en-AU" sz="1100" dirty="0">
                <a:latin typeface="+mj-lt"/>
                <a:ea typeface="Calibri" panose="020F0502020204030204" pitchFamily="34" charset="0"/>
                <a:cs typeface="Calibri Light" panose="020F0302020204030204" pitchFamily="34" charset="0"/>
              </a:rPr>
              <a:t>Australian National University, former Principal Scientist to the Land Restoration Fund.</a:t>
            </a:r>
          </a:p>
          <a:p>
            <a:pPr marL="285750" indent="-285750" algn="ctr">
              <a:spcBef>
                <a:spcPts val="1200"/>
              </a:spcBef>
              <a:buFont typeface="Arial" panose="020B0604020202020204" pitchFamily="34" charset="0"/>
              <a:buChar char="•"/>
            </a:pPr>
            <a:endParaRPr lang="en-AU" sz="1200" dirty="0">
              <a:effectLst/>
              <a:latin typeface="+mj-lt"/>
              <a:ea typeface="Calibri" panose="020F0502020204030204" pitchFamily="34" charset="0"/>
              <a:cs typeface="Calibri Light" panose="020F0302020204030204" pitchFamily="34" charset="0"/>
            </a:endParaRPr>
          </a:p>
        </p:txBody>
      </p:sp>
      <p:sp>
        <p:nvSpPr>
          <p:cNvPr id="19" name="TextBox 18">
            <a:extLst>
              <a:ext uri="{FF2B5EF4-FFF2-40B4-BE49-F238E27FC236}">
                <a16:creationId xmlns:a16="http://schemas.microsoft.com/office/drawing/2014/main" id="{63683A6C-1246-46CC-B709-85A3FCBD7F1D}"/>
              </a:ext>
            </a:extLst>
          </p:cNvPr>
          <p:cNvSpPr txBox="1"/>
          <p:nvPr/>
        </p:nvSpPr>
        <p:spPr>
          <a:xfrm>
            <a:off x="3935467" y="3876774"/>
            <a:ext cx="1386449" cy="600164"/>
          </a:xfrm>
          <a:prstGeom prst="rect">
            <a:avLst/>
          </a:prstGeom>
          <a:noFill/>
        </p:spPr>
        <p:txBody>
          <a:bodyPr wrap="square" rtlCol="0">
            <a:spAutoFit/>
          </a:bodyPr>
          <a:lstStyle/>
          <a:p>
            <a:pPr algn="ctr">
              <a:spcBef>
                <a:spcPts val="1200"/>
              </a:spcBef>
            </a:pPr>
            <a:r>
              <a:rPr lang="en-GB" sz="1100" dirty="0">
                <a:latin typeface="+mj-lt"/>
                <a:cs typeface="Calibri Light" panose="020F0302020204030204" pitchFamily="34" charset="0"/>
              </a:rPr>
              <a:t>Head of Climate Change Practice, Gilbert &amp; Tobin.</a:t>
            </a:r>
            <a:endParaRPr lang="en-AU" sz="1100" dirty="0">
              <a:latin typeface="+mj-lt"/>
              <a:cs typeface="Calibri Light" panose="020F0302020204030204" pitchFamily="34" charset="0"/>
            </a:endParaRPr>
          </a:p>
        </p:txBody>
      </p:sp>
      <p:sp>
        <p:nvSpPr>
          <p:cNvPr id="20" name="TextBox 19">
            <a:extLst>
              <a:ext uri="{FF2B5EF4-FFF2-40B4-BE49-F238E27FC236}">
                <a16:creationId xmlns:a16="http://schemas.microsoft.com/office/drawing/2014/main" id="{CDD50F66-4640-4964-8AD8-23BF87747621}"/>
              </a:ext>
            </a:extLst>
          </p:cNvPr>
          <p:cNvSpPr txBox="1"/>
          <p:nvPr/>
        </p:nvSpPr>
        <p:spPr>
          <a:xfrm>
            <a:off x="5591733" y="3872287"/>
            <a:ext cx="1386449" cy="1277273"/>
          </a:xfrm>
          <a:prstGeom prst="rect">
            <a:avLst/>
          </a:prstGeom>
          <a:noFill/>
        </p:spPr>
        <p:txBody>
          <a:bodyPr wrap="square" rtlCol="0">
            <a:spAutoFit/>
          </a:bodyPr>
          <a:lstStyle/>
          <a:p>
            <a:pPr algn="ctr">
              <a:spcBef>
                <a:spcPts val="1200"/>
              </a:spcBef>
            </a:pPr>
            <a:r>
              <a:rPr lang="en-GB" sz="1100" dirty="0">
                <a:latin typeface="+mj-lt"/>
                <a:cs typeface="Calibri Light" panose="020F0302020204030204" pitchFamily="34" charset="0"/>
              </a:rPr>
              <a:t>Chief Scientist of Queensland, former Chief Scientist of the Nature Conservancy. Professor at the University of Queensland. </a:t>
            </a:r>
            <a:endParaRPr lang="en-AU" sz="1100" dirty="0">
              <a:latin typeface="+mj-lt"/>
              <a:cs typeface="Calibri Light" panose="020F0302020204030204" pitchFamily="34" charset="0"/>
            </a:endParaRPr>
          </a:p>
        </p:txBody>
      </p:sp>
      <p:sp>
        <p:nvSpPr>
          <p:cNvPr id="21" name="TextBox 20">
            <a:extLst>
              <a:ext uri="{FF2B5EF4-FFF2-40B4-BE49-F238E27FC236}">
                <a16:creationId xmlns:a16="http://schemas.microsoft.com/office/drawing/2014/main" id="{82D51140-7258-42E8-B7D7-C05F325A1504}"/>
              </a:ext>
            </a:extLst>
          </p:cNvPr>
          <p:cNvSpPr txBox="1"/>
          <p:nvPr/>
        </p:nvSpPr>
        <p:spPr>
          <a:xfrm>
            <a:off x="7179821" y="3315310"/>
            <a:ext cx="1386449" cy="523220"/>
          </a:xfrm>
          <a:prstGeom prst="rect">
            <a:avLst/>
          </a:prstGeom>
          <a:noFill/>
        </p:spPr>
        <p:txBody>
          <a:bodyPr wrap="square" rtlCol="0">
            <a:spAutoFit/>
          </a:bodyPr>
          <a:lstStyle/>
          <a:p>
            <a:pPr algn="ctr">
              <a:spcBef>
                <a:spcPts val="1200"/>
              </a:spcBef>
            </a:pPr>
            <a:r>
              <a:rPr lang="en-AU" sz="1400" b="1" dirty="0">
                <a:latin typeface="Calibri Light" panose="020F0302020204030204" pitchFamily="34" charset="0"/>
                <a:ea typeface="Calibri" panose="020F0502020204030204" pitchFamily="34" charset="0"/>
                <a:cs typeface="Calibri Light" panose="020F0302020204030204" pitchFamily="34" charset="0"/>
              </a:rPr>
              <a:t>Prof</a:t>
            </a:r>
            <a:r>
              <a:rPr lang="en-AU" sz="1400" b="1" dirty="0">
                <a:effectLst/>
                <a:latin typeface="Calibri Light" panose="020F0302020204030204" pitchFamily="34" charset="0"/>
                <a:ea typeface="Calibri" panose="020F0502020204030204" pitchFamily="34" charset="0"/>
                <a:cs typeface="Calibri Light" panose="020F0302020204030204" pitchFamily="34" charset="0"/>
              </a:rPr>
              <a:t> Martine Maron</a:t>
            </a:r>
            <a:endParaRPr lang="en-AU" sz="1400" b="1" dirty="0">
              <a:latin typeface="Calibri Light" panose="020F0302020204030204" pitchFamily="34" charset="0"/>
              <a:ea typeface="Calibri" panose="020F0502020204030204" pitchFamily="34" charset="0"/>
              <a:cs typeface="Calibri Light" panose="020F0302020204030204" pitchFamily="34" charset="0"/>
            </a:endParaRPr>
          </a:p>
        </p:txBody>
      </p:sp>
      <p:pic>
        <p:nvPicPr>
          <p:cNvPr id="1026" name="Picture 2">
            <a:extLst>
              <a:ext uri="{FF2B5EF4-FFF2-40B4-BE49-F238E27FC236}">
                <a16:creationId xmlns:a16="http://schemas.microsoft.com/office/drawing/2014/main" id="{C810BFE1-1E2C-4BB4-99D6-272EC0E7E51A}"/>
              </a:ext>
            </a:extLst>
          </p:cNvPr>
          <p:cNvPicPr>
            <a:picLocks noChangeAspect="1" noChangeArrowheads="1"/>
          </p:cNvPicPr>
          <p:nvPr/>
        </p:nvPicPr>
        <p:blipFill rotWithShape="1">
          <a:blip r:embed="rId6" cstate="print">
            <a:grayscl/>
            <a:extLst>
              <a:ext uri="{28A0092B-C50C-407E-A947-70E740481C1C}">
                <a14:useLocalDpi xmlns:a14="http://schemas.microsoft.com/office/drawing/2010/main"/>
              </a:ext>
            </a:extLst>
          </a:blip>
          <a:srcRect/>
          <a:stretch/>
        </p:blipFill>
        <p:spPr bwMode="auto">
          <a:xfrm>
            <a:off x="7239882" y="1476150"/>
            <a:ext cx="1386449" cy="1789328"/>
          </a:xfrm>
          <a:prstGeom prst="rect">
            <a:avLst/>
          </a:prstGeom>
          <a:noFill/>
          <a:ln w="19050">
            <a:solidFill>
              <a:srgbClr val="025073"/>
            </a:solidFill>
          </a:ln>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0B8450AA-DCD8-4C31-9191-AC5CD19DC8BA}"/>
              </a:ext>
            </a:extLst>
          </p:cNvPr>
          <p:cNvSpPr txBox="1"/>
          <p:nvPr/>
        </p:nvSpPr>
        <p:spPr>
          <a:xfrm>
            <a:off x="7179820" y="3838530"/>
            <a:ext cx="1386449" cy="938719"/>
          </a:xfrm>
          <a:prstGeom prst="rect">
            <a:avLst/>
          </a:prstGeom>
          <a:noFill/>
        </p:spPr>
        <p:txBody>
          <a:bodyPr wrap="square" rtlCol="0">
            <a:spAutoFit/>
          </a:bodyPr>
          <a:lstStyle>
            <a:defPPr>
              <a:defRPr lang="en-US"/>
            </a:defPPr>
            <a:lvl1pPr algn="ctr">
              <a:spcBef>
                <a:spcPts val="1200"/>
              </a:spcBef>
              <a:defRPr sz="1100">
                <a:latin typeface="+mj-lt"/>
                <a:cs typeface="Calibri Light" panose="020F0302020204030204" pitchFamily="34" charset="0"/>
              </a:defRPr>
            </a:lvl1pPr>
          </a:lstStyle>
          <a:p>
            <a:r>
              <a:rPr lang="en-GB" dirty="0"/>
              <a:t>Professor of Environmental Management and an ARC Future Fellow. </a:t>
            </a:r>
            <a:endParaRPr lang="en-AU" dirty="0"/>
          </a:p>
        </p:txBody>
      </p:sp>
      <p:pic>
        <p:nvPicPr>
          <p:cNvPr id="23" name="Picture 22">
            <a:extLst>
              <a:ext uri="{FF2B5EF4-FFF2-40B4-BE49-F238E27FC236}">
                <a16:creationId xmlns:a16="http://schemas.microsoft.com/office/drawing/2014/main" id="{878A27E2-6D6B-4674-BF05-596C531EEA58}"/>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0" y="1"/>
            <a:ext cx="7378996" cy="956932"/>
          </a:xfrm>
          <a:prstGeom prst="rect">
            <a:avLst/>
          </a:prstGeom>
        </p:spPr>
      </p:pic>
      <p:pic>
        <p:nvPicPr>
          <p:cNvPr id="24" name="Picture 23" descr="A close up of a sign&#10;&#10;Description automatically generated">
            <a:extLst>
              <a:ext uri="{FF2B5EF4-FFF2-40B4-BE49-F238E27FC236}">
                <a16:creationId xmlns:a16="http://schemas.microsoft.com/office/drawing/2014/main" id="{F56BE7F4-5F7A-45A1-8484-B7F318640098}"/>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298394" y="-129306"/>
            <a:ext cx="1892370" cy="1220470"/>
          </a:xfrm>
          <a:prstGeom prst="rect">
            <a:avLst/>
          </a:prstGeom>
        </p:spPr>
      </p:pic>
      <p:sp>
        <p:nvSpPr>
          <p:cNvPr id="25" name="Title 1">
            <a:extLst>
              <a:ext uri="{FF2B5EF4-FFF2-40B4-BE49-F238E27FC236}">
                <a16:creationId xmlns:a16="http://schemas.microsoft.com/office/drawing/2014/main" id="{A7CF6030-9694-4468-B553-1875267A90C7}"/>
              </a:ext>
            </a:extLst>
          </p:cNvPr>
          <p:cNvSpPr txBox="1">
            <a:spLocks/>
          </p:cNvSpPr>
          <p:nvPr/>
        </p:nvSpPr>
        <p:spPr>
          <a:xfrm>
            <a:off x="162487" y="89208"/>
            <a:ext cx="8813185" cy="1143000"/>
          </a:xfrm>
          <a:prstGeom prst="rect">
            <a:avLst/>
          </a:prstGeom>
        </p:spPr>
        <p:txBody>
          <a:bodyPr vert="horz" lIns="238658" tIns="119329" rIns="238658" bIns="119329" rtlCol="0" anchor="ctr">
            <a:noAutofit/>
          </a:bodyPr>
          <a:lstStyle>
            <a:lvl1pPr algn="l" defTabSz="914301"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n-US" sz="2800" dirty="0">
                <a:solidFill>
                  <a:schemeClr val="bg1"/>
                </a:solidFill>
                <a:ea typeface="+mn-ea"/>
                <a:cs typeface="+mn-cs"/>
              </a:rPr>
              <a:t>Technical Advisory Panel</a:t>
            </a:r>
          </a:p>
        </p:txBody>
      </p:sp>
      <p:sp>
        <p:nvSpPr>
          <p:cNvPr id="2" name="Slide Number Placeholder 1">
            <a:extLst>
              <a:ext uri="{FF2B5EF4-FFF2-40B4-BE49-F238E27FC236}">
                <a16:creationId xmlns:a16="http://schemas.microsoft.com/office/drawing/2014/main" id="{0609474C-8379-6D3C-C7A7-0E7ADB258C48}"/>
              </a:ext>
            </a:extLst>
          </p:cNvPr>
          <p:cNvSpPr>
            <a:spLocks noGrp="1"/>
          </p:cNvSpPr>
          <p:nvPr>
            <p:ph type="sldNum" sz="quarter" idx="12"/>
          </p:nvPr>
        </p:nvSpPr>
        <p:spPr/>
        <p:txBody>
          <a:bodyPr/>
          <a:lstStyle/>
          <a:p>
            <a:fld id="{0CF3C098-057A-459F-A7C8-BC4F417EF10C}" type="slidenum">
              <a:rPr lang="en-AU" smtClean="0"/>
              <a:t>26</a:t>
            </a:fld>
            <a:endParaRPr lang="en-AU" dirty="0"/>
          </a:p>
        </p:txBody>
      </p:sp>
    </p:spTree>
    <p:extLst>
      <p:ext uri="{BB962C8B-B14F-4D97-AF65-F5344CB8AC3E}">
        <p14:creationId xmlns:p14="http://schemas.microsoft.com/office/powerpoint/2010/main" val="21833787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FAE3151-60DA-CF43-A819-CD6080A8C99A}"/>
              </a:ext>
            </a:extLst>
          </p:cNvPr>
          <p:cNvSpPr>
            <a:spLocks noGrp="1"/>
          </p:cNvSpPr>
          <p:nvPr>
            <p:ph type="sldNum" sz="quarter" idx="12"/>
          </p:nvPr>
        </p:nvSpPr>
        <p:spPr/>
        <p:txBody>
          <a:bodyPr/>
          <a:lstStyle/>
          <a:p>
            <a:fld id="{20550A7E-0215-EA48-A579-C9E7E81A0714}" type="slidenum">
              <a:rPr lang="en-AU" smtClean="0"/>
              <a:t>27</a:t>
            </a:fld>
            <a:endParaRPr lang="en-AU"/>
          </a:p>
        </p:txBody>
      </p:sp>
      <p:pic>
        <p:nvPicPr>
          <p:cNvPr id="6" name="Picture 5" descr="A close up of a sign&#10;&#10;Description automatically generated">
            <a:extLst>
              <a:ext uri="{FF2B5EF4-FFF2-40B4-BE49-F238E27FC236}">
                <a16:creationId xmlns:a16="http://schemas.microsoft.com/office/drawing/2014/main" id="{07A4A550-E44F-3D4C-9765-5A6C00E2D34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245231" y="-44245"/>
            <a:ext cx="1892370" cy="1220470"/>
          </a:xfrm>
          <a:prstGeom prst="rect">
            <a:avLst/>
          </a:prstGeom>
        </p:spPr>
      </p:pic>
      <p:pic>
        <p:nvPicPr>
          <p:cNvPr id="5" name="Picture 4" descr="Graphical user interface, text, website&#10;&#10;Description automatically generated">
            <a:extLst>
              <a:ext uri="{FF2B5EF4-FFF2-40B4-BE49-F238E27FC236}">
                <a16:creationId xmlns:a16="http://schemas.microsoft.com/office/drawing/2014/main" id="{E52C8716-8712-9448-8259-EBAE28EAB31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7789" y="1325563"/>
            <a:ext cx="4616522" cy="4612392"/>
          </a:xfrm>
          <a:prstGeom prst="rect">
            <a:avLst/>
          </a:prstGeom>
        </p:spPr>
      </p:pic>
      <p:pic>
        <p:nvPicPr>
          <p:cNvPr id="11" name="Picture 10" descr="Graphical user interface, website&#10;&#10;Description automatically generated">
            <a:extLst>
              <a:ext uri="{FF2B5EF4-FFF2-40B4-BE49-F238E27FC236}">
                <a16:creationId xmlns:a16="http://schemas.microsoft.com/office/drawing/2014/main" id="{8EFCDA06-1BD5-7B4F-BD6E-E6E43A4CEB4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14311" y="1325563"/>
            <a:ext cx="4299335" cy="4260915"/>
          </a:xfrm>
          <a:prstGeom prst="rect">
            <a:avLst/>
          </a:prstGeom>
        </p:spPr>
      </p:pic>
      <p:pic>
        <p:nvPicPr>
          <p:cNvPr id="8" name="Picture 7">
            <a:extLst>
              <a:ext uri="{FF2B5EF4-FFF2-40B4-BE49-F238E27FC236}">
                <a16:creationId xmlns:a16="http://schemas.microsoft.com/office/drawing/2014/main" id="{A008BD13-C617-BE8F-24E0-4775A6DA794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0" y="1"/>
            <a:ext cx="7378996" cy="956932"/>
          </a:xfrm>
          <a:prstGeom prst="rect">
            <a:avLst/>
          </a:prstGeom>
        </p:spPr>
      </p:pic>
      <p:sp>
        <p:nvSpPr>
          <p:cNvPr id="9" name="Title 1">
            <a:extLst>
              <a:ext uri="{FF2B5EF4-FFF2-40B4-BE49-F238E27FC236}">
                <a16:creationId xmlns:a16="http://schemas.microsoft.com/office/drawing/2014/main" id="{2F9E7CC1-5196-1CA5-8FEA-8DA66C84FEE9}"/>
              </a:ext>
            </a:extLst>
          </p:cNvPr>
          <p:cNvSpPr txBox="1">
            <a:spLocks/>
          </p:cNvSpPr>
          <p:nvPr/>
        </p:nvSpPr>
        <p:spPr>
          <a:xfrm>
            <a:off x="162487" y="89208"/>
            <a:ext cx="8813185" cy="1143000"/>
          </a:xfrm>
          <a:prstGeom prst="rect">
            <a:avLst/>
          </a:prstGeom>
        </p:spPr>
        <p:txBody>
          <a:bodyPr vert="horz" lIns="238658" tIns="119329" rIns="238658" bIns="119329" rtlCol="0" anchor="ctr">
            <a:noAutofit/>
          </a:bodyPr>
          <a:lstStyle>
            <a:lvl1pPr algn="l" defTabSz="914301"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n-US" sz="2800" dirty="0">
                <a:solidFill>
                  <a:schemeClr val="bg1"/>
                </a:solidFill>
                <a:ea typeface="+mn-ea"/>
                <a:cs typeface="+mn-cs"/>
              </a:rPr>
              <a:t>Select a Method</a:t>
            </a:r>
          </a:p>
        </p:txBody>
      </p:sp>
    </p:spTree>
    <p:extLst>
      <p:ext uri="{BB962C8B-B14F-4D97-AF65-F5344CB8AC3E}">
        <p14:creationId xmlns:p14="http://schemas.microsoft.com/office/powerpoint/2010/main" val="11886523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399AADA-C171-A179-A56F-CFB584F469AE}"/>
              </a:ext>
            </a:extLst>
          </p:cNvPr>
          <p:cNvSpPr>
            <a:spLocks noGrp="1"/>
          </p:cNvSpPr>
          <p:nvPr>
            <p:ph type="sldNum" sz="quarter" idx="12"/>
          </p:nvPr>
        </p:nvSpPr>
        <p:spPr/>
        <p:txBody>
          <a:bodyPr/>
          <a:lstStyle/>
          <a:p>
            <a:fld id="{20550A7E-0215-EA48-A579-C9E7E81A0714}" type="slidenum">
              <a:rPr lang="en-AU" smtClean="0"/>
              <a:t>28</a:t>
            </a:fld>
            <a:endParaRPr lang="en-AU"/>
          </a:p>
        </p:txBody>
      </p:sp>
      <p:pic>
        <p:nvPicPr>
          <p:cNvPr id="15" name="Picture 14" descr="Graphical user interface, text, application&#10;&#10;Description automatically generated">
            <a:extLst>
              <a:ext uri="{FF2B5EF4-FFF2-40B4-BE49-F238E27FC236}">
                <a16:creationId xmlns:a16="http://schemas.microsoft.com/office/drawing/2014/main" id="{CACB7F86-0245-4A28-5C8F-3B5FF28BBDA4}"/>
              </a:ext>
            </a:extLst>
          </p:cNvPr>
          <p:cNvPicPr>
            <a:picLocks noChangeAspect="1"/>
          </p:cNvPicPr>
          <p:nvPr/>
        </p:nvPicPr>
        <p:blipFill>
          <a:blip r:embed="rId2"/>
          <a:stretch>
            <a:fillRect/>
          </a:stretch>
        </p:blipFill>
        <p:spPr>
          <a:xfrm>
            <a:off x="2551403" y="1035781"/>
            <a:ext cx="3846984" cy="4987953"/>
          </a:xfrm>
          <a:prstGeom prst="rect">
            <a:avLst/>
          </a:prstGeom>
        </p:spPr>
      </p:pic>
      <p:cxnSp>
        <p:nvCxnSpPr>
          <p:cNvPr id="13" name="Straight Arrow Connector 12">
            <a:extLst>
              <a:ext uri="{FF2B5EF4-FFF2-40B4-BE49-F238E27FC236}">
                <a16:creationId xmlns:a16="http://schemas.microsoft.com/office/drawing/2014/main" id="{DD1978E6-5C2B-AE05-370E-3DFC769B9641}"/>
              </a:ext>
            </a:extLst>
          </p:cNvPr>
          <p:cNvCxnSpPr/>
          <p:nvPr/>
        </p:nvCxnSpPr>
        <p:spPr>
          <a:xfrm flipH="1">
            <a:off x="6284314" y="1384278"/>
            <a:ext cx="846286"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74DE052-1C6B-8AEF-6814-CB849CA8CDA0}"/>
              </a:ext>
            </a:extLst>
          </p:cNvPr>
          <p:cNvCxnSpPr>
            <a:cxnSpLocks/>
          </p:cNvCxnSpPr>
          <p:nvPr/>
        </p:nvCxnSpPr>
        <p:spPr>
          <a:xfrm>
            <a:off x="1757320" y="2596734"/>
            <a:ext cx="932782"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6BA42FA7-17A5-DDD1-D9B6-806B54E155D5}"/>
              </a:ext>
            </a:extLst>
          </p:cNvPr>
          <p:cNvCxnSpPr>
            <a:cxnSpLocks/>
          </p:cNvCxnSpPr>
          <p:nvPr/>
        </p:nvCxnSpPr>
        <p:spPr>
          <a:xfrm>
            <a:off x="1757320" y="2765318"/>
            <a:ext cx="932782"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388B4E11-FA50-8BD1-3E02-9196CC7F2FA1}"/>
              </a:ext>
            </a:extLst>
          </p:cNvPr>
          <p:cNvCxnSpPr>
            <a:cxnSpLocks/>
          </p:cNvCxnSpPr>
          <p:nvPr/>
        </p:nvCxnSpPr>
        <p:spPr>
          <a:xfrm>
            <a:off x="1757320" y="4738426"/>
            <a:ext cx="932782"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62A8F63E-80A7-770F-F78D-AC11147EAE37}"/>
              </a:ext>
            </a:extLst>
          </p:cNvPr>
          <p:cNvCxnSpPr>
            <a:cxnSpLocks/>
          </p:cNvCxnSpPr>
          <p:nvPr/>
        </p:nvCxnSpPr>
        <p:spPr>
          <a:xfrm>
            <a:off x="1757320" y="5238783"/>
            <a:ext cx="932782"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9C9260E3-F9C8-A8C2-D8DC-53B2CB48A49A}"/>
              </a:ext>
            </a:extLst>
          </p:cNvPr>
          <p:cNvCxnSpPr>
            <a:cxnSpLocks/>
          </p:cNvCxnSpPr>
          <p:nvPr/>
        </p:nvCxnSpPr>
        <p:spPr>
          <a:xfrm>
            <a:off x="1757320" y="4971746"/>
            <a:ext cx="932782"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descr="A close up of a sign&#10;&#10;Description automatically generated">
            <a:extLst>
              <a:ext uri="{FF2B5EF4-FFF2-40B4-BE49-F238E27FC236}">
                <a16:creationId xmlns:a16="http://schemas.microsoft.com/office/drawing/2014/main" id="{AB1B6CD3-4320-A0C1-D96E-7E1B7B0D600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245231" y="-44245"/>
            <a:ext cx="1892370" cy="1220470"/>
          </a:xfrm>
          <a:prstGeom prst="rect">
            <a:avLst/>
          </a:prstGeom>
        </p:spPr>
      </p:pic>
      <p:pic>
        <p:nvPicPr>
          <p:cNvPr id="2" name="Picture 1">
            <a:extLst>
              <a:ext uri="{FF2B5EF4-FFF2-40B4-BE49-F238E27FC236}">
                <a16:creationId xmlns:a16="http://schemas.microsoft.com/office/drawing/2014/main" id="{7E624E61-F588-4F4D-CBC4-EE6918A00AB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1"/>
            <a:ext cx="7378996" cy="956932"/>
          </a:xfrm>
          <a:prstGeom prst="rect">
            <a:avLst/>
          </a:prstGeom>
        </p:spPr>
      </p:pic>
      <p:sp>
        <p:nvSpPr>
          <p:cNvPr id="5" name="Title 1">
            <a:extLst>
              <a:ext uri="{FF2B5EF4-FFF2-40B4-BE49-F238E27FC236}">
                <a16:creationId xmlns:a16="http://schemas.microsoft.com/office/drawing/2014/main" id="{4D2F6965-33D5-F452-CA2B-5A04849C29E0}"/>
              </a:ext>
            </a:extLst>
          </p:cNvPr>
          <p:cNvSpPr txBox="1">
            <a:spLocks/>
          </p:cNvSpPr>
          <p:nvPr/>
        </p:nvSpPr>
        <p:spPr>
          <a:xfrm>
            <a:off x="162487" y="89208"/>
            <a:ext cx="8813185" cy="1143000"/>
          </a:xfrm>
          <a:prstGeom prst="rect">
            <a:avLst/>
          </a:prstGeom>
        </p:spPr>
        <p:txBody>
          <a:bodyPr vert="horz" lIns="238658" tIns="119329" rIns="238658" bIns="119329" rtlCol="0" anchor="ctr">
            <a:noAutofit/>
          </a:bodyPr>
          <a:lstStyle>
            <a:lvl1pPr algn="l" defTabSz="914301"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n-US" sz="2800" dirty="0">
                <a:solidFill>
                  <a:schemeClr val="bg1"/>
                </a:solidFill>
                <a:ea typeface="+mn-ea"/>
                <a:cs typeface="+mn-cs"/>
              </a:rPr>
              <a:t>Selecting a Method – what to look for</a:t>
            </a:r>
          </a:p>
        </p:txBody>
      </p:sp>
    </p:spTree>
    <p:extLst>
      <p:ext uri="{BB962C8B-B14F-4D97-AF65-F5344CB8AC3E}">
        <p14:creationId xmlns:p14="http://schemas.microsoft.com/office/powerpoint/2010/main" val="40611256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F9887-4AB7-FC47-910D-EE40973E6E12}"/>
              </a:ext>
            </a:extLst>
          </p:cNvPr>
          <p:cNvSpPr>
            <a:spLocks noGrp="1"/>
          </p:cNvSpPr>
          <p:nvPr>
            <p:ph type="title"/>
          </p:nvPr>
        </p:nvSpPr>
        <p:spPr/>
        <p:txBody>
          <a:bodyPr/>
          <a:lstStyle/>
          <a:p>
            <a:r>
              <a:rPr lang="en-AU" dirty="0"/>
              <a:t>The Econd</a:t>
            </a:r>
            <a:r>
              <a:rPr lang="en-AU" baseline="30000" dirty="0"/>
              <a:t>® </a:t>
            </a:r>
            <a:r>
              <a:rPr lang="en-AU" dirty="0"/>
              <a:t>and Pcond</a:t>
            </a:r>
          </a:p>
        </p:txBody>
      </p:sp>
      <p:sp>
        <p:nvSpPr>
          <p:cNvPr id="4" name="Slide Number Placeholder 3">
            <a:extLst>
              <a:ext uri="{FF2B5EF4-FFF2-40B4-BE49-F238E27FC236}">
                <a16:creationId xmlns:a16="http://schemas.microsoft.com/office/drawing/2014/main" id="{2EFF2FF0-5D0F-2A46-857B-3F1D198713F3}"/>
              </a:ext>
            </a:extLst>
          </p:cNvPr>
          <p:cNvSpPr>
            <a:spLocks noGrp="1"/>
          </p:cNvSpPr>
          <p:nvPr>
            <p:ph type="sldNum" sz="quarter" idx="12"/>
          </p:nvPr>
        </p:nvSpPr>
        <p:spPr/>
        <p:txBody>
          <a:bodyPr/>
          <a:lstStyle/>
          <a:p>
            <a:fld id="{20550A7E-0215-EA48-A579-C9E7E81A0714}" type="slidenum">
              <a:rPr lang="en-AU" smtClean="0"/>
              <a:t>29</a:t>
            </a:fld>
            <a:endParaRPr lang="en-AU"/>
          </a:p>
        </p:txBody>
      </p:sp>
      <p:pic>
        <p:nvPicPr>
          <p:cNvPr id="7" name="Content Placeholder 6" descr="Chart, line chart&#10;&#10;Description automatically generated">
            <a:extLst>
              <a:ext uri="{FF2B5EF4-FFF2-40B4-BE49-F238E27FC236}">
                <a16:creationId xmlns:a16="http://schemas.microsoft.com/office/drawing/2014/main" id="{84FCE358-AD88-DF40-AA04-0D63D28B9BB9}"/>
              </a:ext>
            </a:extLst>
          </p:cNvPr>
          <p:cNvPicPr>
            <a:picLocks noGrp="1" noChangeAspect="1"/>
          </p:cNvPicPr>
          <p:nvPr>
            <p:ph idx="1"/>
          </p:nvPr>
        </p:nvPicPr>
        <p:blipFill>
          <a:blip r:embed="rId2"/>
          <a:stretch>
            <a:fillRect/>
          </a:stretch>
        </p:blipFill>
        <p:spPr>
          <a:xfrm>
            <a:off x="628650" y="1613050"/>
            <a:ext cx="7886700" cy="4179587"/>
          </a:xfrm>
        </p:spPr>
      </p:pic>
    </p:spTree>
    <p:extLst>
      <p:ext uri="{BB962C8B-B14F-4D97-AF65-F5344CB8AC3E}">
        <p14:creationId xmlns:p14="http://schemas.microsoft.com/office/powerpoint/2010/main" val="27213901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392D1-E410-E808-28A6-011929200AB6}"/>
              </a:ext>
            </a:extLst>
          </p:cNvPr>
          <p:cNvSpPr>
            <a:spLocks noGrp="1"/>
          </p:cNvSpPr>
          <p:nvPr>
            <p:ph type="title"/>
          </p:nvPr>
        </p:nvSpPr>
        <p:spPr>
          <a:xfrm>
            <a:off x="628650" y="0"/>
            <a:ext cx="7886700" cy="1325563"/>
          </a:xfrm>
        </p:spPr>
        <p:txBody>
          <a:bodyPr/>
          <a:lstStyle/>
          <a:p>
            <a:r>
              <a:rPr lang="en-AU" dirty="0"/>
              <a:t>Who are we</a:t>
            </a:r>
          </a:p>
        </p:txBody>
      </p:sp>
      <p:sp>
        <p:nvSpPr>
          <p:cNvPr id="4" name="Slide Number Placeholder 3">
            <a:extLst>
              <a:ext uri="{FF2B5EF4-FFF2-40B4-BE49-F238E27FC236}">
                <a16:creationId xmlns:a16="http://schemas.microsoft.com/office/drawing/2014/main" id="{0EB011BB-F717-69FC-9EE0-3C67AB09947D}"/>
              </a:ext>
            </a:extLst>
          </p:cNvPr>
          <p:cNvSpPr>
            <a:spLocks noGrp="1"/>
          </p:cNvSpPr>
          <p:nvPr>
            <p:ph type="sldNum" sz="quarter" idx="12"/>
          </p:nvPr>
        </p:nvSpPr>
        <p:spPr/>
        <p:txBody>
          <a:bodyPr/>
          <a:lstStyle/>
          <a:p>
            <a:fld id="{20550A7E-0215-EA48-A579-C9E7E81A0714}" type="slidenum">
              <a:rPr lang="en-AU" smtClean="0"/>
              <a:t>3</a:t>
            </a:fld>
            <a:endParaRPr lang="en-AU"/>
          </a:p>
        </p:txBody>
      </p:sp>
      <p:sp>
        <p:nvSpPr>
          <p:cNvPr id="7" name="TextBox 6">
            <a:extLst>
              <a:ext uri="{FF2B5EF4-FFF2-40B4-BE49-F238E27FC236}">
                <a16:creationId xmlns:a16="http://schemas.microsoft.com/office/drawing/2014/main" id="{9D2E2104-FE1C-9EAF-84F5-847A1761AE61}"/>
              </a:ext>
            </a:extLst>
          </p:cNvPr>
          <p:cNvSpPr txBox="1"/>
          <p:nvPr/>
        </p:nvSpPr>
        <p:spPr>
          <a:xfrm>
            <a:off x="4974742" y="2999483"/>
            <a:ext cx="3107070" cy="3539430"/>
          </a:xfrm>
          <a:prstGeom prst="rect">
            <a:avLst/>
          </a:prstGeom>
          <a:noFill/>
        </p:spPr>
        <p:txBody>
          <a:bodyPr wrap="square">
            <a:spAutoFit/>
          </a:bodyPr>
          <a:lstStyle/>
          <a:p>
            <a:pPr algn="ctr"/>
            <a:r>
              <a:rPr lang="en-GB" sz="1400" b="1" i="0" dirty="0">
                <a:solidFill>
                  <a:schemeClr val="bg2">
                    <a:lumMod val="10000"/>
                  </a:schemeClr>
                </a:solidFill>
                <a:effectLst/>
                <a:latin typeface="+mj-lt"/>
              </a:rPr>
              <a:t>AMANDA HANSSON (Project Manager – Capacity building &amp; Advisory) </a:t>
            </a:r>
            <a:r>
              <a:rPr lang="en-AU" sz="1400" dirty="0">
                <a:latin typeface="+mj-lt"/>
              </a:rPr>
              <a:t>has more than nine years' experience in environmental research, natural resource management and the creation and delivery of educational material. She has project management experience in both the private and public sector and has provided consultancy services on national emission reduction projects. At Accounting for Nature Amanda works directly with Landcare, producer groups, natural resource management bodies and other organisations to originate Environmental Accounts at the project to regional scale.</a:t>
            </a:r>
            <a:endParaRPr lang="en-AU" sz="1400" dirty="0">
              <a:solidFill>
                <a:schemeClr val="bg2">
                  <a:lumMod val="10000"/>
                </a:schemeClr>
              </a:solidFill>
              <a:latin typeface="+mj-lt"/>
            </a:endParaRPr>
          </a:p>
        </p:txBody>
      </p:sp>
      <p:pic>
        <p:nvPicPr>
          <p:cNvPr id="9" name="Picture 8" descr="A painting of a person&#10;&#10;Description automatically generated">
            <a:extLst>
              <a:ext uri="{FF2B5EF4-FFF2-40B4-BE49-F238E27FC236}">
                <a16:creationId xmlns:a16="http://schemas.microsoft.com/office/drawing/2014/main" id="{66B77F20-10E0-C3FB-A67D-887F14500D7A}"/>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1826048" y="1066267"/>
            <a:ext cx="1267787" cy="1626581"/>
          </a:xfrm>
          <a:prstGeom prst="rect">
            <a:avLst/>
          </a:prstGeom>
        </p:spPr>
      </p:pic>
      <p:sp>
        <p:nvSpPr>
          <p:cNvPr id="10" name="TextBox 9">
            <a:extLst>
              <a:ext uri="{FF2B5EF4-FFF2-40B4-BE49-F238E27FC236}">
                <a16:creationId xmlns:a16="http://schemas.microsoft.com/office/drawing/2014/main" id="{FC57336C-C7CD-2F32-DCB0-21A1B7213318}"/>
              </a:ext>
            </a:extLst>
          </p:cNvPr>
          <p:cNvSpPr txBox="1"/>
          <p:nvPr/>
        </p:nvSpPr>
        <p:spPr>
          <a:xfrm>
            <a:off x="1089579" y="2999483"/>
            <a:ext cx="3107071" cy="3539430"/>
          </a:xfrm>
          <a:prstGeom prst="rect">
            <a:avLst/>
          </a:prstGeom>
          <a:noFill/>
        </p:spPr>
        <p:txBody>
          <a:bodyPr wrap="square">
            <a:spAutoFit/>
          </a:bodyPr>
          <a:lstStyle/>
          <a:p>
            <a:pPr algn="ctr"/>
            <a:r>
              <a:rPr lang="en-GB" sz="1400" b="1" i="0" dirty="0">
                <a:solidFill>
                  <a:schemeClr val="bg2">
                    <a:lumMod val="10000"/>
                  </a:schemeClr>
                </a:solidFill>
                <a:effectLst/>
                <a:latin typeface="+mj-lt"/>
              </a:rPr>
              <a:t>CHRISSY ELMER (Science &amp; Technology Program Manager) </a:t>
            </a:r>
            <a:r>
              <a:rPr lang="en-AU" sz="1400" dirty="0">
                <a:latin typeface="+mj-lt"/>
              </a:rPr>
              <a:t>is a terrestrial ecologist with over eight years’ experience in ecological research, non-profit, local government, and private consulting. She has broad interests in terrestrial ecology, GIS and economics and holds a Bachelor of Science in Ecology and Plant Science and a Master of Environmental Management in Environmental and Natural Resource Economics. At Accounting for Nature she helps out with the development of New Accredited Methods and can provide technical advice and assistance on Environmental Accounts.</a:t>
            </a:r>
            <a:endParaRPr lang="en-AU" sz="1400" dirty="0">
              <a:solidFill>
                <a:schemeClr val="bg2">
                  <a:lumMod val="10000"/>
                </a:schemeClr>
              </a:solidFill>
              <a:latin typeface="+mj-lt"/>
            </a:endParaRPr>
          </a:p>
        </p:txBody>
      </p:sp>
      <p:pic>
        <p:nvPicPr>
          <p:cNvPr id="12" name="Picture 2" descr="Amanda HANSSON - School of Earth and Environmental Sciences - University of  Queensland">
            <a:extLst>
              <a:ext uri="{FF2B5EF4-FFF2-40B4-BE49-F238E27FC236}">
                <a16:creationId xmlns:a16="http://schemas.microsoft.com/office/drawing/2014/main" id="{3C05411D-5511-F77A-0347-EE4A94CAF493}"/>
              </a:ext>
            </a:extLst>
          </p:cNvPr>
          <p:cNvPicPr>
            <a:picLocks noChangeAspect="1" noChangeArrowheads="1"/>
          </p:cNvPicPr>
          <p:nvPr/>
        </p:nvPicPr>
        <p:blipFill rotWithShape="1">
          <a:blip r:embed="rId4" cstate="print">
            <a:grayscl/>
            <a:extLst>
              <a:ext uri="{28A0092B-C50C-407E-A947-70E740481C1C}">
                <a14:useLocalDpi xmlns:a14="http://schemas.microsoft.com/office/drawing/2010/main"/>
              </a:ext>
            </a:extLst>
          </a:blip>
          <a:srcRect/>
          <a:stretch/>
        </p:blipFill>
        <p:spPr bwMode="auto">
          <a:xfrm>
            <a:off x="5824056" y="1180531"/>
            <a:ext cx="1267787" cy="1570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47212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96DDE3AD-FC9B-4008-8281-3F6F9C95FA38}"/>
              </a:ext>
            </a:extLst>
          </p:cNvPr>
          <p:cNvSpPr txBox="1"/>
          <p:nvPr/>
        </p:nvSpPr>
        <p:spPr>
          <a:xfrm>
            <a:off x="6846163" y="6398162"/>
            <a:ext cx="224742" cy="276999"/>
          </a:xfrm>
          <a:prstGeom prst="rect">
            <a:avLst/>
          </a:prstGeom>
          <a:noFill/>
        </p:spPr>
        <p:txBody>
          <a:bodyPr wrap="none" rtlCol="0">
            <a:spAutoFit/>
          </a:bodyPr>
          <a:lstStyle/>
          <a:p>
            <a:r>
              <a:rPr lang="en-AU" sz="1200" dirty="0">
                <a:solidFill>
                  <a:srgbClr val="6C809C"/>
                </a:solidFill>
                <a:latin typeface="Avenir LT Std 35 Light" panose="020B0402020203020204" pitchFamily="34" charset="0"/>
              </a:rPr>
              <a:t> </a:t>
            </a:r>
          </a:p>
        </p:txBody>
      </p:sp>
      <p:sp>
        <p:nvSpPr>
          <p:cNvPr id="5" name="Slide Number Placeholder 4">
            <a:extLst>
              <a:ext uri="{FF2B5EF4-FFF2-40B4-BE49-F238E27FC236}">
                <a16:creationId xmlns:a16="http://schemas.microsoft.com/office/drawing/2014/main" id="{31045394-7B0E-9046-BD18-A89D8A380E6D}"/>
              </a:ext>
            </a:extLst>
          </p:cNvPr>
          <p:cNvSpPr>
            <a:spLocks noGrp="1"/>
          </p:cNvSpPr>
          <p:nvPr>
            <p:ph type="sldNum" sz="quarter" idx="12"/>
          </p:nvPr>
        </p:nvSpPr>
        <p:spPr/>
        <p:txBody>
          <a:bodyPr/>
          <a:lstStyle/>
          <a:p>
            <a:fld id="{20550A7E-0215-EA48-A579-C9E7E81A0714}" type="slidenum">
              <a:rPr lang="en-AU" smtClean="0"/>
              <a:t>30</a:t>
            </a:fld>
            <a:endParaRPr lang="en-AU"/>
          </a:p>
        </p:txBody>
      </p:sp>
      <p:pic>
        <p:nvPicPr>
          <p:cNvPr id="2" name="Picture 1" descr="A close up of a sign&#10;&#10;Description automatically generated">
            <a:extLst>
              <a:ext uri="{FF2B5EF4-FFF2-40B4-BE49-F238E27FC236}">
                <a16:creationId xmlns:a16="http://schemas.microsoft.com/office/drawing/2014/main" id="{4C6DB32B-3A99-C5C7-DBD4-A3DFF771ADA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245231" y="-44245"/>
            <a:ext cx="1892370" cy="1220470"/>
          </a:xfrm>
          <a:prstGeom prst="rect">
            <a:avLst/>
          </a:prstGeom>
        </p:spPr>
      </p:pic>
      <p:sp>
        <p:nvSpPr>
          <p:cNvPr id="8" name="Arrow: Pentagon 7">
            <a:extLst>
              <a:ext uri="{FF2B5EF4-FFF2-40B4-BE49-F238E27FC236}">
                <a16:creationId xmlns:a16="http://schemas.microsoft.com/office/drawing/2014/main" id="{BF4EDC12-5B7E-B1CC-EC1B-03C40AE8233E}"/>
              </a:ext>
            </a:extLst>
          </p:cNvPr>
          <p:cNvSpPr/>
          <p:nvPr/>
        </p:nvSpPr>
        <p:spPr>
          <a:xfrm>
            <a:off x="322952" y="1770405"/>
            <a:ext cx="636413" cy="335107"/>
          </a:xfrm>
          <a:prstGeom prst="homePlate">
            <a:avLst/>
          </a:prstGeom>
          <a:solidFill>
            <a:srgbClr val="025073"/>
          </a:solidFill>
          <a:effectLst>
            <a:outerShdw dist="114300" dir="2700000" sx="88000" sy="88000" algn="tl" rotWithShape="0">
              <a:schemeClr val="accent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latin typeface="+mj-lt"/>
              </a:rPr>
              <a:t>1</a:t>
            </a:r>
          </a:p>
        </p:txBody>
      </p:sp>
      <p:sp>
        <p:nvSpPr>
          <p:cNvPr id="9" name="Arrow: Pentagon 8">
            <a:extLst>
              <a:ext uri="{FF2B5EF4-FFF2-40B4-BE49-F238E27FC236}">
                <a16:creationId xmlns:a16="http://schemas.microsoft.com/office/drawing/2014/main" id="{5A063DA4-0033-15E7-55E9-DEC0501ACCDB}"/>
              </a:ext>
            </a:extLst>
          </p:cNvPr>
          <p:cNvSpPr/>
          <p:nvPr/>
        </p:nvSpPr>
        <p:spPr>
          <a:xfrm>
            <a:off x="322951" y="2228205"/>
            <a:ext cx="636413" cy="335107"/>
          </a:xfrm>
          <a:prstGeom prst="homePlate">
            <a:avLst/>
          </a:prstGeom>
          <a:solidFill>
            <a:srgbClr val="025073"/>
          </a:solidFill>
          <a:effectLst>
            <a:outerShdw dist="114300" dir="2700000" sx="88000" sy="88000" algn="tl" rotWithShape="0">
              <a:schemeClr val="accent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latin typeface="+mj-lt"/>
              </a:rPr>
              <a:t>2</a:t>
            </a:r>
          </a:p>
        </p:txBody>
      </p:sp>
      <p:sp>
        <p:nvSpPr>
          <p:cNvPr id="10" name="Arrow: Pentagon 9">
            <a:extLst>
              <a:ext uri="{FF2B5EF4-FFF2-40B4-BE49-F238E27FC236}">
                <a16:creationId xmlns:a16="http://schemas.microsoft.com/office/drawing/2014/main" id="{8B39667D-F5EB-FB84-61BA-E61612CA2859}"/>
              </a:ext>
            </a:extLst>
          </p:cNvPr>
          <p:cNvSpPr/>
          <p:nvPr/>
        </p:nvSpPr>
        <p:spPr>
          <a:xfrm>
            <a:off x="322953" y="2700767"/>
            <a:ext cx="636413" cy="335107"/>
          </a:xfrm>
          <a:prstGeom prst="homePlate">
            <a:avLst/>
          </a:prstGeom>
          <a:solidFill>
            <a:srgbClr val="025073"/>
          </a:solidFill>
          <a:effectLst>
            <a:outerShdw dist="114300" dir="2700000" sx="88000" sy="88000" algn="tl" rotWithShape="0">
              <a:schemeClr val="accent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latin typeface="+mj-lt"/>
              </a:rPr>
              <a:t>3</a:t>
            </a:r>
          </a:p>
        </p:txBody>
      </p:sp>
      <p:sp>
        <p:nvSpPr>
          <p:cNvPr id="11" name="Arrow: Pentagon 10">
            <a:extLst>
              <a:ext uri="{FF2B5EF4-FFF2-40B4-BE49-F238E27FC236}">
                <a16:creationId xmlns:a16="http://schemas.microsoft.com/office/drawing/2014/main" id="{4651F009-F04B-A0FF-4567-A0AA948F95D2}"/>
              </a:ext>
            </a:extLst>
          </p:cNvPr>
          <p:cNvSpPr/>
          <p:nvPr/>
        </p:nvSpPr>
        <p:spPr>
          <a:xfrm>
            <a:off x="322952" y="3169138"/>
            <a:ext cx="636413" cy="335107"/>
          </a:xfrm>
          <a:prstGeom prst="homePlate">
            <a:avLst/>
          </a:prstGeom>
          <a:solidFill>
            <a:srgbClr val="025073"/>
          </a:solidFill>
          <a:effectLst>
            <a:outerShdw dist="114300" dir="2700000" sx="88000" sy="88000" algn="tl" rotWithShape="0">
              <a:schemeClr val="accent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latin typeface="+mj-lt"/>
              </a:rPr>
              <a:t>4</a:t>
            </a:r>
          </a:p>
        </p:txBody>
      </p:sp>
      <p:sp>
        <p:nvSpPr>
          <p:cNvPr id="12" name="Arrow: Pentagon 11">
            <a:extLst>
              <a:ext uri="{FF2B5EF4-FFF2-40B4-BE49-F238E27FC236}">
                <a16:creationId xmlns:a16="http://schemas.microsoft.com/office/drawing/2014/main" id="{3B5FFBD9-35F4-D684-545D-E180BFF11DB3}"/>
              </a:ext>
            </a:extLst>
          </p:cNvPr>
          <p:cNvSpPr/>
          <p:nvPr/>
        </p:nvSpPr>
        <p:spPr>
          <a:xfrm>
            <a:off x="310234" y="3632106"/>
            <a:ext cx="636413" cy="335107"/>
          </a:xfrm>
          <a:prstGeom prst="homePlate">
            <a:avLst/>
          </a:prstGeom>
          <a:solidFill>
            <a:srgbClr val="025073"/>
          </a:solidFill>
          <a:effectLst>
            <a:outerShdw dist="114300" dir="2700000" sx="88000" sy="88000" algn="tl" rotWithShape="0">
              <a:schemeClr val="accent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latin typeface="+mj-lt"/>
              </a:rPr>
              <a:t>5</a:t>
            </a:r>
          </a:p>
        </p:txBody>
      </p:sp>
      <p:sp>
        <p:nvSpPr>
          <p:cNvPr id="13" name="TextBox 12">
            <a:extLst>
              <a:ext uri="{FF2B5EF4-FFF2-40B4-BE49-F238E27FC236}">
                <a16:creationId xmlns:a16="http://schemas.microsoft.com/office/drawing/2014/main" id="{78507691-4A99-84C7-72BE-E63CF87E51F3}"/>
              </a:ext>
            </a:extLst>
          </p:cNvPr>
          <p:cNvSpPr txBox="1"/>
          <p:nvPr/>
        </p:nvSpPr>
        <p:spPr>
          <a:xfrm>
            <a:off x="972082" y="1696706"/>
            <a:ext cx="8484096" cy="2754344"/>
          </a:xfrm>
          <a:prstGeom prst="rect">
            <a:avLst/>
          </a:prstGeom>
          <a:noFill/>
        </p:spPr>
        <p:txBody>
          <a:bodyPr wrap="square">
            <a:spAutoFit/>
          </a:bodyPr>
          <a:lstStyle/>
          <a:p>
            <a:pPr lvl="0" algn="just">
              <a:lnSpc>
                <a:spcPct val="115000"/>
              </a:lnSpc>
              <a:spcAft>
                <a:spcPts val="1200"/>
              </a:spcAft>
            </a:pPr>
            <a:r>
              <a:rPr lang="en-US" i="1" dirty="0" err="1">
                <a:effectLst/>
                <a:latin typeface="Calibri Light" panose="020F0302020204030204" pitchFamily="34" charset="0"/>
                <a:ea typeface="Arial Unicode MS"/>
              </a:rPr>
              <a:t>AfN</a:t>
            </a:r>
            <a:r>
              <a:rPr lang="en-US" i="1" dirty="0">
                <a:effectLst/>
                <a:latin typeface="Calibri Light" panose="020F0302020204030204" pitchFamily="34" charset="0"/>
                <a:ea typeface="Arial Unicode MS"/>
              </a:rPr>
              <a:t> Certification Standard</a:t>
            </a:r>
            <a:endParaRPr lang="en-US" dirty="0">
              <a:effectLst/>
              <a:latin typeface="Calibri Light" panose="020F0302020204030204" pitchFamily="34" charset="0"/>
              <a:ea typeface="Arial Unicode MS"/>
            </a:endParaRPr>
          </a:p>
          <a:p>
            <a:pPr lvl="0" algn="just">
              <a:lnSpc>
                <a:spcPct val="115000"/>
              </a:lnSpc>
              <a:spcAft>
                <a:spcPts val="1200"/>
              </a:spcAft>
            </a:pPr>
            <a:r>
              <a:rPr lang="en-US" i="1" dirty="0">
                <a:latin typeface="Calibri Light" panose="020F0302020204030204" pitchFamily="34" charset="0"/>
                <a:ea typeface="Arial Unicode MS"/>
              </a:rPr>
              <a:t>Audit &amp; Verification Rules</a:t>
            </a:r>
            <a:endParaRPr lang="en-US" i="1" dirty="0">
              <a:effectLst/>
              <a:latin typeface="Calibri Light" panose="020F0302020204030204" pitchFamily="34" charset="0"/>
              <a:ea typeface="Arial Unicode MS"/>
            </a:endParaRPr>
          </a:p>
          <a:p>
            <a:pPr lvl="0" algn="just">
              <a:lnSpc>
                <a:spcPct val="115000"/>
              </a:lnSpc>
              <a:spcAft>
                <a:spcPts val="1200"/>
              </a:spcAft>
            </a:pPr>
            <a:r>
              <a:rPr lang="en-US" i="1" dirty="0">
                <a:latin typeface="Calibri Light" panose="020F0302020204030204" pitchFamily="34" charset="0"/>
                <a:ea typeface="Arial Unicode MS"/>
              </a:rPr>
              <a:t>Claims  Rules</a:t>
            </a:r>
          </a:p>
          <a:p>
            <a:pPr lvl="0" algn="just">
              <a:lnSpc>
                <a:spcPct val="115000"/>
              </a:lnSpc>
              <a:spcAft>
                <a:spcPts val="1200"/>
              </a:spcAft>
            </a:pPr>
            <a:r>
              <a:rPr lang="en-US" i="1" dirty="0">
                <a:latin typeface="Calibri Light" panose="020F0302020204030204" pitchFamily="34" charset="0"/>
                <a:ea typeface="Arial Unicode MS"/>
              </a:rPr>
              <a:t>Fee Schedule</a:t>
            </a:r>
          </a:p>
          <a:p>
            <a:pPr lvl="0" algn="just">
              <a:lnSpc>
                <a:spcPct val="115000"/>
              </a:lnSpc>
              <a:spcAft>
                <a:spcPts val="1200"/>
              </a:spcAft>
            </a:pPr>
            <a:r>
              <a:rPr lang="en-US" i="1" dirty="0">
                <a:effectLst/>
                <a:latin typeface="Calibri Light" panose="020F0302020204030204" pitchFamily="34" charset="0"/>
                <a:ea typeface="Arial Unicode MS"/>
              </a:rPr>
              <a:t>Glossary &amp; Key Terms</a:t>
            </a:r>
            <a:endParaRPr lang="en-US" dirty="0">
              <a:effectLst/>
              <a:latin typeface="Calibri Light" panose="020F0302020204030204" pitchFamily="34" charset="0"/>
              <a:ea typeface="Arial Unicode MS"/>
            </a:endParaRPr>
          </a:p>
          <a:p>
            <a:pPr lvl="0" algn="just">
              <a:lnSpc>
                <a:spcPct val="115000"/>
              </a:lnSpc>
              <a:spcAft>
                <a:spcPts val="1200"/>
              </a:spcAft>
            </a:pPr>
            <a:r>
              <a:rPr lang="en-AU" i="1" dirty="0">
                <a:effectLst/>
                <a:latin typeface="Calibri Light" panose="020F0302020204030204" pitchFamily="34" charset="0"/>
                <a:ea typeface="Arial Unicode MS"/>
              </a:rPr>
              <a:t>AfN Approved Methods (discussed previously)</a:t>
            </a:r>
          </a:p>
        </p:txBody>
      </p:sp>
      <p:sp>
        <p:nvSpPr>
          <p:cNvPr id="17" name="Arrow: Pentagon 16">
            <a:extLst>
              <a:ext uri="{FF2B5EF4-FFF2-40B4-BE49-F238E27FC236}">
                <a16:creationId xmlns:a16="http://schemas.microsoft.com/office/drawing/2014/main" id="{84329795-C2E0-A87A-5545-A1BD70A160BD}"/>
              </a:ext>
            </a:extLst>
          </p:cNvPr>
          <p:cNvSpPr/>
          <p:nvPr/>
        </p:nvSpPr>
        <p:spPr>
          <a:xfrm>
            <a:off x="322951" y="4070812"/>
            <a:ext cx="636413" cy="335107"/>
          </a:xfrm>
          <a:prstGeom prst="homePlate">
            <a:avLst/>
          </a:prstGeom>
          <a:solidFill>
            <a:srgbClr val="025073"/>
          </a:solidFill>
          <a:effectLst>
            <a:outerShdw dist="114300" dir="2700000" sx="88000" sy="88000" algn="tl" rotWithShape="0">
              <a:schemeClr val="accent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latin typeface="+mj-lt"/>
              </a:rPr>
              <a:t>6</a:t>
            </a:r>
          </a:p>
        </p:txBody>
      </p:sp>
      <p:sp>
        <p:nvSpPr>
          <p:cNvPr id="18" name="TextBox 17">
            <a:extLst>
              <a:ext uri="{FF2B5EF4-FFF2-40B4-BE49-F238E27FC236}">
                <a16:creationId xmlns:a16="http://schemas.microsoft.com/office/drawing/2014/main" id="{1D6DAE69-A554-9684-E7EB-A028E78FCD53}"/>
              </a:ext>
            </a:extLst>
          </p:cNvPr>
          <p:cNvSpPr txBox="1"/>
          <p:nvPr/>
        </p:nvSpPr>
        <p:spPr>
          <a:xfrm>
            <a:off x="628440" y="4662535"/>
            <a:ext cx="7791283" cy="923330"/>
          </a:xfrm>
          <a:prstGeom prst="rect">
            <a:avLst/>
          </a:prstGeom>
          <a:noFill/>
        </p:spPr>
        <p:txBody>
          <a:bodyPr wrap="square" rtlCol="0">
            <a:spAutoFit/>
          </a:bodyPr>
          <a:lstStyle/>
          <a:p>
            <a:r>
              <a:rPr lang="en-AU" dirty="0">
                <a:latin typeface="+mj-lt"/>
              </a:rPr>
              <a:t>The 5-Step webpage guides you through the process of designing, building and certifying your environmental Account.  This webpage provides links to download all forms, documents and other resources to help you complete this process.  </a:t>
            </a:r>
            <a:endParaRPr lang="en-AU" dirty="0">
              <a:highlight>
                <a:srgbClr val="FFFF00"/>
              </a:highlight>
              <a:latin typeface="+mj-lt"/>
            </a:endParaRPr>
          </a:p>
        </p:txBody>
      </p:sp>
      <p:pic>
        <p:nvPicPr>
          <p:cNvPr id="6" name="Picture 5">
            <a:extLst>
              <a:ext uri="{FF2B5EF4-FFF2-40B4-BE49-F238E27FC236}">
                <a16:creationId xmlns:a16="http://schemas.microsoft.com/office/drawing/2014/main" id="{68EB464E-52DD-B646-01A2-9E3932D7EFE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
            <a:ext cx="7378996" cy="956932"/>
          </a:xfrm>
          <a:prstGeom prst="rect">
            <a:avLst/>
          </a:prstGeom>
        </p:spPr>
      </p:pic>
      <p:sp>
        <p:nvSpPr>
          <p:cNvPr id="7" name="Title 1">
            <a:extLst>
              <a:ext uri="{FF2B5EF4-FFF2-40B4-BE49-F238E27FC236}">
                <a16:creationId xmlns:a16="http://schemas.microsoft.com/office/drawing/2014/main" id="{951BAD45-A946-D37C-C025-CBEEB90A0C71}"/>
              </a:ext>
            </a:extLst>
          </p:cNvPr>
          <p:cNvSpPr txBox="1">
            <a:spLocks/>
          </p:cNvSpPr>
          <p:nvPr/>
        </p:nvSpPr>
        <p:spPr>
          <a:xfrm>
            <a:off x="162488" y="89208"/>
            <a:ext cx="6984270" cy="1143000"/>
          </a:xfrm>
          <a:prstGeom prst="rect">
            <a:avLst/>
          </a:prstGeom>
        </p:spPr>
        <p:txBody>
          <a:bodyPr vert="horz" lIns="238658" tIns="119329" rIns="238658" bIns="119329" rtlCol="0" anchor="ctr">
            <a:noAutofit/>
          </a:bodyPr>
          <a:lstStyle>
            <a:lvl1pPr algn="l" defTabSz="914301"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dirty="0">
                <a:solidFill>
                  <a:schemeClr val="bg1"/>
                </a:solidFill>
              </a:rPr>
              <a:t>Core documents and key resources</a:t>
            </a:r>
            <a:endParaRPr lang="en-AU" sz="2800" dirty="0">
              <a:solidFill>
                <a:schemeClr val="bg1"/>
              </a:solidFill>
            </a:endParaRPr>
          </a:p>
        </p:txBody>
      </p:sp>
    </p:spTree>
    <p:extLst>
      <p:ext uri="{BB962C8B-B14F-4D97-AF65-F5344CB8AC3E}">
        <p14:creationId xmlns:p14="http://schemas.microsoft.com/office/powerpoint/2010/main" val="10917047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FD09920B-0792-4818-9CDD-E078F8772E7D}"/>
              </a:ext>
            </a:extLst>
          </p:cNvPr>
          <p:cNvSpPr txBox="1"/>
          <p:nvPr/>
        </p:nvSpPr>
        <p:spPr>
          <a:xfrm>
            <a:off x="961923" y="950484"/>
            <a:ext cx="7843847" cy="5907515"/>
          </a:xfrm>
          <a:prstGeom prst="rect">
            <a:avLst/>
          </a:prstGeom>
          <a:noFill/>
        </p:spPr>
        <p:txBody>
          <a:bodyPr wrap="square">
            <a:spAutoFit/>
          </a:bodyPr>
          <a:lstStyle/>
          <a:p>
            <a:pPr lvl="0" algn="just">
              <a:lnSpc>
                <a:spcPct val="115000"/>
              </a:lnSpc>
              <a:spcAft>
                <a:spcPts val="1200"/>
              </a:spcAft>
            </a:pPr>
            <a:r>
              <a:rPr lang="en-US" i="1" dirty="0">
                <a:effectLst/>
                <a:latin typeface="Calibri Light" panose="020F0302020204030204" pitchFamily="34" charset="0"/>
                <a:ea typeface="Arial Unicode MS"/>
              </a:rPr>
              <a:t>Confidence Levels Guidelines</a:t>
            </a:r>
            <a:endParaRPr lang="en-US" dirty="0">
              <a:effectLst/>
              <a:latin typeface="Calibri Light" panose="020F0302020204030204" pitchFamily="34" charset="0"/>
              <a:ea typeface="Arial Unicode MS"/>
            </a:endParaRPr>
          </a:p>
          <a:p>
            <a:pPr lvl="0" algn="just">
              <a:lnSpc>
                <a:spcPct val="115000"/>
              </a:lnSpc>
              <a:spcAft>
                <a:spcPts val="1200"/>
              </a:spcAft>
            </a:pPr>
            <a:r>
              <a:rPr lang="en-US" i="1" dirty="0">
                <a:effectLst/>
                <a:latin typeface="Calibri Light" panose="020F0302020204030204" pitchFamily="34" charset="0"/>
                <a:ea typeface="Arial Unicode MS"/>
              </a:rPr>
              <a:t>Guidelines for Pcond soil condition accounts</a:t>
            </a:r>
          </a:p>
          <a:p>
            <a:pPr lvl="0" algn="just">
              <a:lnSpc>
                <a:spcPct val="115000"/>
              </a:lnSpc>
              <a:spcAft>
                <a:spcPts val="1200"/>
              </a:spcAft>
            </a:pPr>
            <a:r>
              <a:rPr lang="en-US" i="1" dirty="0">
                <a:latin typeface="Calibri Light" panose="020F0302020204030204" pitchFamily="34" charset="0"/>
                <a:ea typeface="Arial Unicode MS"/>
              </a:rPr>
              <a:t>Guidelines for developing Native Vegetation Methods</a:t>
            </a:r>
          </a:p>
          <a:p>
            <a:pPr lvl="0" algn="just">
              <a:lnSpc>
                <a:spcPct val="115000"/>
              </a:lnSpc>
              <a:spcAft>
                <a:spcPts val="1200"/>
              </a:spcAft>
            </a:pPr>
            <a:r>
              <a:rPr lang="en-US" i="1" dirty="0">
                <a:latin typeface="Calibri Light" panose="020F0302020204030204" pitchFamily="34" charset="0"/>
                <a:ea typeface="Arial Unicode MS"/>
              </a:rPr>
              <a:t>Provisional Bird Guidelines</a:t>
            </a:r>
          </a:p>
          <a:p>
            <a:pPr lvl="0" algn="just">
              <a:lnSpc>
                <a:spcPct val="115000"/>
              </a:lnSpc>
              <a:spcAft>
                <a:spcPts val="1200"/>
              </a:spcAft>
            </a:pPr>
            <a:r>
              <a:rPr lang="en-US" i="1" dirty="0">
                <a:effectLst/>
                <a:latin typeface="Calibri Light" panose="020F0302020204030204" pitchFamily="34" charset="0"/>
                <a:ea typeface="Arial Unicode MS"/>
              </a:rPr>
              <a:t>Guidelines for Reference Benchmarking</a:t>
            </a:r>
            <a:r>
              <a:rPr lang="en-US" dirty="0">
                <a:effectLst/>
                <a:latin typeface="Calibri Light" panose="020F0302020204030204" pitchFamily="34" charset="0"/>
                <a:ea typeface="Arial Unicode MS"/>
              </a:rPr>
              <a:t> </a:t>
            </a:r>
          </a:p>
          <a:p>
            <a:pPr lvl="0" algn="just">
              <a:lnSpc>
                <a:spcPct val="115000"/>
              </a:lnSpc>
              <a:spcAft>
                <a:spcPts val="1200"/>
              </a:spcAft>
            </a:pPr>
            <a:r>
              <a:rPr lang="en-US" i="1" dirty="0">
                <a:effectLst/>
                <a:latin typeface="Calibri Light" panose="020F0302020204030204" pitchFamily="34" charset="0"/>
                <a:ea typeface="Arial Unicode MS"/>
              </a:rPr>
              <a:t>Guidelines for the hindcasting environmental condition</a:t>
            </a:r>
            <a:r>
              <a:rPr lang="en-US" dirty="0">
                <a:effectLst/>
                <a:latin typeface="Calibri Light" panose="020F0302020204030204" pitchFamily="34" charset="0"/>
                <a:ea typeface="Arial Unicode MS"/>
              </a:rPr>
              <a:t> </a:t>
            </a:r>
          </a:p>
          <a:p>
            <a:pPr lvl="0" algn="just">
              <a:lnSpc>
                <a:spcPct val="115000"/>
              </a:lnSpc>
              <a:spcAft>
                <a:spcPts val="1200"/>
              </a:spcAft>
            </a:pPr>
            <a:r>
              <a:rPr lang="en-US" i="1" dirty="0">
                <a:effectLst/>
                <a:latin typeface="Calibri Light" panose="020F0302020204030204" pitchFamily="34" charset="0"/>
                <a:ea typeface="Arial Unicode MS"/>
              </a:rPr>
              <a:t>Guidelines for setting Condition Targets</a:t>
            </a:r>
            <a:r>
              <a:rPr lang="en-AU" dirty="0">
                <a:effectLst/>
                <a:latin typeface="Calibri Light" panose="020F0302020204030204" pitchFamily="34" charset="0"/>
                <a:ea typeface="Arial Unicode MS"/>
              </a:rPr>
              <a:t> </a:t>
            </a:r>
          </a:p>
          <a:p>
            <a:pPr lvl="0" algn="just">
              <a:lnSpc>
                <a:spcPct val="115000"/>
              </a:lnSpc>
              <a:spcAft>
                <a:spcPts val="1200"/>
              </a:spcAft>
            </a:pPr>
            <a:r>
              <a:rPr lang="en-AU" i="1" dirty="0">
                <a:latin typeface="Calibri Light" panose="020F0302020204030204" pitchFamily="34" charset="0"/>
                <a:ea typeface="Arial Unicode MS"/>
              </a:rPr>
              <a:t>Materiality guidelines</a:t>
            </a:r>
          </a:p>
          <a:p>
            <a:pPr algn="just">
              <a:lnSpc>
                <a:spcPct val="115000"/>
              </a:lnSpc>
              <a:spcAft>
                <a:spcPts val="1200"/>
              </a:spcAft>
            </a:pPr>
            <a:r>
              <a:rPr lang="en-US" i="1" dirty="0">
                <a:solidFill>
                  <a:schemeClr val="accent3">
                    <a:lumMod val="60000"/>
                    <a:lumOff val="40000"/>
                  </a:schemeClr>
                </a:solidFill>
                <a:latin typeface="Calibri Light" panose="020F0302020204030204" pitchFamily="34" charset="0"/>
                <a:ea typeface="Arial Unicode MS"/>
              </a:rPr>
              <a:t>Guidelines for Integrating Traditional Environmental Knowledge into the AfN Framework</a:t>
            </a:r>
            <a:r>
              <a:rPr lang="en-US" dirty="0">
                <a:solidFill>
                  <a:schemeClr val="accent3">
                    <a:lumMod val="60000"/>
                    <a:lumOff val="40000"/>
                  </a:schemeClr>
                </a:solidFill>
                <a:latin typeface="Calibri Light" panose="020F0302020204030204" pitchFamily="34" charset="0"/>
                <a:ea typeface="Arial Unicode MS"/>
              </a:rPr>
              <a:t> </a:t>
            </a:r>
          </a:p>
          <a:p>
            <a:pPr algn="just">
              <a:lnSpc>
                <a:spcPct val="115000"/>
              </a:lnSpc>
              <a:spcAft>
                <a:spcPts val="1200"/>
              </a:spcAft>
            </a:pPr>
            <a:r>
              <a:rPr lang="en-US" i="1" dirty="0">
                <a:solidFill>
                  <a:schemeClr val="accent3">
                    <a:lumMod val="60000"/>
                    <a:lumOff val="40000"/>
                  </a:schemeClr>
                </a:solidFill>
                <a:latin typeface="Calibri Light" panose="020F0302020204030204" pitchFamily="34" charset="0"/>
                <a:ea typeface="Arial Unicode MS"/>
              </a:rPr>
              <a:t>Guidelines for counterfactual analysis </a:t>
            </a:r>
          </a:p>
          <a:p>
            <a:pPr algn="just">
              <a:lnSpc>
                <a:spcPct val="115000"/>
              </a:lnSpc>
              <a:spcAft>
                <a:spcPts val="1200"/>
              </a:spcAft>
            </a:pPr>
            <a:r>
              <a:rPr lang="en-US" i="1" dirty="0">
                <a:solidFill>
                  <a:schemeClr val="accent3">
                    <a:lumMod val="60000"/>
                    <a:lumOff val="40000"/>
                  </a:schemeClr>
                </a:solidFill>
                <a:latin typeface="Calibri Light" panose="020F0302020204030204" pitchFamily="34" charset="0"/>
                <a:ea typeface="Arial Unicode MS"/>
              </a:rPr>
              <a:t>Guidelines for linking carbon offset units &amp; the Econd</a:t>
            </a:r>
            <a:r>
              <a:rPr lang="en-US" i="1" baseline="30000" dirty="0">
                <a:solidFill>
                  <a:schemeClr val="accent3">
                    <a:lumMod val="60000"/>
                    <a:lumOff val="40000"/>
                  </a:schemeClr>
                </a:solidFill>
                <a:latin typeface="Calibri Light" panose="020F0302020204030204" pitchFamily="34" charset="0"/>
                <a:ea typeface="Arial Unicode MS"/>
              </a:rPr>
              <a:t>®</a:t>
            </a:r>
            <a:r>
              <a:rPr lang="en-US" dirty="0">
                <a:solidFill>
                  <a:schemeClr val="accent3">
                    <a:lumMod val="60000"/>
                    <a:lumOff val="40000"/>
                  </a:schemeClr>
                </a:solidFill>
                <a:latin typeface="Calibri Light" panose="020F0302020204030204" pitchFamily="34" charset="0"/>
                <a:ea typeface="Arial Unicode MS"/>
              </a:rPr>
              <a:t> </a:t>
            </a:r>
          </a:p>
          <a:p>
            <a:pPr lvl="0" algn="just">
              <a:lnSpc>
                <a:spcPct val="115000"/>
              </a:lnSpc>
              <a:spcAft>
                <a:spcPts val="1200"/>
              </a:spcAft>
            </a:pPr>
            <a:r>
              <a:rPr lang="en-AU" i="1" dirty="0">
                <a:solidFill>
                  <a:schemeClr val="accent3">
                    <a:lumMod val="60000"/>
                    <a:lumOff val="40000"/>
                  </a:schemeClr>
                </a:solidFill>
                <a:latin typeface="Calibri Light" panose="020F0302020204030204" pitchFamily="34" charset="0"/>
              </a:rPr>
              <a:t>Visual asset style guide</a:t>
            </a:r>
          </a:p>
        </p:txBody>
      </p:sp>
      <p:sp>
        <p:nvSpPr>
          <p:cNvPr id="22" name="Arrow: Pentagon 21">
            <a:extLst>
              <a:ext uri="{FF2B5EF4-FFF2-40B4-BE49-F238E27FC236}">
                <a16:creationId xmlns:a16="http://schemas.microsoft.com/office/drawing/2014/main" id="{5AA120E9-5B4F-4CE5-BC89-FF717F125FBF}"/>
              </a:ext>
            </a:extLst>
          </p:cNvPr>
          <p:cNvSpPr/>
          <p:nvPr/>
        </p:nvSpPr>
        <p:spPr>
          <a:xfrm>
            <a:off x="338229" y="1091277"/>
            <a:ext cx="636413" cy="335107"/>
          </a:xfrm>
          <a:prstGeom prst="homePlate">
            <a:avLst/>
          </a:prstGeom>
          <a:solidFill>
            <a:srgbClr val="025073"/>
          </a:solidFill>
          <a:effectLst>
            <a:outerShdw dist="114300" dir="2700000" sx="88000" sy="88000" algn="tl" rotWithShape="0">
              <a:schemeClr val="accent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latin typeface="+mj-lt"/>
              </a:rPr>
              <a:t>1</a:t>
            </a:r>
          </a:p>
        </p:txBody>
      </p:sp>
      <p:sp>
        <p:nvSpPr>
          <p:cNvPr id="24" name="Arrow: Pentagon 23">
            <a:extLst>
              <a:ext uri="{FF2B5EF4-FFF2-40B4-BE49-F238E27FC236}">
                <a16:creationId xmlns:a16="http://schemas.microsoft.com/office/drawing/2014/main" id="{809350BB-678D-41C1-A8E6-D092430CFFD4}"/>
              </a:ext>
            </a:extLst>
          </p:cNvPr>
          <p:cNvSpPr/>
          <p:nvPr/>
        </p:nvSpPr>
        <p:spPr>
          <a:xfrm>
            <a:off x="338228" y="1549077"/>
            <a:ext cx="636413" cy="335107"/>
          </a:xfrm>
          <a:prstGeom prst="homePlate">
            <a:avLst/>
          </a:prstGeom>
          <a:solidFill>
            <a:srgbClr val="025073"/>
          </a:solidFill>
          <a:effectLst>
            <a:outerShdw dist="114300" dir="2700000" sx="88000" sy="88000" algn="tl" rotWithShape="0">
              <a:schemeClr val="accent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latin typeface="+mj-lt"/>
              </a:rPr>
              <a:t>2</a:t>
            </a:r>
          </a:p>
        </p:txBody>
      </p:sp>
      <p:sp>
        <p:nvSpPr>
          <p:cNvPr id="27" name="Arrow: Pentagon 26">
            <a:extLst>
              <a:ext uri="{FF2B5EF4-FFF2-40B4-BE49-F238E27FC236}">
                <a16:creationId xmlns:a16="http://schemas.microsoft.com/office/drawing/2014/main" id="{5F9B2E89-5AAF-452E-A219-9DE78A2479AE}"/>
              </a:ext>
            </a:extLst>
          </p:cNvPr>
          <p:cNvSpPr/>
          <p:nvPr/>
        </p:nvSpPr>
        <p:spPr>
          <a:xfrm>
            <a:off x="338230" y="2021639"/>
            <a:ext cx="636413" cy="335107"/>
          </a:xfrm>
          <a:prstGeom prst="homePlate">
            <a:avLst/>
          </a:prstGeom>
          <a:solidFill>
            <a:srgbClr val="025073"/>
          </a:solidFill>
          <a:effectLst>
            <a:outerShdw dist="114300" dir="2700000" sx="88000" sy="88000" algn="tl" rotWithShape="0">
              <a:schemeClr val="accent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latin typeface="+mj-lt"/>
              </a:rPr>
              <a:t>3</a:t>
            </a:r>
          </a:p>
        </p:txBody>
      </p:sp>
      <p:sp>
        <p:nvSpPr>
          <p:cNvPr id="29" name="Arrow: Pentagon 28">
            <a:extLst>
              <a:ext uri="{FF2B5EF4-FFF2-40B4-BE49-F238E27FC236}">
                <a16:creationId xmlns:a16="http://schemas.microsoft.com/office/drawing/2014/main" id="{7D65F19F-6DA6-4AC9-8071-B15237A27581}"/>
              </a:ext>
            </a:extLst>
          </p:cNvPr>
          <p:cNvSpPr/>
          <p:nvPr/>
        </p:nvSpPr>
        <p:spPr>
          <a:xfrm>
            <a:off x="338229" y="2490010"/>
            <a:ext cx="636413" cy="335107"/>
          </a:xfrm>
          <a:prstGeom prst="homePlate">
            <a:avLst/>
          </a:prstGeom>
          <a:solidFill>
            <a:srgbClr val="025073"/>
          </a:solidFill>
          <a:effectLst>
            <a:outerShdw dist="114300" dir="2700000" sx="88000" sy="88000" algn="tl" rotWithShape="0">
              <a:schemeClr val="accent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latin typeface="+mj-lt"/>
              </a:rPr>
              <a:t>4</a:t>
            </a:r>
          </a:p>
        </p:txBody>
      </p:sp>
      <p:sp>
        <p:nvSpPr>
          <p:cNvPr id="30" name="Arrow: Pentagon 29">
            <a:extLst>
              <a:ext uri="{FF2B5EF4-FFF2-40B4-BE49-F238E27FC236}">
                <a16:creationId xmlns:a16="http://schemas.microsoft.com/office/drawing/2014/main" id="{69517D6B-42E8-4B49-A311-E1D70EE18271}"/>
              </a:ext>
            </a:extLst>
          </p:cNvPr>
          <p:cNvSpPr/>
          <p:nvPr/>
        </p:nvSpPr>
        <p:spPr>
          <a:xfrm>
            <a:off x="325511" y="2952978"/>
            <a:ext cx="636413" cy="335107"/>
          </a:xfrm>
          <a:prstGeom prst="homePlate">
            <a:avLst/>
          </a:prstGeom>
          <a:solidFill>
            <a:srgbClr val="025073"/>
          </a:solidFill>
          <a:effectLst>
            <a:outerShdw dist="114300" dir="2700000" sx="88000" sy="88000" algn="tl" rotWithShape="0">
              <a:schemeClr val="accent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latin typeface="+mj-lt"/>
              </a:rPr>
              <a:t>5</a:t>
            </a:r>
          </a:p>
        </p:txBody>
      </p:sp>
      <p:sp>
        <p:nvSpPr>
          <p:cNvPr id="31" name="Arrow: Pentagon 30">
            <a:extLst>
              <a:ext uri="{FF2B5EF4-FFF2-40B4-BE49-F238E27FC236}">
                <a16:creationId xmlns:a16="http://schemas.microsoft.com/office/drawing/2014/main" id="{AA866160-E6F8-427C-811D-968AE44A6D83}"/>
              </a:ext>
            </a:extLst>
          </p:cNvPr>
          <p:cNvSpPr/>
          <p:nvPr/>
        </p:nvSpPr>
        <p:spPr>
          <a:xfrm>
            <a:off x="325511" y="3410180"/>
            <a:ext cx="636413" cy="335107"/>
          </a:xfrm>
          <a:prstGeom prst="homePlate">
            <a:avLst/>
          </a:prstGeom>
          <a:solidFill>
            <a:srgbClr val="025073"/>
          </a:solidFill>
          <a:effectLst>
            <a:outerShdw dist="114300" dir="2700000" sx="88000" sy="88000" algn="tl" rotWithShape="0">
              <a:schemeClr val="accent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latin typeface="+mj-lt"/>
              </a:rPr>
              <a:t>6</a:t>
            </a:r>
          </a:p>
        </p:txBody>
      </p:sp>
      <p:sp>
        <p:nvSpPr>
          <p:cNvPr id="32" name="Arrow: Pentagon 31">
            <a:extLst>
              <a:ext uri="{FF2B5EF4-FFF2-40B4-BE49-F238E27FC236}">
                <a16:creationId xmlns:a16="http://schemas.microsoft.com/office/drawing/2014/main" id="{96D429C8-6A6B-42A6-9FE5-A1C72021714F}"/>
              </a:ext>
            </a:extLst>
          </p:cNvPr>
          <p:cNvSpPr/>
          <p:nvPr/>
        </p:nvSpPr>
        <p:spPr>
          <a:xfrm>
            <a:off x="325510" y="3876989"/>
            <a:ext cx="636413" cy="335107"/>
          </a:xfrm>
          <a:prstGeom prst="homePlate">
            <a:avLst/>
          </a:prstGeom>
          <a:solidFill>
            <a:srgbClr val="025073"/>
          </a:solidFill>
          <a:effectLst>
            <a:outerShdw dist="114300" dir="2700000" sx="88000" sy="88000" algn="tl" rotWithShape="0">
              <a:schemeClr val="accent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latin typeface="+mj-lt"/>
              </a:rPr>
              <a:t>7</a:t>
            </a:r>
          </a:p>
        </p:txBody>
      </p:sp>
      <p:sp>
        <p:nvSpPr>
          <p:cNvPr id="33" name="Arrow: Pentagon 32">
            <a:extLst>
              <a:ext uri="{FF2B5EF4-FFF2-40B4-BE49-F238E27FC236}">
                <a16:creationId xmlns:a16="http://schemas.microsoft.com/office/drawing/2014/main" id="{23362ABC-3353-4A31-BECE-68346B77DE7B}"/>
              </a:ext>
            </a:extLst>
          </p:cNvPr>
          <p:cNvSpPr/>
          <p:nvPr/>
        </p:nvSpPr>
        <p:spPr>
          <a:xfrm>
            <a:off x="338229" y="4340542"/>
            <a:ext cx="636413" cy="335107"/>
          </a:xfrm>
          <a:prstGeom prst="homePlate">
            <a:avLst/>
          </a:prstGeom>
          <a:solidFill>
            <a:srgbClr val="025073"/>
          </a:solidFill>
          <a:effectLst>
            <a:outerShdw dist="114300" dir="2700000" sx="88000" sy="88000" algn="tl" rotWithShape="0">
              <a:schemeClr val="accent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latin typeface="+mj-lt"/>
              </a:rPr>
              <a:t>8</a:t>
            </a:r>
          </a:p>
        </p:txBody>
      </p:sp>
      <p:sp>
        <p:nvSpPr>
          <p:cNvPr id="34" name="Arrow: Pentagon 33">
            <a:extLst>
              <a:ext uri="{FF2B5EF4-FFF2-40B4-BE49-F238E27FC236}">
                <a16:creationId xmlns:a16="http://schemas.microsoft.com/office/drawing/2014/main" id="{85418881-78E2-443F-A85B-1B5C8D1FF2A2}"/>
              </a:ext>
            </a:extLst>
          </p:cNvPr>
          <p:cNvSpPr/>
          <p:nvPr/>
        </p:nvSpPr>
        <p:spPr>
          <a:xfrm>
            <a:off x="311884" y="4890012"/>
            <a:ext cx="636413" cy="335107"/>
          </a:xfrm>
          <a:prstGeom prst="homePlate">
            <a:avLst/>
          </a:prstGeom>
          <a:solidFill>
            <a:srgbClr val="025073"/>
          </a:solidFill>
          <a:effectLst>
            <a:outerShdw dist="114300" dir="2700000" sx="88000" sy="88000" algn="tl" rotWithShape="0">
              <a:schemeClr val="accent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latin typeface="+mj-lt"/>
              </a:rPr>
              <a:t>9</a:t>
            </a:r>
          </a:p>
        </p:txBody>
      </p:sp>
      <p:sp>
        <p:nvSpPr>
          <p:cNvPr id="3" name="Arrow: Pentagon 33">
            <a:extLst>
              <a:ext uri="{FF2B5EF4-FFF2-40B4-BE49-F238E27FC236}">
                <a16:creationId xmlns:a16="http://schemas.microsoft.com/office/drawing/2014/main" id="{D7867F46-CA64-D0B2-D041-3A28C3C77B7A}"/>
              </a:ext>
            </a:extLst>
          </p:cNvPr>
          <p:cNvSpPr/>
          <p:nvPr/>
        </p:nvSpPr>
        <p:spPr>
          <a:xfrm>
            <a:off x="311885" y="5492746"/>
            <a:ext cx="636413" cy="335107"/>
          </a:xfrm>
          <a:prstGeom prst="homePlate">
            <a:avLst/>
          </a:prstGeom>
          <a:solidFill>
            <a:srgbClr val="025073"/>
          </a:solidFill>
          <a:effectLst>
            <a:outerShdw dist="114300" dir="2700000" sx="88000" sy="88000" algn="tl" rotWithShape="0">
              <a:schemeClr val="accent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latin typeface="+mj-lt"/>
              </a:rPr>
              <a:t>10</a:t>
            </a:r>
          </a:p>
        </p:txBody>
      </p:sp>
      <p:sp>
        <p:nvSpPr>
          <p:cNvPr id="5" name="Arrow: Pentagon 33">
            <a:extLst>
              <a:ext uri="{FF2B5EF4-FFF2-40B4-BE49-F238E27FC236}">
                <a16:creationId xmlns:a16="http://schemas.microsoft.com/office/drawing/2014/main" id="{85D891BF-A307-B05B-56F7-2E3323A73798}"/>
              </a:ext>
            </a:extLst>
          </p:cNvPr>
          <p:cNvSpPr/>
          <p:nvPr/>
        </p:nvSpPr>
        <p:spPr>
          <a:xfrm>
            <a:off x="325507" y="5985941"/>
            <a:ext cx="636413" cy="335107"/>
          </a:xfrm>
          <a:prstGeom prst="homePlate">
            <a:avLst/>
          </a:prstGeom>
          <a:solidFill>
            <a:srgbClr val="025073"/>
          </a:solidFill>
          <a:effectLst>
            <a:outerShdw dist="114300" dir="2700000" sx="88000" sy="88000" algn="tl" rotWithShape="0">
              <a:schemeClr val="accent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latin typeface="+mj-lt"/>
              </a:rPr>
              <a:t>11</a:t>
            </a:r>
          </a:p>
        </p:txBody>
      </p:sp>
      <p:sp>
        <p:nvSpPr>
          <p:cNvPr id="4" name="Arrow: Pentagon 33">
            <a:extLst>
              <a:ext uri="{FF2B5EF4-FFF2-40B4-BE49-F238E27FC236}">
                <a16:creationId xmlns:a16="http://schemas.microsoft.com/office/drawing/2014/main" id="{4C158B3D-01CE-8A8D-5B20-478FDCBC36FD}"/>
              </a:ext>
            </a:extLst>
          </p:cNvPr>
          <p:cNvSpPr/>
          <p:nvPr/>
        </p:nvSpPr>
        <p:spPr>
          <a:xfrm>
            <a:off x="325506" y="6430587"/>
            <a:ext cx="636413" cy="335107"/>
          </a:xfrm>
          <a:prstGeom prst="homePlate">
            <a:avLst/>
          </a:prstGeom>
          <a:solidFill>
            <a:srgbClr val="025073"/>
          </a:solidFill>
          <a:effectLst>
            <a:outerShdw dist="114300" dir="2700000" sx="88000" sy="88000" algn="tl" rotWithShape="0">
              <a:schemeClr val="accent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latin typeface="+mj-lt"/>
              </a:rPr>
              <a:t>12</a:t>
            </a:r>
          </a:p>
        </p:txBody>
      </p:sp>
      <p:pic>
        <p:nvPicPr>
          <p:cNvPr id="6" name="Picture 5" descr="A close up of a sign&#10;&#10;Description automatically generated">
            <a:extLst>
              <a:ext uri="{FF2B5EF4-FFF2-40B4-BE49-F238E27FC236}">
                <a16:creationId xmlns:a16="http://schemas.microsoft.com/office/drawing/2014/main" id="{11541543-D08F-058A-717F-E9D33B51124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245231" y="-44245"/>
            <a:ext cx="1892370" cy="1220470"/>
          </a:xfrm>
          <a:prstGeom prst="rect">
            <a:avLst/>
          </a:prstGeom>
        </p:spPr>
      </p:pic>
      <p:pic>
        <p:nvPicPr>
          <p:cNvPr id="7" name="Picture 6">
            <a:extLst>
              <a:ext uri="{FF2B5EF4-FFF2-40B4-BE49-F238E27FC236}">
                <a16:creationId xmlns:a16="http://schemas.microsoft.com/office/drawing/2014/main" id="{54E06D33-AF75-0531-633A-F0E78ECF60B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
            <a:ext cx="7378996" cy="956932"/>
          </a:xfrm>
          <a:prstGeom prst="rect">
            <a:avLst/>
          </a:prstGeom>
        </p:spPr>
      </p:pic>
      <p:sp>
        <p:nvSpPr>
          <p:cNvPr id="8" name="Title 1">
            <a:extLst>
              <a:ext uri="{FF2B5EF4-FFF2-40B4-BE49-F238E27FC236}">
                <a16:creationId xmlns:a16="http://schemas.microsoft.com/office/drawing/2014/main" id="{FF527559-E323-DB4C-2B6B-80DB1E8A59C2}"/>
              </a:ext>
            </a:extLst>
          </p:cNvPr>
          <p:cNvSpPr txBox="1">
            <a:spLocks/>
          </p:cNvSpPr>
          <p:nvPr/>
        </p:nvSpPr>
        <p:spPr>
          <a:xfrm>
            <a:off x="162487" y="-77524"/>
            <a:ext cx="8813185" cy="1143000"/>
          </a:xfrm>
          <a:prstGeom prst="rect">
            <a:avLst/>
          </a:prstGeom>
        </p:spPr>
        <p:txBody>
          <a:bodyPr vert="horz" lIns="238658" tIns="119329" rIns="238658" bIns="119329" rtlCol="0" anchor="ctr">
            <a:noAutofit/>
          </a:bodyPr>
          <a:lstStyle>
            <a:lvl1pPr algn="l" defTabSz="914301"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n-US" sz="2800" dirty="0" err="1">
                <a:solidFill>
                  <a:schemeClr val="bg1"/>
                </a:solidFill>
                <a:ea typeface="+mn-ea"/>
                <a:cs typeface="+mn-cs"/>
              </a:rPr>
              <a:t>AfN</a:t>
            </a:r>
            <a:r>
              <a:rPr lang="en-US" sz="2800" dirty="0">
                <a:solidFill>
                  <a:schemeClr val="bg1"/>
                </a:solidFill>
                <a:ea typeface="+mn-ea"/>
                <a:cs typeface="+mn-cs"/>
              </a:rPr>
              <a:t> Guideline Documents</a:t>
            </a:r>
          </a:p>
        </p:txBody>
      </p:sp>
    </p:spTree>
    <p:extLst>
      <p:ext uri="{BB962C8B-B14F-4D97-AF65-F5344CB8AC3E}">
        <p14:creationId xmlns:p14="http://schemas.microsoft.com/office/powerpoint/2010/main" val="11641143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59EB5-77F3-D145-8F91-C16296330D86}"/>
              </a:ext>
            </a:extLst>
          </p:cNvPr>
          <p:cNvSpPr>
            <a:spLocks noGrp="1"/>
          </p:cNvSpPr>
          <p:nvPr>
            <p:ph type="title"/>
          </p:nvPr>
        </p:nvSpPr>
        <p:spPr>
          <a:xfrm>
            <a:off x="2389705" y="150449"/>
            <a:ext cx="4730243" cy="806128"/>
          </a:xfrm>
        </p:spPr>
        <p:txBody>
          <a:bodyPr>
            <a:normAutofit/>
          </a:bodyPr>
          <a:lstStyle/>
          <a:p>
            <a:r>
              <a:rPr lang="en-US" dirty="0"/>
              <a:t>Using Historic Data</a:t>
            </a:r>
          </a:p>
        </p:txBody>
      </p:sp>
      <p:graphicFrame>
        <p:nvGraphicFramePr>
          <p:cNvPr id="4" name="Diagram 3">
            <a:extLst>
              <a:ext uri="{FF2B5EF4-FFF2-40B4-BE49-F238E27FC236}">
                <a16:creationId xmlns:a16="http://schemas.microsoft.com/office/drawing/2014/main" id="{E09D07C8-6460-DF44-BE64-9983F7A76D9A}"/>
              </a:ext>
            </a:extLst>
          </p:cNvPr>
          <p:cNvGraphicFramePr/>
          <p:nvPr/>
        </p:nvGraphicFramePr>
        <p:xfrm>
          <a:off x="220459" y="1074817"/>
          <a:ext cx="4022534" cy="14655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 6">
            <a:extLst>
              <a:ext uri="{FF2B5EF4-FFF2-40B4-BE49-F238E27FC236}">
                <a16:creationId xmlns:a16="http://schemas.microsoft.com/office/drawing/2014/main" id="{BC11E4D1-3A3B-674D-9A2A-E6668D419FB4}"/>
              </a:ext>
            </a:extLst>
          </p:cNvPr>
          <p:cNvGraphicFramePr/>
          <p:nvPr/>
        </p:nvGraphicFramePr>
        <p:xfrm>
          <a:off x="4660433" y="1074817"/>
          <a:ext cx="4306980" cy="163219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0" name="Chart 9">
            <a:extLst>
              <a:ext uri="{FF2B5EF4-FFF2-40B4-BE49-F238E27FC236}">
                <a16:creationId xmlns:a16="http://schemas.microsoft.com/office/drawing/2014/main" id="{B7DADB50-1B39-5F47-BAEE-262CA8C64AFF}"/>
              </a:ext>
            </a:extLst>
          </p:cNvPr>
          <p:cNvGraphicFramePr>
            <a:graphicFrameLocks/>
          </p:cNvGraphicFramePr>
          <p:nvPr/>
        </p:nvGraphicFramePr>
        <p:xfrm>
          <a:off x="4584165" y="3272724"/>
          <a:ext cx="4383248" cy="2212476"/>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2" name="Chart 11">
            <a:extLst>
              <a:ext uri="{FF2B5EF4-FFF2-40B4-BE49-F238E27FC236}">
                <a16:creationId xmlns:a16="http://schemas.microsoft.com/office/drawing/2014/main" id="{39166362-2273-7647-88E7-8943B7C2BE83}"/>
              </a:ext>
            </a:extLst>
          </p:cNvPr>
          <p:cNvGraphicFramePr>
            <a:graphicFrameLocks/>
          </p:cNvGraphicFramePr>
          <p:nvPr/>
        </p:nvGraphicFramePr>
        <p:xfrm>
          <a:off x="75736" y="3272724"/>
          <a:ext cx="4584697" cy="2212476"/>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38507459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59EB5-77F3-D145-8F91-C16296330D86}"/>
              </a:ext>
            </a:extLst>
          </p:cNvPr>
          <p:cNvSpPr>
            <a:spLocks noGrp="1"/>
          </p:cNvSpPr>
          <p:nvPr>
            <p:ph type="title"/>
          </p:nvPr>
        </p:nvSpPr>
        <p:spPr>
          <a:xfrm>
            <a:off x="2428235" y="399158"/>
            <a:ext cx="4730243" cy="806128"/>
          </a:xfrm>
        </p:spPr>
        <p:txBody>
          <a:bodyPr>
            <a:normAutofit/>
          </a:bodyPr>
          <a:lstStyle/>
          <a:p>
            <a:r>
              <a:rPr lang="en-US" dirty="0"/>
              <a:t>Condition Targets</a:t>
            </a:r>
          </a:p>
        </p:txBody>
      </p:sp>
      <p:graphicFrame>
        <p:nvGraphicFramePr>
          <p:cNvPr id="9" name="Chart 8">
            <a:extLst>
              <a:ext uri="{FF2B5EF4-FFF2-40B4-BE49-F238E27FC236}">
                <a16:creationId xmlns:a16="http://schemas.microsoft.com/office/drawing/2014/main" id="{D5C312E0-1881-7344-949B-1CAC8DD2D07C}"/>
              </a:ext>
            </a:extLst>
          </p:cNvPr>
          <p:cNvGraphicFramePr/>
          <p:nvPr/>
        </p:nvGraphicFramePr>
        <p:xfrm>
          <a:off x="1826808" y="3429000"/>
          <a:ext cx="5739765" cy="2670175"/>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75AB35C5-B8B3-A440-86FF-BB7A509D443D}"/>
              </a:ext>
            </a:extLst>
          </p:cNvPr>
          <p:cNvSpPr txBox="1"/>
          <p:nvPr/>
        </p:nvSpPr>
        <p:spPr>
          <a:xfrm>
            <a:off x="248526" y="1297224"/>
            <a:ext cx="8666874" cy="1854354"/>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mj-lt"/>
              </a:rPr>
              <a:t>Describes the realistically attainable condition for a given asset</a:t>
            </a:r>
          </a:p>
          <a:p>
            <a:endParaRPr lang="en-US" sz="1050" dirty="0">
              <a:latin typeface="+mj-lt"/>
            </a:endParaRPr>
          </a:p>
          <a:p>
            <a:pPr marL="285750" indent="-285750">
              <a:buFont typeface="Arial" panose="020B0604020202020204" pitchFamily="34" charset="0"/>
              <a:buChar char="•"/>
            </a:pPr>
            <a:r>
              <a:rPr lang="en-AU" sz="1800" dirty="0">
                <a:effectLst/>
                <a:latin typeface="+mj-lt"/>
                <a:ea typeface="Calibri" panose="020F0502020204030204" pitchFamily="34" charset="0"/>
                <a:cs typeface="Calibri" panose="020F0502020204030204" pitchFamily="34" charset="0"/>
              </a:rPr>
              <a:t>The ‘target condition’ might be the same as reference condition where the goal is to fully restore an asset to its original condition (for example in a nature reserve).  </a:t>
            </a:r>
          </a:p>
          <a:p>
            <a:endParaRPr lang="en-AU" sz="1050" dirty="0">
              <a:effectLst/>
              <a:latin typeface="+mj-lt"/>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AU" sz="1800" dirty="0">
                <a:effectLst/>
                <a:latin typeface="+mj-lt"/>
                <a:ea typeface="Calibri" panose="020F0502020204030204" pitchFamily="34" charset="0"/>
                <a:cs typeface="Calibri" panose="020F0502020204030204" pitchFamily="34" charset="0"/>
              </a:rPr>
              <a:t>However, in the vast majority of Accounts, the target condition will be less than the reference condition, sometimes significantly.</a:t>
            </a:r>
            <a:endParaRPr lang="en-US" dirty="0">
              <a:latin typeface="+mj-lt"/>
            </a:endParaRPr>
          </a:p>
        </p:txBody>
      </p:sp>
    </p:spTree>
    <p:extLst>
      <p:ext uri="{BB962C8B-B14F-4D97-AF65-F5344CB8AC3E}">
        <p14:creationId xmlns:p14="http://schemas.microsoft.com/office/powerpoint/2010/main" val="32830535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sign&#10;&#10;Description automatically generated">
            <a:extLst>
              <a:ext uri="{FF2B5EF4-FFF2-40B4-BE49-F238E27FC236}">
                <a16:creationId xmlns:a16="http://schemas.microsoft.com/office/drawing/2014/main" id="{AA9EEB84-AD93-BE4D-83AE-DF9129AA161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245231" y="-44245"/>
            <a:ext cx="1892370" cy="1220470"/>
          </a:xfrm>
          <a:prstGeom prst="rect">
            <a:avLst/>
          </a:prstGeom>
        </p:spPr>
      </p:pic>
      <p:pic>
        <p:nvPicPr>
          <p:cNvPr id="3" name="Picture 2">
            <a:extLst>
              <a:ext uri="{FF2B5EF4-FFF2-40B4-BE49-F238E27FC236}">
                <a16:creationId xmlns:a16="http://schemas.microsoft.com/office/drawing/2014/main" id="{A87294FF-42B4-B147-9305-7708FA66538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
            <a:ext cx="7378996" cy="956932"/>
          </a:xfrm>
          <a:prstGeom prst="rect">
            <a:avLst/>
          </a:prstGeom>
        </p:spPr>
      </p:pic>
      <p:sp>
        <p:nvSpPr>
          <p:cNvPr id="4" name="Title 1">
            <a:extLst>
              <a:ext uri="{FF2B5EF4-FFF2-40B4-BE49-F238E27FC236}">
                <a16:creationId xmlns:a16="http://schemas.microsoft.com/office/drawing/2014/main" id="{D19021EC-3C7E-5A4A-B1ED-16ECC94681A1}"/>
              </a:ext>
            </a:extLst>
          </p:cNvPr>
          <p:cNvSpPr txBox="1">
            <a:spLocks/>
          </p:cNvSpPr>
          <p:nvPr/>
        </p:nvSpPr>
        <p:spPr>
          <a:xfrm>
            <a:off x="162487" y="-77524"/>
            <a:ext cx="8813185" cy="1143000"/>
          </a:xfrm>
          <a:prstGeom prst="rect">
            <a:avLst/>
          </a:prstGeom>
        </p:spPr>
        <p:txBody>
          <a:bodyPr vert="horz" lIns="238658" tIns="119329" rIns="238658" bIns="119329" rtlCol="0" anchor="ctr">
            <a:noAutofit/>
          </a:bodyPr>
          <a:lstStyle>
            <a:lvl1pPr algn="l" defTabSz="914301"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n-US" sz="2800" b="1" dirty="0" err="1">
                <a:solidFill>
                  <a:schemeClr val="bg1"/>
                </a:solidFill>
                <a:ea typeface="+mn-ea"/>
                <a:cs typeface="+mn-cs"/>
              </a:rPr>
              <a:t>AfN</a:t>
            </a:r>
            <a:r>
              <a:rPr lang="en-US" sz="2800" b="1" dirty="0">
                <a:solidFill>
                  <a:schemeClr val="bg1"/>
                </a:solidFill>
                <a:ea typeface="+mn-ea"/>
                <a:cs typeface="+mn-cs"/>
              </a:rPr>
              <a:t> </a:t>
            </a:r>
            <a:r>
              <a:rPr lang="en-US" sz="2800" dirty="0">
                <a:solidFill>
                  <a:schemeClr val="bg1"/>
                </a:solidFill>
                <a:ea typeface="+mn-ea"/>
                <a:cs typeface="+mn-cs"/>
              </a:rPr>
              <a:t>Counterfactual</a:t>
            </a:r>
            <a:r>
              <a:rPr lang="en-US" sz="2800" b="1" dirty="0">
                <a:solidFill>
                  <a:schemeClr val="bg1"/>
                </a:solidFill>
                <a:ea typeface="+mn-ea"/>
                <a:cs typeface="+mn-cs"/>
              </a:rPr>
              <a:t> Guidelines</a:t>
            </a:r>
          </a:p>
        </p:txBody>
      </p:sp>
      <p:pic>
        <p:nvPicPr>
          <p:cNvPr id="7" name="Picture 6">
            <a:extLst>
              <a:ext uri="{FF2B5EF4-FFF2-40B4-BE49-F238E27FC236}">
                <a16:creationId xmlns:a16="http://schemas.microsoft.com/office/drawing/2014/main" id="{1F6AB359-70BB-4D47-8D80-43509458D08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62487" y="1143001"/>
            <a:ext cx="3815143" cy="5402180"/>
          </a:xfrm>
          <a:prstGeom prst="rect">
            <a:avLst/>
          </a:prstGeom>
          <a:ln>
            <a:solidFill>
              <a:srgbClr val="025073"/>
            </a:solidFill>
          </a:ln>
        </p:spPr>
      </p:pic>
      <p:sp>
        <p:nvSpPr>
          <p:cNvPr id="9" name="TextBox 8">
            <a:extLst>
              <a:ext uri="{FF2B5EF4-FFF2-40B4-BE49-F238E27FC236}">
                <a16:creationId xmlns:a16="http://schemas.microsoft.com/office/drawing/2014/main" id="{0A26CBAB-6049-4749-B72A-D725556570F8}"/>
              </a:ext>
            </a:extLst>
          </p:cNvPr>
          <p:cNvSpPr txBox="1"/>
          <p:nvPr/>
        </p:nvSpPr>
        <p:spPr>
          <a:xfrm>
            <a:off x="4272464" y="1291405"/>
            <a:ext cx="4419119" cy="5105372"/>
          </a:xfrm>
          <a:prstGeom prst="rect">
            <a:avLst/>
          </a:prstGeom>
          <a:noFill/>
        </p:spPr>
        <p:txBody>
          <a:bodyPr wrap="square" rtlCol="0">
            <a:spAutoFit/>
          </a:bodyPr>
          <a:lstStyle/>
          <a:p>
            <a:pPr>
              <a:spcBef>
                <a:spcPts val="600"/>
              </a:spcBef>
              <a:spcAft>
                <a:spcPts val="600"/>
              </a:spcAft>
            </a:pPr>
            <a:r>
              <a:rPr lang="en-US" b="1" dirty="0">
                <a:latin typeface="+mj-lt"/>
              </a:rPr>
              <a:t>Key Points</a:t>
            </a:r>
          </a:p>
          <a:p>
            <a:pPr marL="285750" indent="-285750" algn="just">
              <a:lnSpc>
                <a:spcPct val="120000"/>
              </a:lnSpc>
              <a:spcBef>
                <a:spcPts val="600"/>
              </a:spcBef>
              <a:spcAft>
                <a:spcPts val="600"/>
              </a:spcAft>
              <a:buFont typeface="Arial" panose="020B0604020202020204" pitchFamily="34" charset="0"/>
              <a:buChar char="•"/>
            </a:pPr>
            <a:r>
              <a:rPr lang="en-AU" dirty="0">
                <a:latin typeface="Calibri Light" panose="020F0302020204030204" pitchFamily="34" charset="0"/>
                <a:ea typeface="Calibri" panose="020F0502020204030204" pitchFamily="34" charset="0"/>
                <a:cs typeface="Calibri" panose="020F0502020204030204" pitchFamily="34" charset="0"/>
              </a:rPr>
              <a:t>I</a:t>
            </a:r>
            <a:r>
              <a:rPr lang="en-AU" sz="1800" dirty="0">
                <a:effectLst/>
                <a:latin typeface="Calibri Light" panose="020F0302020204030204" pitchFamily="34" charset="0"/>
                <a:ea typeface="Calibri" panose="020F0502020204030204" pitchFamily="34" charset="0"/>
                <a:cs typeface="Calibri" panose="020F0502020204030204" pitchFamily="34" charset="0"/>
              </a:rPr>
              <a:t>f a Proponent wants to make a </a:t>
            </a:r>
            <a:r>
              <a:rPr lang="en-AU" sz="1800" b="1" u="sng" dirty="0">
                <a:effectLst/>
                <a:latin typeface="Calibri Light" panose="020F0302020204030204" pitchFamily="34" charset="0"/>
                <a:ea typeface="Calibri" panose="020F0502020204030204" pitchFamily="34" charset="0"/>
                <a:cs typeface="Calibri" panose="020F0502020204030204" pitchFamily="34" charset="0"/>
              </a:rPr>
              <a:t>public claim</a:t>
            </a:r>
            <a:r>
              <a:rPr lang="en-AU" sz="1800" dirty="0">
                <a:effectLst/>
                <a:latin typeface="Calibri Light" panose="020F0302020204030204" pitchFamily="34" charset="0"/>
                <a:ea typeface="Calibri" panose="020F0502020204030204" pitchFamily="34" charset="0"/>
                <a:cs typeface="Calibri" panose="020F0502020204030204" pitchFamily="34" charset="0"/>
              </a:rPr>
              <a:t> about the outcomes of a specific management impact or intervention, then they require counterfactual analysis to substantiate and have confidence in the claim. </a:t>
            </a:r>
          </a:p>
          <a:p>
            <a:pPr marL="285750" indent="-285750" algn="just">
              <a:lnSpc>
                <a:spcPct val="120000"/>
              </a:lnSpc>
              <a:spcBef>
                <a:spcPts val="600"/>
              </a:spcBef>
              <a:spcAft>
                <a:spcPts val="600"/>
              </a:spcAft>
              <a:buFont typeface="Arial" panose="020B0604020202020204" pitchFamily="34" charset="0"/>
              <a:buChar char="•"/>
            </a:pPr>
            <a:r>
              <a:rPr lang="en-AU" sz="1800" dirty="0">
                <a:effectLst/>
                <a:latin typeface="Calibri Light" panose="020F0302020204030204" pitchFamily="34" charset="0"/>
                <a:ea typeface="Calibri" panose="020F0502020204030204" pitchFamily="34" charset="0"/>
                <a:cs typeface="Calibri" panose="020F0502020204030204" pitchFamily="34" charset="0"/>
              </a:rPr>
              <a:t>Counterfactual Analysis can be used to underpin the additionality requirements of nature credits.</a:t>
            </a:r>
          </a:p>
          <a:p>
            <a:pPr marL="285750" indent="-285750" algn="just">
              <a:lnSpc>
                <a:spcPct val="120000"/>
              </a:lnSpc>
              <a:spcBef>
                <a:spcPts val="600"/>
              </a:spcBef>
              <a:spcAft>
                <a:spcPts val="600"/>
              </a:spcAft>
              <a:buFont typeface="Arial" panose="020B0604020202020204" pitchFamily="34" charset="0"/>
              <a:buChar char="•"/>
            </a:pPr>
            <a:r>
              <a:rPr lang="en-AU" dirty="0">
                <a:latin typeface="Calibri Light" panose="020F0302020204030204" pitchFamily="34" charset="0"/>
                <a:ea typeface="Calibri" panose="020F0502020204030204" pitchFamily="34" charset="0"/>
                <a:cs typeface="Calibri" panose="020F0502020204030204" pitchFamily="34" charset="0"/>
              </a:rPr>
              <a:t>How to establish cause and effect </a:t>
            </a:r>
          </a:p>
          <a:p>
            <a:pPr marL="800100" lvl="1" indent="-342900" algn="just">
              <a:lnSpc>
                <a:spcPct val="120000"/>
              </a:lnSpc>
              <a:spcBef>
                <a:spcPts val="600"/>
              </a:spcBef>
              <a:spcAft>
                <a:spcPts val="600"/>
              </a:spcAft>
              <a:buFont typeface="+mj-lt"/>
              <a:buAutoNum type="arabicPeriod"/>
            </a:pPr>
            <a:r>
              <a:rPr lang="en-AU" dirty="0">
                <a:effectLst/>
                <a:latin typeface="Calibri Light" panose="020F0302020204030204" pitchFamily="34" charset="0"/>
                <a:ea typeface="Calibri" panose="020F0502020204030204" pitchFamily="34" charset="0"/>
                <a:cs typeface="Calibri" panose="020F0502020204030204" pitchFamily="34" charset="0"/>
              </a:rPr>
              <a:t>Physical </a:t>
            </a:r>
            <a:r>
              <a:rPr lang="en-AU" dirty="0">
                <a:latin typeface="Calibri Light" panose="020F0302020204030204" pitchFamily="34" charset="0"/>
                <a:ea typeface="Calibri" panose="020F0502020204030204" pitchFamily="34" charset="0"/>
                <a:cs typeface="Calibri" panose="020F0502020204030204" pitchFamily="34" charset="0"/>
              </a:rPr>
              <a:t>c</a:t>
            </a:r>
            <a:r>
              <a:rPr lang="en-AU" dirty="0">
                <a:effectLst/>
                <a:latin typeface="Calibri Light" panose="020F0302020204030204" pitchFamily="34" charset="0"/>
                <a:ea typeface="Calibri" panose="020F0502020204030204" pitchFamily="34" charset="0"/>
                <a:cs typeface="Calibri" panose="020F0502020204030204" pitchFamily="34" charset="0"/>
              </a:rPr>
              <a:t>ontrol areas</a:t>
            </a:r>
          </a:p>
          <a:p>
            <a:pPr marL="800100" lvl="1" indent="-342900" algn="just">
              <a:lnSpc>
                <a:spcPct val="120000"/>
              </a:lnSpc>
              <a:spcBef>
                <a:spcPts val="600"/>
              </a:spcBef>
              <a:spcAft>
                <a:spcPts val="600"/>
              </a:spcAft>
              <a:buFont typeface="+mj-lt"/>
              <a:buAutoNum type="arabicPeriod"/>
            </a:pPr>
            <a:r>
              <a:rPr lang="en-AU" dirty="0">
                <a:latin typeface="Calibri Light" panose="020F0302020204030204" pitchFamily="34" charset="0"/>
                <a:ea typeface="Calibri" panose="020F0502020204030204" pitchFamily="34" charset="0"/>
                <a:cs typeface="Calibri" panose="020F0502020204030204" pitchFamily="34" charset="0"/>
              </a:rPr>
              <a:t>Scenario modelling</a:t>
            </a:r>
          </a:p>
        </p:txBody>
      </p:sp>
      <p:sp>
        <p:nvSpPr>
          <p:cNvPr id="5" name="Slide Number Placeholder 4">
            <a:extLst>
              <a:ext uri="{FF2B5EF4-FFF2-40B4-BE49-F238E27FC236}">
                <a16:creationId xmlns:a16="http://schemas.microsoft.com/office/drawing/2014/main" id="{EB8AD4E6-0293-8FC2-950D-5DD087E26907}"/>
              </a:ext>
            </a:extLst>
          </p:cNvPr>
          <p:cNvSpPr>
            <a:spLocks noGrp="1"/>
          </p:cNvSpPr>
          <p:nvPr>
            <p:ph type="sldNum" sz="quarter" idx="12"/>
          </p:nvPr>
        </p:nvSpPr>
        <p:spPr/>
        <p:txBody>
          <a:bodyPr/>
          <a:lstStyle/>
          <a:p>
            <a:fld id="{0CF3C098-057A-459F-A7C8-BC4F417EF10C}" type="slidenum">
              <a:rPr lang="en-AU" smtClean="0"/>
              <a:t>34</a:t>
            </a:fld>
            <a:endParaRPr lang="en-AU" dirty="0"/>
          </a:p>
        </p:txBody>
      </p:sp>
    </p:spTree>
    <p:extLst>
      <p:ext uri="{BB962C8B-B14F-4D97-AF65-F5344CB8AC3E}">
        <p14:creationId xmlns:p14="http://schemas.microsoft.com/office/powerpoint/2010/main" val="3921275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row: Down 2">
            <a:extLst>
              <a:ext uri="{FF2B5EF4-FFF2-40B4-BE49-F238E27FC236}">
                <a16:creationId xmlns:a16="http://schemas.microsoft.com/office/drawing/2014/main" id="{14C484F1-4B31-4921-B109-AEAF9CF48CF9}"/>
              </a:ext>
            </a:extLst>
          </p:cNvPr>
          <p:cNvSpPr/>
          <p:nvPr/>
        </p:nvSpPr>
        <p:spPr>
          <a:xfrm rot="16200000">
            <a:off x="5852432" y="4298570"/>
            <a:ext cx="408711" cy="1013325"/>
          </a:xfrm>
          <a:prstGeom prst="downArrow">
            <a:avLst>
              <a:gd name="adj1" fmla="val 50000"/>
              <a:gd name="adj2" fmla="val 48488"/>
            </a:avLst>
          </a:prstGeom>
          <a:solidFill>
            <a:srgbClr val="FFC0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AU"/>
          </a:p>
        </p:txBody>
      </p:sp>
      <p:sp>
        <p:nvSpPr>
          <p:cNvPr id="9" name="Title 1"/>
          <p:cNvSpPr txBox="1">
            <a:spLocks/>
          </p:cNvSpPr>
          <p:nvPr/>
        </p:nvSpPr>
        <p:spPr>
          <a:xfrm>
            <a:off x="162487" y="89208"/>
            <a:ext cx="8813185" cy="1143000"/>
          </a:xfrm>
          <a:prstGeom prst="rect">
            <a:avLst/>
          </a:prstGeom>
        </p:spPr>
        <p:txBody>
          <a:bodyPr vert="horz" lIns="238658" tIns="119329" rIns="238658" bIns="119329" rtlCol="0" anchor="ctr">
            <a:noAutofit/>
          </a:bodyPr>
          <a:lstStyle>
            <a:lvl1pPr algn="l" defTabSz="914301"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n-US" sz="2800" dirty="0">
                <a:latin typeface="Calibri Light" panose="020F0302020204030204" pitchFamily="34" charset="0"/>
                <a:ea typeface="+mn-ea"/>
                <a:cs typeface="Calibri Light" panose="020F0302020204030204" pitchFamily="34" charset="0"/>
              </a:rPr>
              <a:t>AfN Environmental Account </a:t>
            </a:r>
            <a:br>
              <a:rPr lang="en-US" sz="2800" dirty="0">
                <a:latin typeface="Calibri Light" panose="020F0302020204030204" pitchFamily="34" charset="0"/>
                <a:ea typeface="+mn-ea"/>
                <a:cs typeface="Calibri Light" panose="020F0302020204030204" pitchFamily="34" charset="0"/>
              </a:rPr>
            </a:br>
            <a:r>
              <a:rPr lang="en-US" sz="2800" dirty="0">
                <a:latin typeface="Calibri Light" panose="020F0302020204030204" pitchFamily="34" charset="0"/>
                <a:ea typeface="+mn-ea"/>
                <a:cs typeface="Calibri Light" panose="020F0302020204030204" pitchFamily="34" charset="0"/>
              </a:rPr>
              <a:t>Certification process</a:t>
            </a:r>
          </a:p>
        </p:txBody>
      </p:sp>
      <p:pic>
        <p:nvPicPr>
          <p:cNvPr id="17" name="Picture 16">
            <a:extLst>
              <a:ext uri="{FF2B5EF4-FFF2-40B4-BE49-F238E27FC236}">
                <a16:creationId xmlns:a16="http://schemas.microsoft.com/office/drawing/2014/main" id="{CBF36F3C-86C7-4488-853B-CA61A4A562D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835" y="5762171"/>
            <a:ext cx="9149835" cy="1095829"/>
          </a:xfrm>
          <a:prstGeom prst="rect">
            <a:avLst/>
          </a:prstGeom>
        </p:spPr>
      </p:pic>
      <p:sp>
        <p:nvSpPr>
          <p:cNvPr id="18" name="TextBox 17">
            <a:extLst>
              <a:ext uri="{FF2B5EF4-FFF2-40B4-BE49-F238E27FC236}">
                <a16:creationId xmlns:a16="http://schemas.microsoft.com/office/drawing/2014/main" id="{904B23AD-5F18-40A9-A127-DA7671574E5F}"/>
              </a:ext>
            </a:extLst>
          </p:cNvPr>
          <p:cNvSpPr txBox="1"/>
          <p:nvPr/>
        </p:nvSpPr>
        <p:spPr>
          <a:xfrm>
            <a:off x="6846163" y="6398162"/>
            <a:ext cx="2053767" cy="276999"/>
          </a:xfrm>
          <a:prstGeom prst="rect">
            <a:avLst/>
          </a:prstGeom>
          <a:noFill/>
        </p:spPr>
        <p:txBody>
          <a:bodyPr wrap="none" rtlCol="0">
            <a:spAutoFit/>
          </a:bodyPr>
          <a:lstStyle/>
          <a:p>
            <a:r>
              <a:rPr lang="en-AU" sz="1200" dirty="0">
                <a:solidFill>
                  <a:srgbClr val="6C809C"/>
                </a:solidFill>
                <a:latin typeface="Avenir LT Std 35 Light" panose="020B0402020203020204" pitchFamily="34" charset="0"/>
              </a:rPr>
              <a:t>Not for general distribution</a:t>
            </a:r>
          </a:p>
        </p:txBody>
      </p:sp>
      <p:sp>
        <p:nvSpPr>
          <p:cNvPr id="19" name="Triangle 18">
            <a:extLst>
              <a:ext uri="{FF2B5EF4-FFF2-40B4-BE49-F238E27FC236}">
                <a16:creationId xmlns:a16="http://schemas.microsoft.com/office/drawing/2014/main" id="{369E8D19-62AA-9045-B76F-97866554D602}"/>
              </a:ext>
            </a:extLst>
          </p:cNvPr>
          <p:cNvSpPr/>
          <p:nvPr/>
        </p:nvSpPr>
        <p:spPr>
          <a:xfrm rot="10800000">
            <a:off x="1927481" y="1554080"/>
            <a:ext cx="287337" cy="149225"/>
          </a:xfrm>
          <a:prstGeom prst="triangle">
            <a:avLst/>
          </a:prstGeom>
          <a:solidFill>
            <a:srgbClr val="F1AA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0" name="Triangle 19">
            <a:extLst>
              <a:ext uri="{FF2B5EF4-FFF2-40B4-BE49-F238E27FC236}">
                <a16:creationId xmlns:a16="http://schemas.microsoft.com/office/drawing/2014/main" id="{FC0599C1-F415-CF47-9C33-5FC048E9752E}"/>
              </a:ext>
            </a:extLst>
          </p:cNvPr>
          <p:cNvSpPr/>
          <p:nvPr/>
        </p:nvSpPr>
        <p:spPr>
          <a:xfrm rot="10800000">
            <a:off x="1927481" y="1554080"/>
            <a:ext cx="287337" cy="149225"/>
          </a:xfrm>
          <a:prstGeom prst="triangle">
            <a:avLst/>
          </a:prstGeom>
          <a:solidFill>
            <a:srgbClr val="F1AA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1" name="Triangle 20">
            <a:extLst>
              <a:ext uri="{FF2B5EF4-FFF2-40B4-BE49-F238E27FC236}">
                <a16:creationId xmlns:a16="http://schemas.microsoft.com/office/drawing/2014/main" id="{D26EE3E1-B5D7-4949-AB03-F9A8AA9B2A38}"/>
              </a:ext>
            </a:extLst>
          </p:cNvPr>
          <p:cNvSpPr/>
          <p:nvPr/>
        </p:nvSpPr>
        <p:spPr>
          <a:xfrm rot="10800000">
            <a:off x="1927481" y="1554080"/>
            <a:ext cx="287337" cy="149225"/>
          </a:xfrm>
          <a:prstGeom prst="triangle">
            <a:avLst/>
          </a:prstGeom>
          <a:solidFill>
            <a:srgbClr val="F1AA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2" name="Triangle 21">
            <a:extLst>
              <a:ext uri="{FF2B5EF4-FFF2-40B4-BE49-F238E27FC236}">
                <a16:creationId xmlns:a16="http://schemas.microsoft.com/office/drawing/2014/main" id="{8D183791-AE38-3644-B70F-22806B2259A2}"/>
              </a:ext>
            </a:extLst>
          </p:cNvPr>
          <p:cNvSpPr/>
          <p:nvPr/>
        </p:nvSpPr>
        <p:spPr>
          <a:xfrm rot="10800000">
            <a:off x="1927481" y="1554080"/>
            <a:ext cx="287337" cy="149225"/>
          </a:xfrm>
          <a:prstGeom prst="triangle">
            <a:avLst/>
          </a:prstGeom>
          <a:solidFill>
            <a:srgbClr val="F1AA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aphicFrame>
        <p:nvGraphicFramePr>
          <p:cNvPr id="8" name="Table 7">
            <a:extLst>
              <a:ext uri="{FF2B5EF4-FFF2-40B4-BE49-F238E27FC236}">
                <a16:creationId xmlns:a16="http://schemas.microsoft.com/office/drawing/2014/main" id="{7609227E-220B-AE40-AC32-DE168922904B}"/>
              </a:ext>
            </a:extLst>
          </p:cNvPr>
          <p:cNvGraphicFramePr>
            <a:graphicFrameLocks noGrp="1"/>
          </p:cNvGraphicFramePr>
          <p:nvPr/>
        </p:nvGraphicFramePr>
        <p:xfrm>
          <a:off x="1819375" y="1291230"/>
          <a:ext cx="4029387" cy="4570254"/>
        </p:xfrm>
        <a:graphic>
          <a:graphicData uri="http://schemas.openxmlformats.org/drawingml/2006/table">
            <a:tbl>
              <a:tblPr firstRow="1" firstCol="1" bandRow="1"/>
              <a:tblGrid>
                <a:gridCol w="4029387">
                  <a:extLst>
                    <a:ext uri="{9D8B030D-6E8A-4147-A177-3AD203B41FA5}">
                      <a16:colId xmlns:a16="http://schemas.microsoft.com/office/drawing/2014/main" val="885900912"/>
                    </a:ext>
                  </a:extLst>
                </a:gridCol>
              </a:tblGrid>
              <a:tr h="101438">
                <a:tc>
                  <a:txBody>
                    <a:bodyPr/>
                    <a:lstStyle/>
                    <a:p>
                      <a:pPr algn="ctr"/>
                      <a:r>
                        <a:rPr lang="en-AU" sz="1100" b="1" dirty="0">
                          <a:solidFill>
                            <a:srgbClr val="F1AA48"/>
                          </a:solidFill>
                          <a:effectLst/>
                          <a:latin typeface="Calibri Light" panose="020F0302020204030204" pitchFamily="34" charset="0"/>
                          <a:ea typeface="Calibri" panose="020F0502020204030204" pitchFamily="34" charset="0"/>
                          <a:cs typeface="Calibri Light" panose="020F0302020204030204" pitchFamily="34" charset="0"/>
                        </a:rPr>
                        <a:t>1.  DESIGN</a:t>
                      </a:r>
                      <a:endParaRPr lang="en-AU" sz="11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963" marR="8963" marT="8963" marB="8963" anchor="ctr">
                    <a:lnL>
                      <a:noFill/>
                    </a:lnL>
                    <a:lnR>
                      <a:noFill/>
                    </a:lnR>
                    <a:lnT>
                      <a:noFill/>
                    </a:lnT>
                    <a:lnB>
                      <a:noFill/>
                    </a:lnB>
                    <a:solidFill>
                      <a:srgbClr val="025073"/>
                    </a:solidFill>
                  </a:tcPr>
                </a:tc>
                <a:extLst>
                  <a:ext uri="{0D108BD9-81ED-4DB2-BD59-A6C34878D82A}">
                    <a16:rowId xmlns:a16="http://schemas.microsoft.com/office/drawing/2014/main" val="2076156992"/>
                  </a:ext>
                </a:extLst>
              </a:tr>
              <a:tr h="512572">
                <a:tc>
                  <a:txBody>
                    <a:bodyPr/>
                    <a:lstStyle/>
                    <a:p>
                      <a:pPr marL="79375" algn="ctr">
                        <a:lnSpc>
                          <a:spcPct val="115000"/>
                        </a:lnSpc>
                        <a:spcBef>
                          <a:spcPts val="200"/>
                        </a:spcBef>
                        <a:spcAft>
                          <a:spcPts val="0"/>
                        </a:spcAft>
                      </a:pPr>
                      <a:r>
                        <a:rPr lang="en-AU" sz="1000" dirty="0">
                          <a:solidFill>
                            <a:srgbClr val="FFFFFF"/>
                          </a:solidFill>
                          <a:effectLst/>
                          <a:latin typeface="Calibri Light" panose="020F0302020204030204" pitchFamily="34" charset="0"/>
                          <a:ea typeface="Times New Roman" panose="02020603050405020304" pitchFamily="18" charset="0"/>
                          <a:cs typeface="Calibri Light" panose="020F0302020204030204" pitchFamily="34" charset="0"/>
                        </a:rPr>
                        <a:t>Define the purpose &amp; scope of the account</a:t>
                      </a:r>
                      <a:endParaRPr lang="en-AU" sz="1100" dirty="0">
                        <a:effectLst/>
                        <a:latin typeface="Calibri Light" panose="020F0302020204030204" pitchFamily="34" charset="0"/>
                        <a:ea typeface="Calibri" panose="020F0502020204030204" pitchFamily="34" charset="0"/>
                        <a:cs typeface="Times New Roman" panose="02020603050405020304" pitchFamily="18" charset="0"/>
                      </a:endParaRPr>
                    </a:p>
                    <a:p>
                      <a:pPr marL="79375" algn="ctr">
                        <a:lnSpc>
                          <a:spcPct val="115000"/>
                        </a:lnSpc>
                        <a:spcBef>
                          <a:spcPts val="200"/>
                        </a:spcBef>
                        <a:spcAft>
                          <a:spcPts val="0"/>
                        </a:spcAft>
                      </a:pPr>
                      <a:r>
                        <a:rPr lang="en-AU" sz="1000" dirty="0">
                          <a:solidFill>
                            <a:srgbClr val="FFFFFF"/>
                          </a:solidFill>
                          <a:effectLst/>
                          <a:latin typeface="Calibri Light" panose="020F0302020204030204" pitchFamily="34" charset="0"/>
                          <a:ea typeface="Times New Roman" panose="02020603050405020304" pitchFamily="18" charset="0"/>
                          <a:cs typeface="Calibri Light" panose="020F0302020204030204" pitchFamily="34" charset="0"/>
                        </a:rPr>
                        <a:t>Identify and prioritise environmental asset(s)</a:t>
                      </a:r>
                      <a:endParaRPr lang="en-AU" sz="1100" dirty="0">
                        <a:effectLst/>
                        <a:latin typeface="Calibri Light" panose="020F0302020204030204" pitchFamily="34" charset="0"/>
                        <a:ea typeface="Calibri" panose="020F0502020204030204" pitchFamily="34" charset="0"/>
                        <a:cs typeface="Times New Roman" panose="02020603050405020304" pitchFamily="18" charset="0"/>
                      </a:endParaRPr>
                    </a:p>
                    <a:p>
                      <a:pPr marL="79375" algn="ctr">
                        <a:lnSpc>
                          <a:spcPct val="115000"/>
                        </a:lnSpc>
                        <a:spcBef>
                          <a:spcPts val="200"/>
                        </a:spcBef>
                        <a:spcAft>
                          <a:spcPts val="0"/>
                        </a:spcAft>
                      </a:pPr>
                      <a:r>
                        <a:rPr lang="en-AU" sz="1000" dirty="0">
                          <a:solidFill>
                            <a:srgbClr val="FFFFFF"/>
                          </a:solidFill>
                          <a:effectLst/>
                          <a:latin typeface="Calibri Light" panose="020F0302020204030204" pitchFamily="34" charset="0"/>
                          <a:ea typeface="Times New Roman" panose="02020603050405020304" pitchFamily="18" charset="0"/>
                          <a:cs typeface="Calibri Light" panose="020F0302020204030204" pitchFamily="34" charset="0"/>
                        </a:rPr>
                        <a:t>Select existing or create new Method(s)</a:t>
                      </a:r>
                      <a:endParaRPr lang="en-AU" sz="1100" dirty="0">
                        <a:effectLst/>
                        <a:latin typeface="Calibri Light" panose="020F0302020204030204" pitchFamily="34" charset="0"/>
                        <a:ea typeface="Calibri" panose="020F0502020204030204" pitchFamily="34" charset="0"/>
                        <a:cs typeface="Times New Roman" panose="02020603050405020304" pitchFamily="18" charset="0"/>
                      </a:endParaRPr>
                    </a:p>
                    <a:p>
                      <a:pPr marL="79375" algn="ctr">
                        <a:lnSpc>
                          <a:spcPct val="115000"/>
                        </a:lnSpc>
                        <a:spcBef>
                          <a:spcPts val="200"/>
                        </a:spcBef>
                        <a:spcAft>
                          <a:spcPts val="0"/>
                        </a:spcAft>
                      </a:pPr>
                      <a:r>
                        <a:rPr lang="en-GB" sz="1000" dirty="0">
                          <a:solidFill>
                            <a:srgbClr val="FFFFFF"/>
                          </a:solidFill>
                          <a:effectLst/>
                          <a:latin typeface="Calibri Light" panose="020F0302020204030204" pitchFamily="34" charset="0"/>
                          <a:ea typeface="Times New Roman" panose="02020603050405020304" pitchFamily="18" charset="0"/>
                          <a:cs typeface="Calibri Light" panose="020F0302020204030204" pitchFamily="34" charset="0"/>
                        </a:rPr>
                        <a:t>Use Method(s) to plan stratification, indicators &amp; Reference Benchmarks</a:t>
                      </a:r>
                      <a:endParaRPr lang="en-AU" sz="11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963" marR="8963" marT="8963" marB="8963" anchor="ctr">
                    <a:lnL>
                      <a:noFill/>
                    </a:lnL>
                    <a:lnR>
                      <a:noFill/>
                    </a:lnR>
                    <a:lnT>
                      <a:noFill/>
                    </a:lnT>
                    <a:lnB>
                      <a:noFill/>
                    </a:lnB>
                    <a:solidFill>
                      <a:srgbClr val="909AA8"/>
                    </a:solidFill>
                  </a:tcPr>
                </a:tc>
                <a:extLst>
                  <a:ext uri="{0D108BD9-81ED-4DB2-BD59-A6C34878D82A}">
                    <a16:rowId xmlns:a16="http://schemas.microsoft.com/office/drawing/2014/main" val="2792518718"/>
                  </a:ext>
                </a:extLst>
              </a:tr>
              <a:tr h="97641">
                <a:tc>
                  <a:txBody>
                    <a:bodyPr/>
                    <a:lstStyle/>
                    <a:p>
                      <a:pPr marL="79375" algn="ctr">
                        <a:lnSpc>
                          <a:spcPct val="115000"/>
                        </a:lnSpc>
                      </a:pPr>
                      <a:endParaRPr lang="en-AU" sz="1000" dirty="0">
                        <a:solidFill>
                          <a:srgbClr val="FFFFFF"/>
                        </a:solidFill>
                        <a:effectLst/>
                        <a:latin typeface="Calibri Light" panose="020F0302020204030204" pitchFamily="34" charset="0"/>
                        <a:ea typeface="Times New Roman" panose="02020603050405020304" pitchFamily="18" charset="0"/>
                        <a:cs typeface="Calibri Light" panose="020F0302020204030204" pitchFamily="34" charset="0"/>
                      </a:endParaRPr>
                    </a:p>
                  </a:txBody>
                  <a:tcPr marL="8963" marR="8963" marT="8963" marB="8963" anchor="ctr">
                    <a:lnL>
                      <a:noFill/>
                    </a:lnL>
                    <a:lnR>
                      <a:noFill/>
                    </a:lnR>
                    <a:lnT>
                      <a:noFill/>
                    </a:lnT>
                    <a:lnB>
                      <a:noFill/>
                    </a:lnB>
                    <a:noFill/>
                  </a:tcPr>
                </a:tc>
                <a:extLst>
                  <a:ext uri="{0D108BD9-81ED-4DB2-BD59-A6C34878D82A}">
                    <a16:rowId xmlns:a16="http://schemas.microsoft.com/office/drawing/2014/main" val="2756483327"/>
                  </a:ext>
                </a:extLst>
              </a:tr>
              <a:tr h="101438">
                <a:tc>
                  <a:txBody>
                    <a:bodyPr/>
                    <a:lstStyle/>
                    <a:p>
                      <a:pPr algn="ctr"/>
                      <a:r>
                        <a:rPr lang="en-AU" sz="1100" b="1" dirty="0">
                          <a:solidFill>
                            <a:srgbClr val="F1AA48"/>
                          </a:solidFill>
                          <a:effectLst/>
                          <a:latin typeface="Calibri Light" panose="020F0302020204030204" pitchFamily="34" charset="0"/>
                          <a:ea typeface="Calibri" panose="020F0502020204030204" pitchFamily="34" charset="0"/>
                          <a:cs typeface="Calibri Light" panose="020F0302020204030204" pitchFamily="34" charset="0"/>
                        </a:rPr>
                        <a:t>2.  REGISTER</a:t>
                      </a:r>
                      <a:endParaRPr lang="en-AU" sz="11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963" marR="8963" marT="8963" marB="8963" anchor="ctr">
                    <a:lnL>
                      <a:noFill/>
                    </a:lnL>
                    <a:lnR>
                      <a:noFill/>
                    </a:lnR>
                    <a:lnT>
                      <a:noFill/>
                    </a:lnT>
                    <a:lnB>
                      <a:noFill/>
                    </a:lnB>
                    <a:solidFill>
                      <a:srgbClr val="025073"/>
                    </a:solidFill>
                  </a:tcPr>
                </a:tc>
                <a:extLst>
                  <a:ext uri="{0D108BD9-81ED-4DB2-BD59-A6C34878D82A}">
                    <a16:rowId xmlns:a16="http://schemas.microsoft.com/office/drawing/2014/main" val="398632988"/>
                  </a:ext>
                </a:extLst>
              </a:tr>
              <a:tr h="97641">
                <a:tc>
                  <a:txBody>
                    <a:bodyPr/>
                    <a:lstStyle/>
                    <a:p>
                      <a:pPr marL="79375" algn="ctr">
                        <a:lnSpc>
                          <a:spcPct val="115000"/>
                        </a:lnSpc>
                      </a:pPr>
                      <a:r>
                        <a:rPr lang="en-AU" sz="1000">
                          <a:solidFill>
                            <a:srgbClr val="FFFFFF"/>
                          </a:solidFill>
                          <a:effectLst/>
                          <a:latin typeface="Calibri Light" panose="020F0302020204030204" pitchFamily="34" charset="0"/>
                          <a:ea typeface="Times New Roman" panose="02020603050405020304" pitchFamily="18" charset="0"/>
                          <a:cs typeface="Calibri Light" panose="020F0302020204030204" pitchFamily="34" charset="0"/>
                        </a:rPr>
                        <a:t>Register project with Accounting for Nature Ltd</a:t>
                      </a:r>
                      <a:endParaRPr lang="en-AU" sz="1100">
                        <a:effectLst/>
                        <a:latin typeface="Calibri Light" panose="020F0302020204030204" pitchFamily="34" charset="0"/>
                        <a:ea typeface="Calibri" panose="020F0502020204030204" pitchFamily="34" charset="0"/>
                        <a:cs typeface="Times New Roman" panose="02020603050405020304" pitchFamily="18" charset="0"/>
                      </a:endParaRPr>
                    </a:p>
                  </a:txBody>
                  <a:tcPr marL="8963" marR="8963" marT="8963" marB="8963" anchor="ctr">
                    <a:lnL>
                      <a:noFill/>
                    </a:lnL>
                    <a:lnR>
                      <a:noFill/>
                    </a:lnR>
                    <a:lnT>
                      <a:noFill/>
                    </a:lnT>
                    <a:lnB>
                      <a:noFill/>
                    </a:lnB>
                    <a:solidFill>
                      <a:srgbClr val="909AA8"/>
                    </a:solidFill>
                  </a:tcPr>
                </a:tc>
                <a:extLst>
                  <a:ext uri="{0D108BD9-81ED-4DB2-BD59-A6C34878D82A}">
                    <a16:rowId xmlns:a16="http://schemas.microsoft.com/office/drawing/2014/main" val="1682353925"/>
                  </a:ext>
                </a:extLst>
              </a:tr>
              <a:tr h="97641">
                <a:tc>
                  <a:txBody>
                    <a:bodyPr/>
                    <a:lstStyle/>
                    <a:p>
                      <a:pPr marL="79375" algn="ctr">
                        <a:lnSpc>
                          <a:spcPct val="115000"/>
                        </a:lnSpc>
                      </a:pPr>
                      <a:endParaRPr lang="en-AU" sz="1000" dirty="0">
                        <a:solidFill>
                          <a:srgbClr val="FFFFFF"/>
                        </a:solidFill>
                        <a:effectLst/>
                        <a:latin typeface="Calibri Light" panose="020F0302020204030204" pitchFamily="34" charset="0"/>
                        <a:ea typeface="Times New Roman" panose="02020603050405020304" pitchFamily="18" charset="0"/>
                        <a:cs typeface="Calibri Light" panose="020F0302020204030204" pitchFamily="34" charset="0"/>
                      </a:endParaRPr>
                    </a:p>
                  </a:txBody>
                  <a:tcPr marL="8963" marR="8963" marT="8963" marB="8963" anchor="ctr">
                    <a:lnL>
                      <a:noFill/>
                    </a:lnL>
                    <a:lnR>
                      <a:noFill/>
                    </a:lnR>
                    <a:lnT>
                      <a:noFill/>
                    </a:lnT>
                    <a:lnB>
                      <a:noFill/>
                    </a:lnB>
                    <a:noFill/>
                  </a:tcPr>
                </a:tc>
                <a:extLst>
                  <a:ext uri="{0D108BD9-81ED-4DB2-BD59-A6C34878D82A}">
                    <a16:rowId xmlns:a16="http://schemas.microsoft.com/office/drawing/2014/main" val="389063388"/>
                  </a:ext>
                </a:extLst>
              </a:tr>
              <a:tr h="101438">
                <a:tc>
                  <a:txBody>
                    <a:bodyPr/>
                    <a:lstStyle/>
                    <a:p>
                      <a:pPr algn="ctr"/>
                      <a:r>
                        <a:rPr lang="en-AU" sz="1100" b="1" dirty="0">
                          <a:solidFill>
                            <a:srgbClr val="F1AA48"/>
                          </a:solidFill>
                          <a:effectLst/>
                          <a:latin typeface="Calibri Light" panose="020F0302020204030204" pitchFamily="34" charset="0"/>
                          <a:ea typeface="Calibri" panose="020F0502020204030204" pitchFamily="34" charset="0"/>
                          <a:cs typeface="Calibri Light" panose="020F0302020204030204" pitchFamily="34" charset="0"/>
                        </a:rPr>
                        <a:t>3.  BUILD</a:t>
                      </a:r>
                      <a:endParaRPr lang="en-AU" sz="11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963" marR="8963" marT="8963" marB="8963" anchor="ctr">
                    <a:lnL>
                      <a:noFill/>
                    </a:lnL>
                    <a:lnR>
                      <a:noFill/>
                    </a:lnR>
                    <a:lnT>
                      <a:noFill/>
                    </a:lnT>
                    <a:lnB>
                      <a:noFill/>
                    </a:lnB>
                    <a:solidFill>
                      <a:srgbClr val="025073"/>
                    </a:solidFill>
                  </a:tcPr>
                </a:tc>
                <a:extLst>
                  <a:ext uri="{0D108BD9-81ED-4DB2-BD59-A6C34878D82A}">
                    <a16:rowId xmlns:a16="http://schemas.microsoft.com/office/drawing/2014/main" val="3603222022"/>
                  </a:ext>
                </a:extLst>
              </a:tr>
              <a:tr h="204764">
                <a:tc>
                  <a:txBody>
                    <a:bodyPr/>
                    <a:lstStyle/>
                    <a:p>
                      <a:pPr marL="79375" algn="ctr">
                        <a:lnSpc>
                          <a:spcPct val="115000"/>
                        </a:lnSpc>
                        <a:spcBef>
                          <a:spcPts val="200"/>
                        </a:spcBef>
                        <a:spcAft>
                          <a:spcPts val="0"/>
                        </a:spcAft>
                      </a:pPr>
                      <a:r>
                        <a:rPr lang="en-AU" sz="1000" dirty="0">
                          <a:solidFill>
                            <a:srgbClr val="FFFFFF"/>
                          </a:solidFill>
                          <a:effectLst/>
                          <a:latin typeface="Calibri Light" panose="020F0302020204030204" pitchFamily="34" charset="0"/>
                          <a:ea typeface="Times New Roman" panose="02020603050405020304" pitchFamily="18" charset="0"/>
                          <a:cs typeface="Calibri Light" panose="020F0302020204030204" pitchFamily="34" charset="0"/>
                        </a:rPr>
                        <a:t>Collect data</a:t>
                      </a:r>
                      <a:endParaRPr lang="en-AU" sz="1100" dirty="0">
                        <a:effectLst/>
                        <a:latin typeface="Calibri Light" panose="020F0302020204030204" pitchFamily="34" charset="0"/>
                        <a:ea typeface="Calibri" panose="020F0502020204030204" pitchFamily="34" charset="0"/>
                        <a:cs typeface="Times New Roman" panose="02020603050405020304" pitchFamily="18" charset="0"/>
                      </a:endParaRPr>
                    </a:p>
                    <a:p>
                      <a:pPr marL="79375" algn="ctr">
                        <a:lnSpc>
                          <a:spcPct val="115000"/>
                        </a:lnSpc>
                        <a:spcBef>
                          <a:spcPts val="200"/>
                        </a:spcBef>
                        <a:spcAft>
                          <a:spcPts val="0"/>
                        </a:spcAft>
                      </a:pPr>
                      <a:r>
                        <a:rPr lang="en-AU" sz="1000" dirty="0">
                          <a:solidFill>
                            <a:srgbClr val="FFFFFF"/>
                          </a:solidFill>
                          <a:effectLst/>
                          <a:latin typeface="Calibri Light" panose="020F0302020204030204" pitchFamily="34" charset="0"/>
                          <a:ea typeface="Times New Roman" panose="02020603050405020304" pitchFamily="18" charset="0"/>
                          <a:cs typeface="Calibri Light" panose="020F0302020204030204" pitchFamily="34" charset="0"/>
                        </a:rPr>
                        <a:t>Calculate Econd</a:t>
                      </a:r>
                      <a:r>
                        <a:rPr lang="en-AU" sz="1000" baseline="30000" dirty="0">
                          <a:solidFill>
                            <a:srgbClr val="FFFFFF"/>
                          </a:solidFill>
                          <a:effectLst/>
                          <a:latin typeface="Calibri Light" panose="020F0302020204030204" pitchFamily="34" charset="0"/>
                          <a:ea typeface="Times New Roman" panose="02020603050405020304" pitchFamily="18" charset="0"/>
                          <a:cs typeface="Calibri Light" panose="020F0302020204030204" pitchFamily="34" charset="0"/>
                        </a:rPr>
                        <a:t>®</a:t>
                      </a:r>
                      <a:endParaRPr lang="en-AU" sz="11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963" marR="8963" marT="8963" marB="8963" anchor="ctr">
                    <a:lnL>
                      <a:noFill/>
                    </a:lnL>
                    <a:lnR>
                      <a:noFill/>
                    </a:lnR>
                    <a:lnT>
                      <a:noFill/>
                    </a:lnT>
                    <a:lnB>
                      <a:noFill/>
                    </a:lnB>
                    <a:solidFill>
                      <a:srgbClr val="909AA8"/>
                    </a:solidFill>
                  </a:tcPr>
                </a:tc>
                <a:extLst>
                  <a:ext uri="{0D108BD9-81ED-4DB2-BD59-A6C34878D82A}">
                    <a16:rowId xmlns:a16="http://schemas.microsoft.com/office/drawing/2014/main" val="4217156055"/>
                  </a:ext>
                </a:extLst>
              </a:tr>
              <a:tr h="69148">
                <a:tc>
                  <a:txBody>
                    <a:bodyPr/>
                    <a:lstStyle/>
                    <a:p>
                      <a:pPr marL="79375" algn="ctr">
                        <a:lnSpc>
                          <a:spcPct val="115000"/>
                        </a:lnSpc>
                      </a:pPr>
                      <a:r>
                        <a:rPr lang="en-AU" sz="1000" dirty="0">
                          <a:solidFill>
                            <a:srgbClr val="FFFFFF"/>
                          </a:solidFill>
                          <a:effectLst/>
                          <a:latin typeface="Calibri Light" panose="020F0302020204030204" pitchFamily="34" charset="0"/>
                          <a:ea typeface="Times New Roman" panose="02020603050405020304" pitchFamily="18" charset="0"/>
                          <a:cs typeface="Calibri Light" panose="020F0302020204030204" pitchFamily="34" charset="0"/>
                        </a:rPr>
                        <a:t> </a:t>
                      </a:r>
                      <a:r>
                        <a:rPr lang="en-AU" sz="1100" dirty="0">
                          <a:effectLst/>
                          <a:latin typeface="Calibri Light" panose="020F0302020204030204" pitchFamily="34" charset="0"/>
                          <a:ea typeface="Calibri" panose="020F0502020204030204" pitchFamily="34" charset="0"/>
                          <a:cs typeface="Times New Roman" panose="02020603050405020304" pitchFamily="18" charset="0"/>
                        </a:rPr>
                        <a:t> </a:t>
                      </a:r>
                    </a:p>
                  </a:txBody>
                  <a:tcPr marL="8963" marR="8963" marT="8963" marB="8963" anchor="ctr">
                    <a:lnL>
                      <a:noFill/>
                    </a:lnL>
                    <a:lnR>
                      <a:noFill/>
                    </a:lnR>
                    <a:lnT>
                      <a:noFill/>
                    </a:lnT>
                    <a:lnB>
                      <a:noFill/>
                    </a:lnB>
                    <a:noFill/>
                  </a:tcPr>
                </a:tc>
                <a:extLst>
                  <a:ext uri="{0D108BD9-81ED-4DB2-BD59-A6C34878D82A}">
                    <a16:rowId xmlns:a16="http://schemas.microsoft.com/office/drawing/2014/main" val="315932322"/>
                  </a:ext>
                </a:extLst>
              </a:tr>
              <a:tr h="101438">
                <a:tc>
                  <a:txBody>
                    <a:bodyPr/>
                    <a:lstStyle/>
                    <a:p>
                      <a:pPr algn="ctr"/>
                      <a:r>
                        <a:rPr lang="en-AU" sz="1100" b="1" dirty="0">
                          <a:solidFill>
                            <a:srgbClr val="F1AA48"/>
                          </a:solidFill>
                          <a:effectLst/>
                          <a:latin typeface="Calibri Light" panose="020F0302020204030204" pitchFamily="34" charset="0"/>
                          <a:ea typeface="Calibri" panose="020F0502020204030204" pitchFamily="34" charset="0"/>
                          <a:cs typeface="Calibri Light" panose="020F0302020204030204" pitchFamily="34" charset="0"/>
                        </a:rPr>
                        <a:t>4.  SUBMIT</a:t>
                      </a:r>
                      <a:endParaRPr lang="en-AU" sz="11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963" marR="8963" marT="8963" marB="8963" anchor="ctr">
                    <a:lnL>
                      <a:noFill/>
                    </a:lnL>
                    <a:lnR>
                      <a:noFill/>
                    </a:lnR>
                    <a:lnT>
                      <a:noFill/>
                    </a:lnT>
                    <a:lnB>
                      <a:noFill/>
                    </a:lnB>
                    <a:solidFill>
                      <a:srgbClr val="025073"/>
                    </a:solidFill>
                  </a:tcPr>
                </a:tc>
                <a:extLst>
                  <a:ext uri="{0D108BD9-81ED-4DB2-BD59-A6C34878D82A}">
                    <a16:rowId xmlns:a16="http://schemas.microsoft.com/office/drawing/2014/main" val="3797641703"/>
                  </a:ext>
                </a:extLst>
              </a:tr>
              <a:tr h="405449">
                <a:tc>
                  <a:txBody>
                    <a:bodyPr/>
                    <a:lstStyle/>
                    <a:p>
                      <a:pPr marL="79375" algn="ctr">
                        <a:lnSpc>
                          <a:spcPct val="115000"/>
                        </a:lnSpc>
                        <a:spcBef>
                          <a:spcPts val="200"/>
                        </a:spcBef>
                        <a:spcAft>
                          <a:spcPts val="0"/>
                        </a:spcAft>
                      </a:pPr>
                      <a:r>
                        <a:rPr lang="en-AU" sz="1000" dirty="0">
                          <a:solidFill>
                            <a:srgbClr val="FFFFFF"/>
                          </a:solidFill>
                          <a:effectLst/>
                          <a:latin typeface="Calibri Light" panose="020F0302020204030204" pitchFamily="34" charset="0"/>
                          <a:ea typeface="Times New Roman" panose="02020603050405020304" pitchFamily="18" charset="0"/>
                          <a:cs typeface="Calibri Light" panose="020F0302020204030204" pitchFamily="34" charset="0"/>
                        </a:rPr>
                        <a:t>Prepare account documentation, including Environmental Account Summary &amp; Information Statement</a:t>
                      </a:r>
                      <a:endParaRPr lang="en-AU" sz="1100" dirty="0">
                        <a:effectLst/>
                        <a:latin typeface="Calibri Light" panose="020F0302020204030204" pitchFamily="34" charset="0"/>
                        <a:ea typeface="Calibri" panose="020F0502020204030204" pitchFamily="34" charset="0"/>
                        <a:cs typeface="Times New Roman" panose="02020603050405020304" pitchFamily="18" charset="0"/>
                      </a:endParaRPr>
                    </a:p>
                    <a:p>
                      <a:pPr marL="79375" algn="ctr">
                        <a:lnSpc>
                          <a:spcPct val="115000"/>
                        </a:lnSpc>
                        <a:spcBef>
                          <a:spcPts val="200"/>
                        </a:spcBef>
                        <a:spcAft>
                          <a:spcPts val="0"/>
                        </a:spcAft>
                      </a:pPr>
                      <a:r>
                        <a:rPr lang="en-AU" sz="1000" dirty="0">
                          <a:solidFill>
                            <a:srgbClr val="FFFFFF"/>
                          </a:solidFill>
                          <a:effectLst/>
                          <a:latin typeface="Calibri Light" panose="020F0302020204030204" pitchFamily="34" charset="0"/>
                          <a:ea typeface="Times New Roman" panose="02020603050405020304" pitchFamily="18" charset="0"/>
                          <a:cs typeface="Calibri Light" panose="020F0302020204030204" pitchFamily="34" charset="0"/>
                        </a:rPr>
                        <a:t>Obtain Technical Assessment or independent audit</a:t>
                      </a:r>
                    </a:p>
                    <a:p>
                      <a:pPr marL="79375" algn="ctr">
                        <a:lnSpc>
                          <a:spcPct val="115000"/>
                        </a:lnSpc>
                        <a:spcBef>
                          <a:spcPts val="200"/>
                        </a:spcBef>
                        <a:spcAft>
                          <a:spcPts val="0"/>
                        </a:spcAft>
                      </a:pPr>
                      <a:r>
                        <a:rPr lang="en-AU" sz="1000" dirty="0">
                          <a:solidFill>
                            <a:srgbClr val="FFFFFF"/>
                          </a:solidFill>
                          <a:effectLst/>
                          <a:latin typeface="Calibri Light" panose="020F0302020204030204" pitchFamily="34" charset="0"/>
                          <a:ea typeface="Calibri" panose="020F0502020204030204" pitchFamily="34" charset="0"/>
                          <a:cs typeface="Calibri Light" panose="020F0302020204030204" pitchFamily="34" charset="0"/>
                        </a:rPr>
                        <a:t>Set Condition Targets (optional)</a:t>
                      </a:r>
                      <a:endParaRPr lang="en-AU" sz="11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963" marR="8963" marT="8963" marB="8963" anchor="ctr">
                    <a:lnL>
                      <a:noFill/>
                    </a:lnL>
                    <a:lnR>
                      <a:noFill/>
                    </a:lnR>
                    <a:lnT>
                      <a:noFill/>
                    </a:lnT>
                    <a:lnB>
                      <a:noFill/>
                    </a:lnB>
                    <a:solidFill>
                      <a:srgbClr val="909AA8"/>
                    </a:solidFill>
                  </a:tcPr>
                </a:tc>
                <a:extLst>
                  <a:ext uri="{0D108BD9-81ED-4DB2-BD59-A6C34878D82A}">
                    <a16:rowId xmlns:a16="http://schemas.microsoft.com/office/drawing/2014/main" val="786253575"/>
                  </a:ext>
                </a:extLst>
              </a:tr>
              <a:tr h="198811">
                <a:tc>
                  <a:txBody>
                    <a:bodyPr/>
                    <a:lstStyle/>
                    <a:p>
                      <a:pPr marL="79375" algn="ctr">
                        <a:lnSpc>
                          <a:spcPct val="115000"/>
                        </a:lnSpc>
                        <a:spcBef>
                          <a:spcPts val="200"/>
                        </a:spcBef>
                        <a:spcAft>
                          <a:spcPts val="0"/>
                        </a:spcAft>
                      </a:pPr>
                      <a:r>
                        <a:rPr lang="en-AU" sz="1100" dirty="0">
                          <a:effectLst/>
                          <a:latin typeface="Calibri Light" panose="020F0302020204030204" pitchFamily="34" charset="0"/>
                          <a:ea typeface="Calibri" panose="020F0502020204030204" pitchFamily="34" charset="0"/>
                          <a:cs typeface="Times New Roman" panose="02020603050405020304" pitchFamily="18" charset="0"/>
                        </a:rPr>
                        <a:t>Submit for “Self-Assessed” or “Certification” license approval</a:t>
                      </a:r>
                    </a:p>
                  </a:txBody>
                  <a:tcPr marL="8963" marR="8963" marT="8963" marB="8963" anchor="ctr">
                    <a:lnL>
                      <a:noFill/>
                    </a:lnL>
                    <a:lnR>
                      <a:noFill/>
                    </a:lnR>
                    <a:lnT>
                      <a:noFill/>
                    </a:lnT>
                    <a:lnB>
                      <a:noFill/>
                    </a:lnB>
                    <a:solidFill>
                      <a:srgbClr val="FFC000"/>
                    </a:solidFill>
                  </a:tcPr>
                </a:tc>
                <a:extLst>
                  <a:ext uri="{0D108BD9-81ED-4DB2-BD59-A6C34878D82A}">
                    <a16:rowId xmlns:a16="http://schemas.microsoft.com/office/drawing/2014/main" val="534986576"/>
                  </a:ext>
                </a:extLst>
              </a:tr>
              <a:tr h="97641">
                <a:tc>
                  <a:txBody>
                    <a:bodyPr/>
                    <a:lstStyle/>
                    <a:p>
                      <a:pPr marL="79375" algn="ctr">
                        <a:lnSpc>
                          <a:spcPct val="115000"/>
                        </a:lnSpc>
                      </a:pPr>
                      <a:endParaRPr lang="en-AU" sz="1000" dirty="0">
                        <a:solidFill>
                          <a:srgbClr val="FFFFFF"/>
                        </a:solidFill>
                        <a:effectLst/>
                        <a:latin typeface="Calibri Light" panose="020F0302020204030204" pitchFamily="34" charset="0"/>
                        <a:ea typeface="Times New Roman" panose="02020603050405020304" pitchFamily="18" charset="0"/>
                        <a:cs typeface="Calibri Light" panose="020F0302020204030204" pitchFamily="34" charset="0"/>
                      </a:endParaRPr>
                    </a:p>
                  </a:txBody>
                  <a:tcPr marL="8963" marR="8963" marT="8963" marB="8963" anchor="ctr">
                    <a:lnL>
                      <a:noFill/>
                    </a:lnL>
                    <a:lnR>
                      <a:noFill/>
                    </a:lnR>
                    <a:lnT>
                      <a:noFill/>
                    </a:lnT>
                    <a:lnB>
                      <a:noFill/>
                    </a:lnB>
                    <a:noFill/>
                  </a:tcPr>
                </a:tc>
                <a:extLst>
                  <a:ext uri="{0D108BD9-81ED-4DB2-BD59-A6C34878D82A}">
                    <a16:rowId xmlns:a16="http://schemas.microsoft.com/office/drawing/2014/main" val="1942783144"/>
                  </a:ext>
                </a:extLst>
              </a:tr>
              <a:tr h="101438">
                <a:tc>
                  <a:txBody>
                    <a:bodyPr/>
                    <a:lstStyle/>
                    <a:p>
                      <a:pPr algn="ctr"/>
                      <a:r>
                        <a:rPr lang="en-AU" sz="1100" b="1" dirty="0">
                          <a:solidFill>
                            <a:srgbClr val="F1AA48"/>
                          </a:solidFill>
                          <a:effectLst/>
                          <a:latin typeface="Calibri Light" panose="020F0302020204030204" pitchFamily="34" charset="0"/>
                          <a:ea typeface="Calibri" panose="020F0502020204030204" pitchFamily="34" charset="0"/>
                          <a:cs typeface="Calibri Light" panose="020F0302020204030204" pitchFamily="34" charset="0"/>
                        </a:rPr>
                        <a:t>5.  MAINTAIN</a:t>
                      </a:r>
                      <a:endParaRPr lang="en-AU" sz="11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963" marR="8963" marT="8963" marB="8963" anchor="ctr">
                    <a:lnL>
                      <a:noFill/>
                    </a:lnL>
                    <a:lnR>
                      <a:noFill/>
                    </a:lnR>
                    <a:lnT>
                      <a:noFill/>
                    </a:lnT>
                    <a:lnB>
                      <a:noFill/>
                    </a:lnB>
                    <a:solidFill>
                      <a:srgbClr val="025073"/>
                    </a:solidFill>
                  </a:tcPr>
                </a:tc>
                <a:extLst>
                  <a:ext uri="{0D108BD9-81ED-4DB2-BD59-A6C34878D82A}">
                    <a16:rowId xmlns:a16="http://schemas.microsoft.com/office/drawing/2014/main" val="749507336"/>
                  </a:ext>
                </a:extLst>
              </a:tr>
              <a:tr h="311886">
                <a:tc>
                  <a:txBody>
                    <a:bodyPr/>
                    <a:lstStyle/>
                    <a:p>
                      <a:pPr marL="79375" algn="ctr">
                        <a:lnSpc>
                          <a:spcPct val="115000"/>
                        </a:lnSpc>
                        <a:spcBef>
                          <a:spcPts val="200"/>
                        </a:spcBef>
                        <a:spcAft>
                          <a:spcPts val="0"/>
                        </a:spcAft>
                      </a:pPr>
                      <a:r>
                        <a:rPr lang="en-AU" sz="1000" dirty="0">
                          <a:solidFill>
                            <a:srgbClr val="FFFFFF"/>
                          </a:solidFill>
                          <a:effectLst/>
                          <a:latin typeface="Calibri Light" panose="020F0302020204030204" pitchFamily="34" charset="0"/>
                          <a:ea typeface="Times New Roman" panose="02020603050405020304" pitchFamily="18" charset="0"/>
                          <a:cs typeface="Calibri Light" panose="020F0302020204030204" pitchFamily="34" charset="0"/>
                        </a:rPr>
                        <a:t>Maintain active project registration</a:t>
                      </a:r>
                      <a:endParaRPr lang="en-AU" sz="1100" dirty="0">
                        <a:effectLst/>
                        <a:latin typeface="Calibri Light" panose="020F0302020204030204" pitchFamily="34" charset="0"/>
                        <a:ea typeface="Calibri" panose="020F0502020204030204" pitchFamily="34" charset="0"/>
                        <a:cs typeface="Times New Roman" panose="02020603050405020304" pitchFamily="18" charset="0"/>
                      </a:endParaRPr>
                    </a:p>
                    <a:p>
                      <a:pPr marL="79375" algn="ctr">
                        <a:lnSpc>
                          <a:spcPct val="115000"/>
                        </a:lnSpc>
                        <a:spcBef>
                          <a:spcPts val="200"/>
                        </a:spcBef>
                        <a:spcAft>
                          <a:spcPts val="0"/>
                        </a:spcAft>
                      </a:pPr>
                      <a:r>
                        <a:rPr lang="en-AU" sz="1000" dirty="0">
                          <a:solidFill>
                            <a:srgbClr val="FFFFFF"/>
                          </a:solidFill>
                          <a:effectLst/>
                          <a:latin typeface="Calibri Light" panose="020F0302020204030204" pitchFamily="34" charset="0"/>
                          <a:ea typeface="Times New Roman" panose="02020603050405020304" pitchFamily="18" charset="0"/>
                          <a:cs typeface="Calibri Light" panose="020F0302020204030204" pitchFamily="34" charset="0"/>
                        </a:rPr>
                        <a:t>Submit Annual Certification Compliance Report </a:t>
                      </a:r>
                      <a:endParaRPr lang="en-AU" sz="1100" dirty="0">
                        <a:effectLst/>
                        <a:latin typeface="Calibri Light" panose="020F0302020204030204" pitchFamily="34" charset="0"/>
                        <a:ea typeface="Calibri" panose="020F0502020204030204" pitchFamily="34" charset="0"/>
                        <a:cs typeface="Times New Roman" panose="02020603050405020304" pitchFamily="18" charset="0"/>
                      </a:endParaRPr>
                    </a:p>
                    <a:p>
                      <a:pPr marL="79375" algn="ctr">
                        <a:lnSpc>
                          <a:spcPct val="115000"/>
                        </a:lnSpc>
                        <a:spcBef>
                          <a:spcPts val="200"/>
                        </a:spcBef>
                        <a:spcAft>
                          <a:spcPts val="0"/>
                        </a:spcAft>
                      </a:pPr>
                      <a:r>
                        <a:rPr lang="en-AU" sz="1000" dirty="0">
                          <a:solidFill>
                            <a:srgbClr val="FFFFFF"/>
                          </a:solidFill>
                          <a:effectLst/>
                          <a:latin typeface="Calibri Light" panose="020F0302020204030204" pitchFamily="34" charset="0"/>
                          <a:ea typeface="Times New Roman" panose="02020603050405020304" pitchFamily="18" charset="0"/>
                          <a:cs typeface="Calibri Light" panose="020F0302020204030204" pitchFamily="34" charset="0"/>
                        </a:rPr>
                        <a:t>Submit account and audit report (minimum every 5 years) </a:t>
                      </a:r>
                      <a:endParaRPr lang="en-AU" sz="11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963" marR="8963" marT="8963" marB="8963" anchor="ctr">
                    <a:lnL>
                      <a:noFill/>
                    </a:lnL>
                    <a:lnR>
                      <a:noFill/>
                    </a:lnR>
                    <a:lnT>
                      <a:noFill/>
                    </a:lnT>
                    <a:lnB>
                      <a:noFill/>
                    </a:lnB>
                    <a:solidFill>
                      <a:srgbClr val="909AA8"/>
                    </a:solidFill>
                  </a:tcPr>
                </a:tc>
                <a:extLst>
                  <a:ext uri="{0D108BD9-81ED-4DB2-BD59-A6C34878D82A}">
                    <a16:rowId xmlns:a16="http://schemas.microsoft.com/office/drawing/2014/main" val="2459772371"/>
                  </a:ext>
                </a:extLst>
              </a:tr>
            </a:tbl>
          </a:graphicData>
        </a:graphic>
      </p:graphicFrame>
      <p:sp>
        <p:nvSpPr>
          <p:cNvPr id="24" name="Triangle 23">
            <a:extLst>
              <a:ext uri="{FF2B5EF4-FFF2-40B4-BE49-F238E27FC236}">
                <a16:creationId xmlns:a16="http://schemas.microsoft.com/office/drawing/2014/main" id="{1532BB40-2EAD-B249-881E-04C64FAD5EAA}"/>
              </a:ext>
            </a:extLst>
          </p:cNvPr>
          <p:cNvSpPr/>
          <p:nvPr/>
        </p:nvSpPr>
        <p:spPr>
          <a:xfrm rot="10800000">
            <a:off x="3687481" y="2271440"/>
            <a:ext cx="287337" cy="148936"/>
          </a:xfrm>
          <a:prstGeom prst="triangle">
            <a:avLst/>
          </a:prstGeom>
          <a:solidFill>
            <a:srgbClr val="F1AA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7" name="Triangle 26">
            <a:extLst>
              <a:ext uri="{FF2B5EF4-FFF2-40B4-BE49-F238E27FC236}">
                <a16:creationId xmlns:a16="http://schemas.microsoft.com/office/drawing/2014/main" id="{A934F321-273D-AC48-8C78-82F58CDE8800}"/>
              </a:ext>
            </a:extLst>
          </p:cNvPr>
          <p:cNvSpPr/>
          <p:nvPr/>
        </p:nvSpPr>
        <p:spPr>
          <a:xfrm rot="10800000">
            <a:off x="3687480" y="2823422"/>
            <a:ext cx="287337" cy="148936"/>
          </a:xfrm>
          <a:prstGeom prst="triangle">
            <a:avLst/>
          </a:prstGeom>
          <a:solidFill>
            <a:srgbClr val="F1AA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8" name="Triangle 27">
            <a:extLst>
              <a:ext uri="{FF2B5EF4-FFF2-40B4-BE49-F238E27FC236}">
                <a16:creationId xmlns:a16="http://schemas.microsoft.com/office/drawing/2014/main" id="{F9305561-2423-2049-BBE1-427F67CBBFFD}"/>
              </a:ext>
            </a:extLst>
          </p:cNvPr>
          <p:cNvSpPr/>
          <p:nvPr/>
        </p:nvSpPr>
        <p:spPr>
          <a:xfrm rot="10800000">
            <a:off x="3687480" y="3576357"/>
            <a:ext cx="287337" cy="148936"/>
          </a:xfrm>
          <a:prstGeom prst="triangle">
            <a:avLst/>
          </a:prstGeom>
          <a:solidFill>
            <a:srgbClr val="F1AA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9" name="Triangle 28">
            <a:extLst>
              <a:ext uri="{FF2B5EF4-FFF2-40B4-BE49-F238E27FC236}">
                <a16:creationId xmlns:a16="http://schemas.microsoft.com/office/drawing/2014/main" id="{F0983571-5845-7D43-A392-87309FBE2810}"/>
              </a:ext>
            </a:extLst>
          </p:cNvPr>
          <p:cNvSpPr/>
          <p:nvPr/>
        </p:nvSpPr>
        <p:spPr>
          <a:xfrm rot="10800000">
            <a:off x="3687480" y="4918916"/>
            <a:ext cx="287337" cy="148936"/>
          </a:xfrm>
          <a:prstGeom prst="triangle">
            <a:avLst/>
          </a:prstGeom>
          <a:solidFill>
            <a:srgbClr val="F1AA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0" name="U-turn Arrow 29">
            <a:extLst>
              <a:ext uri="{FF2B5EF4-FFF2-40B4-BE49-F238E27FC236}">
                <a16:creationId xmlns:a16="http://schemas.microsoft.com/office/drawing/2014/main" id="{04ED7F6F-0006-1841-8E91-E05253B16F4C}"/>
              </a:ext>
            </a:extLst>
          </p:cNvPr>
          <p:cNvSpPr/>
          <p:nvPr/>
        </p:nvSpPr>
        <p:spPr>
          <a:xfrm rot="16200000">
            <a:off x="218761" y="4060208"/>
            <a:ext cx="2677356" cy="523875"/>
          </a:xfrm>
          <a:prstGeom prst="uturnArrow">
            <a:avLst>
              <a:gd name="adj1" fmla="val 32582"/>
              <a:gd name="adj2" fmla="val 25000"/>
              <a:gd name="adj3" fmla="val 25001"/>
              <a:gd name="adj4" fmla="val 75000"/>
              <a:gd name="adj5" fmla="val 100000"/>
            </a:avLst>
          </a:prstGeom>
          <a:solidFill>
            <a:srgbClr val="EEA9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1" name="Text Box 3">
            <a:extLst>
              <a:ext uri="{FF2B5EF4-FFF2-40B4-BE49-F238E27FC236}">
                <a16:creationId xmlns:a16="http://schemas.microsoft.com/office/drawing/2014/main" id="{16823D5F-C4A2-1B40-A945-531233DD6B67}"/>
              </a:ext>
            </a:extLst>
          </p:cNvPr>
          <p:cNvSpPr txBox="1"/>
          <p:nvPr/>
        </p:nvSpPr>
        <p:spPr>
          <a:xfrm rot="16200000">
            <a:off x="317327" y="4352611"/>
            <a:ext cx="2117725" cy="2540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AU" sz="1050" dirty="0">
                <a:solidFill>
                  <a:srgbClr val="FFFFFF"/>
                </a:solidFill>
                <a:effectLst/>
                <a:latin typeface="Calibri Light" panose="020F0302020204030204" pitchFamily="34" charset="0"/>
                <a:ea typeface="Calibri" panose="020F0502020204030204" pitchFamily="34" charset="0"/>
                <a:cs typeface="Calibri Light" panose="020F0302020204030204" pitchFamily="34" charset="0"/>
              </a:rPr>
              <a:t>Repeat steps 3 - 5</a:t>
            </a:r>
            <a:endParaRPr lang="en-AU" sz="1200" dirty="0">
              <a:effectLst/>
              <a:latin typeface="Calibri Light" panose="020F0302020204030204" pitchFamily="34" charset="0"/>
              <a:ea typeface="Calibri" panose="020F0502020204030204" pitchFamily="34" charset="0"/>
            </a:endParaRPr>
          </a:p>
        </p:txBody>
      </p:sp>
      <p:pic>
        <p:nvPicPr>
          <p:cNvPr id="23" name="Picture 22" descr="Logo&#10;&#10;Description automatically generated">
            <a:extLst>
              <a:ext uri="{FF2B5EF4-FFF2-40B4-BE49-F238E27FC236}">
                <a16:creationId xmlns:a16="http://schemas.microsoft.com/office/drawing/2014/main" id="{60D965CC-A477-6642-B296-82999D89C13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748053" y="3921604"/>
            <a:ext cx="1496655" cy="1840567"/>
          </a:xfrm>
          <a:prstGeom prst="rect">
            <a:avLst/>
          </a:prstGeom>
        </p:spPr>
      </p:pic>
      <p:pic>
        <p:nvPicPr>
          <p:cNvPr id="32" name="Picture 31" descr="Logo, company name&#10;&#10;Description automatically generated">
            <a:extLst>
              <a:ext uri="{FF2B5EF4-FFF2-40B4-BE49-F238E27FC236}">
                <a16:creationId xmlns:a16="http://schemas.microsoft.com/office/drawing/2014/main" id="{F7B7BE3E-4CF6-794F-BBAC-CF6B765BF72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748053" y="2166928"/>
            <a:ext cx="1496655" cy="1840567"/>
          </a:xfrm>
          <a:prstGeom prst="rect">
            <a:avLst/>
          </a:prstGeom>
        </p:spPr>
      </p:pic>
      <p:sp>
        <p:nvSpPr>
          <p:cNvPr id="2" name="Slide Number Placeholder 1">
            <a:extLst>
              <a:ext uri="{FF2B5EF4-FFF2-40B4-BE49-F238E27FC236}">
                <a16:creationId xmlns:a16="http://schemas.microsoft.com/office/drawing/2014/main" id="{F642161B-0A99-2E3F-2DDC-02F2051EF506}"/>
              </a:ext>
            </a:extLst>
          </p:cNvPr>
          <p:cNvSpPr>
            <a:spLocks noGrp="1"/>
          </p:cNvSpPr>
          <p:nvPr>
            <p:ph type="sldNum" sz="quarter" idx="12"/>
          </p:nvPr>
        </p:nvSpPr>
        <p:spPr/>
        <p:txBody>
          <a:bodyPr/>
          <a:lstStyle/>
          <a:p>
            <a:fld id="{0CF3C098-057A-459F-A7C8-BC4F417EF10C}" type="slidenum">
              <a:rPr lang="en-AU" smtClean="0"/>
              <a:t>35</a:t>
            </a:fld>
            <a:endParaRPr lang="en-AU" dirty="0"/>
          </a:p>
        </p:txBody>
      </p:sp>
      <p:pic>
        <p:nvPicPr>
          <p:cNvPr id="4" name="Picture 3" descr="A close up of a sign&#10;&#10;Description automatically generated">
            <a:extLst>
              <a:ext uri="{FF2B5EF4-FFF2-40B4-BE49-F238E27FC236}">
                <a16:creationId xmlns:a16="http://schemas.microsoft.com/office/drawing/2014/main" id="{E378F05D-B9B5-6B02-9C96-8CC92DA183E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199588" y="5958"/>
            <a:ext cx="1944412" cy="1254034"/>
          </a:xfrm>
          <a:prstGeom prst="rect">
            <a:avLst/>
          </a:prstGeom>
        </p:spPr>
      </p:pic>
    </p:spTree>
    <p:extLst>
      <p:ext uri="{BB962C8B-B14F-4D97-AF65-F5344CB8AC3E}">
        <p14:creationId xmlns:p14="http://schemas.microsoft.com/office/powerpoint/2010/main" val="37345741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B8AB3-BAD4-A64F-8278-19FAA260CD5A}"/>
              </a:ext>
            </a:extLst>
          </p:cNvPr>
          <p:cNvSpPr>
            <a:spLocks noGrp="1"/>
          </p:cNvSpPr>
          <p:nvPr>
            <p:ph type="ctrTitle"/>
          </p:nvPr>
        </p:nvSpPr>
        <p:spPr/>
        <p:txBody>
          <a:bodyPr/>
          <a:lstStyle/>
          <a:p>
            <a:r>
              <a:rPr lang="en-AU" dirty="0"/>
              <a:t>Designing and Registering an </a:t>
            </a:r>
            <a:br>
              <a:rPr lang="en-AU" dirty="0"/>
            </a:br>
            <a:r>
              <a:rPr lang="en-AU" dirty="0"/>
              <a:t>Environmental Account</a:t>
            </a:r>
          </a:p>
        </p:txBody>
      </p:sp>
      <p:sp>
        <p:nvSpPr>
          <p:cNvPr id="3" name="Subtitle 2">
            <a:extLst>
              <a:ext uri="{FF2B5EF4-FFF2-40B4-BE49-F238E27FC236}">
                <a16:creationId xmlns:a16="http://schemas.microsoft.com/office/drawing/2014/main" id="{615C1F9D-8D88-AF4D-9250-CFDF83C16558}"/>
              </a:ext>
            </a:extLst>
          </p:cNvPr>
          <p:cNvSpPr>
            <a:spLocks noGrp="1"/>
          </p:cNvSpPr>
          <p:nvPr>
            <p:ph type="subTitle" idx="1"/>
          </p:nvPr>
        </p:nvSpPr>
        <p:spPr/>
        <p:txBody>
          <a:bodyPr/>
          <a:lstStyle/>
          <a:p>
            <a:r>
              <a:rPr lang="en-AU" dirty="0"/>
              <a:t>10:00-10:20</a:t>
            </a:r>
          </a:p>
        </p:txBody>
      </p:sp>
    </p:spTree>
    <p:extLst>
      <p:ext uri="{BB962C8B-B14F-4D97-AF65-F5344CB8AC3E}">
        <p14:creationId xmlns:p14="http://schemas.microsoft.com/office/powerpoint/2010/main" val="31686452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row: Down 2">
            <a:extLst>
              <a:ext uri="{FF2B5EF4-FFF2-40B4-BE49-F238E27FC236}">
                <a16:creationId xmlns:a16="http://schemas.microsoft.com/office/drawing/2014/main" id="{14C484F1-4B31-4921-B109-AEAF9CF48CF9}"/>
              </a:ext>
            </a:extLst>
          </p:cNvPr>
          <p:cNvSpPr/>
          <p:nvPr/>
        </p:nvSpPr>
        <p:spPr>
          <a:xfrm rot="16200000">
            <a:off x="5852432" y="4295731"/>
            <a:ext cx="408711" cy="1013325"/>
          </a:xfrm>
          <a:prstGeom prst="downArrow">
            <a:avLst>
              <a:gd name="adj1" fmla="val 50000"/>
              <a:gd name="adj2" fmla="val 48488"/>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AU"/>
          </a:p>
        </p:txBody>
      </p:sp>
      <p:sp>
        <p:nvSpPr>
          <p:cNvPr id="9" name="Title 1"/>
          <p:cNvSpPr txBox="1">
            <a:spLocks/>
          </p:cNvSpPr>
          <p:nvPr/>
        </p:nvSpPr>
        <p:spPr>
          <a:xfrm>
            <a:off x="86745" y="68804"/>
            <a:ext cx="8813185" cy="1143000"/>
          </a:xfrm>
          <a:prstGeom prst="rect">
            <a:avLst/>
          </a:prstGeom>
        </p:spPr>
        <p:txBody>
          <a:bodyPr vert="horz" lIns="238658" tIns="119329" rIns="238658" bIns="119329" rtlCol="0" anchor="ctr">
            <a:noAutofit/>
          </a:bodyPr>
          <a:lstStyle>
            <a:lvl1pPr algn="l" defTabSz="914301"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en-US" sz="2800" dirty="0">
                <a:latin typeface="Calibri Light" panose="020F0302020204030204" pitchFamily="34" charset="0"/>
                <a:ea typeface="+mn-ea"/>
                <a:cs typeface="Calibri Light" panose="020F0302020204030204" pitchFamily="34" charset="0"/>
              </a:rPr>
              <a:t>Environmental Account Design</a:t>
            </a:r>
          </a:p>
        </p:txBody>
      </p:sp>
      <p:sp>
        <p:nvSpPr>
          <p:cNvPr id="19" name="Triangle 18">
            <a:extLst>
              <a:ext uri="{FF2B5EF4-FFF2-40B4-BE49-F238E27FC236}">
                <a16:creationId xmlns:a16="http://schemas.microsoft.com/office/drawing/2014/main" id="{369E8D19-62AA-9045-B76F-97866554D602}"/>
              </a:ext>
            </a:extLst>
          </p:cNvPr>
          <p:cNvSpPr/>
          <p:nvPr/>
        </p:nvSpPr>
        <p:spPr>
          <a:xfrm rot="10800000">
            <a:off x="1927481" y="1554080"/>
            <a:ext cx="287337" cy="149225"/>
          </a:xfrm>
          <a:prstGeom prst="triangle">
            <a:avLst/>
          </a:prstGeom>
          <a:solidFill>
            <a:srgbClr val="F1AA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0" name="Triangle 19">
            <a:extLst>
              <a:ext uri="{FF2B5EF4-FFF2-40B4-BE49-F238E27FC236}">
                <a16:creationId xmlns:a16="http://schemas.microsoft.com/office/drawing/2014/main" id="{FC0599C1-F415-CF47-9C33-5FC048E9752E}"/>
              </a:ext>
            </a:extLst>
          </p:cNvPr>
          <p:cNvSpPr/>
          <p:nvPr/>
        </p:nvSpPr>
        <p:spPr>
          <a:xfrm rot="10800000">
            <a:off x="1927481" y="1554080"/>
            <a:ext cx="287337" cy="149225"/>
          </a:xfrm>
          <a:prstGeom prst="triangle">
            <a:avLst/>
          </a:prstGeom>
          <a:solidFill>
            <a:srgbClr val="F1AA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1" name="Triangle 20">
            <a:extLst>
              <a:ext uri="{FF2B5EF4-FFF2-40B4-BE49-F238E27FC236}">
                <a16:creationId xmlns:a16="http://schemas.microsoft.com/office/drawing/2014/main" id="{D26EE3E1-B5D7-4949-AB03-F9A8AA9B2A38}"/>
              </a:ext>
            </a:extLst>
          </p:cNvPr>
          <p:cNvSpPr/>
          <p:nvPr/>
        </p:nvSpPr>
        <p:spPr>
          <a:xfrm rot="10800000">
            <a:off x="1927481" y="1554080"/>
            <a:ext cx="287337" cy="149225"/>
          </a:xfrm>
          <a:prstGeom prst="triangle">
            <a:avLst/>
          </a:prstGeom>
          <a:solidFill>
            <a:srgbClr val="F1AA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2" name="Triangle 21">
            <a:extLst>
              <a:ext uri="{FF2B5EF4-FFF2-40B4-BE49-F238E27FC236}">
                <a16:creationId xmlns:a16="http://schemas.microsoft.com/office/drawing/2014/main" id="{8D183791-AE38-3644-B70F-22806B2259A2}"/>
              </a:ext>
            </a:extLst>
          </p:cNvPr>
          <p:cNvSpPr/>
          <p:nvPr/>
        </p:nvSpPr>
        <p:spPr>
          <a:xfrm rot="10800000">
            <a:off x="1927481" y="1554080"/>
            <a:ext cx="287337" cy="149225"/>
          </a:xfrm>
          <a:prstGeom prst="triangle">
            <a:avLst/>
          </a:prstGeom>
          <a:solidFill>
            <a:srgbClr val="F1AA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aphicFrame>
        <p:nvGraphicFramePr>
          <p:cNvPr id="8" name="Table 7">
            <a:extLst>
              <a:ext uri="{FF2B5EF4-FFF2-40B4-BE49-F238E27FC236}">
                <a16:creationId xmlns:a16="http://schemas.microsoft.com/office/drawing/2014/main" id="{7609227E-220B-AE40-AC32-DE168922904B}"/>
              </a:ext>
            </a:extLst>
          </p:cNvPr>
          <p:cNvGraphicFramePr>
            <a:graphicFrameLocks noGrp="1"/>
          </p:cNvGraphicFramePr>
          <p:nvPr>
            <p:extLst>
              <p:ext uri="{D42A27DB-BD31-4B8C-83A1-F6EECF244321}">
                <p14:modId xmlns:p14="http://schemas.microsoft.com/office/powerpoint/2010/main" val="2510982588"/>
              </p:ext>
            </p:extLst>
          </p:nvPr>
        </p:nvGraphicFramePr>
        <p:xfrm>
          <a:off x="1819375" y="1291230"/>
          <a:ext cx="4029387" cy="4570254"/>
        </p:xfrm>
        <a:graphic>
          <a:graphicData uri="http://schemas.openxmlformats.org/drawingml/2006/table">
            <a:tbl>
              <a:tblPr firstRow="1" firstCol="1" bandRow="1"/>
              <a:tblGrid>
                <a:gridCol w="4029387">
                  <a:extLst>
                    <a:ext uri="{9D8B030D-6E8A-4147-A177-3AD203B41FA5}">
                      <a16:colId xmlns:a16="http://schemas.microsoft.com/office/drawing/2014/main" val="885900912"/>
                    </a:ext>
                  </a:extLst>
                </a:gridCol>
              </a:tblGrid>
              <a:tr h="101438">
                <a:tc>
                  <a:txBody>
                    <a:bodyPr/>
                    <a:lstStyle/>
                    <a:p>
                      <a:pPr algn="ctr"/>
                      <a:r>
                        <a:rPr lang="en-AU" sz="1100" b="1" dirty="0">
                          <a:solidFill>
                            <a:srgbClr val="F1AA48"/>
                          </a:solidFill>
                          <a:effectLst/>
                          <a:latin typeface="Calibri Light" panose="020F0302020204030204" pitchFamily="34" charset="0"/>
                          <a:ea typeface="Calibri" panose="020F0502020204030204" pitchFamily="34" charset="0"/>
                          <a:cs typeface="Calibri Light" panose="020F0302020204030204" pitchFamily="34" charset="0"/>
                        </a:rPr>
                        <a:t>1.  DESIGN</a:t>
                      </a:r>
                      <a:endParaRPr lang="en-AU" sz="11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963" marR="8963" marT="8963" marB="8963" anchor="ctr">
                    <a:lnL>
                      <a:noFill/>
                    </a:lnL>
                    <a:lnR>
                      <a:noFill/>
                    </a:lnR>
                    <a:lnT>
                      <a:noFill/>
                    </a:lnT>
                    <a:lnB>
                      <a:noFill/>
                    </a:lnB>
                    <a:solidFill>
                      <a:srgbClr val="025073"/>
                    </a:solidFill>
                  </a:tcPr>
                </a:tc>
                <a:extLst>
                  <a:ext uri="{0D108BD9-81ED-4DB2-BD59-A6C34878D82A}">
                    <a16:rowId xmlns:a16="http://schemas.microsoft.com/office/drawing/2014/main" val="2076156992"/>
                  </a:ext>
                </a:extLst>
              </a:tr>
              <a:tr h="512572">
                <a:tc>
                  <a:txBody>
                    <a:bodyPr/>
                    <a:lstStyle/>
                    <a:p>
                      <a:pPr marL="79375" algn="ctr">
                        <a:lnSpc>
                          <a:spcPct val="115000"/>
                        </a:lnSpc>
                        <a:spcBef>
                          <a:spcPts val="200"/>
                        </a:spcBef>
                        <a:spcAft>
                          <a:spcPts val="0"/>
                        </a:spcAft>
                      </a:pPr>
                      <a:r>
                        <a:rPr lang="en-AU" sz="1000" dirty="0">
                          <a:solidFill>
                            <a:srgbClr val="FFFFFF"/>
                          </a:solidFill>
                          <a:effectLst/>
                          <a:latin typeface="Calibri Light" panose="020F0302020204030204" pitchFamily="34" charset="0"/>
                          <a:ea typeface="Times New Roman" panose="02020603050405020304" pitchFamily="18" charset="0"/>
                          <a:cs typeface="Calibri Light" panose="020F0302020204030204" pitchFamily="34" charset="0"/>
                        </a:rPr>
                        <a:t>Define the purpose &amp; scope of the account</a:t>
                      </a:r>
                      <a:endParaRPr lang="en-AU" sz="1100" dirty="0">
                        <a:effectLst/>
                        <a:latin typeface="Calibri Light" panose="020F0302020204030204" pitchFamily="34" charset="0"/>
                        <a:ea typeface="Calibri" panose="020F0502020204030204" pitchFamily="34" charset="0"/>
                        <a:cs typeface="Times New Roman" panose="02020603050405020304" pitchFamily="18" charset="0"/>
                      </a:endParaRPr>
                    </a:p>
                    <a:p>
                      <a:pPr marL="79375" algn="ctr">
                        <a:lnSpc>
                          <a:spcPct val="115000"/>
                        </a:lnSpc>
                        <a:spcBef>
                          <a:spcPts val="200"/>
                        </a:spcBef>
                        <a:spcAft>
                          <a:spcPts val="0"/>
                        </a:spcAft>
                      </a:pPr>
                      <a:r>
                        <a:rPr lang="en-AU" sz="1000" dirty="0">
                          <a:solidFill>
                            <a:srgbClr val="FFFFFF"/>
                          </a:solidFill>
                          <a:effectLst/>
                          <a:latin typeface="Calibri Light" panose="020F0302020204030204" pitchFamily="34" charset="0"/>
                          <a:ea typeface="Times New Roman" panose="02020603050405020304" pitchFamily="18" charset="0"/>
                          <a:cs typeface="Calibri Light" panose="020F0302020204030204" pitchFamily="34" charset="0"/>
                        </a:rPr>
                        <a:t>Identify and prioritise environmental asset(s)</a:t>
                      </a:r>
                      <a:endParaRPr lang="en-AU" sz="1100" dirty="0">
                        <a:effectLst/>
                        <a:latin typeface="Calibri Light" panose="020F0302020204030204" pitchFamily="34" charset="0"/>
                        <a:ea typeface="Calibri" panose="020F0502020204030204" pitchFamily="34" charset="0"/>
                        <a:cs typeface="Times New Roman" panose="02020603050405020304" pitchFamily="18" charset="0"/>
                      </a:endParaRPr>
                    </a:p>
                    <a:p>
                      <a:pPr marL="79375" algn="ctr">
                        <a:lnSpc>
                          <a:spcPct val="115000"/>
                        </a:lnSpc>
                        <a:spcBef>
                          <a:spcPts val="200"/>
                        </a:spcBef>
                        <a:spcAft>
                          <a:spcPts val="0"/>
                        </a:spcAft>
                      </a:pPr>
                      <a:r>
                        <a:rPr lang="en-AU" sz="1000" dirty="0">
                          <a:solidFill>
                            <a:srgbClr val="FFFFFF"/>
                          </a:solidFill>
                          <a:effectLst/>
                          <a:latin typeface="Calibri Light" panose="020F0302020204030204" pitchFamily="34" charset="0"/>
                          <a:ea typeface="Times New Roman" panose="02020603050405020304" pitchFamily="18" charset="0"/>
                          <a:cs typeface="Calibri Light" panose="020F0302020204030204" pitchFamily="34" charset="0"/>
                        </a:rPr>
                        <a:t>Select existing or create new Method(s)</a:t>
                      </a:r>
                      <a:endParaRPr lang="en-AU" sz="1100" dirty="0">
                        <a:effectLst/>
                        <a:latin typeface="Calibri Light" panose="020F0302020204030204" pitchFamily="34" charset="0"/>
                        <a:ea typeface="Calibri" panose="020F0502020204030204" pitchFamily="34" charset="0"/>
                        <a:cs typeface="Times New Roman" panose="02020603050405020304" pitchFamily="18" charset="0"/>
                      </a:endParaRPr>
                    </a:p>
                    <a:p>
                      <a:pPr marL="79375" algn="ctr">
                        <a:lnSpc>
                          <a:spcPct val="115000"/>
                        </a:lnSpc>
                        <a:spcBef>
                          <a:spcPts val="200"/>
                        </a:spcBef>
                        <a:spcAft>
                          <a:spcPts val="0"/>
                        </a:spcAft>
                      </a:pPr>
                      <a:r>
                        <a:rPr lang="en-GB" sz="1000" dirty="0">
                          <a:solidFill>
                            <a:srgbClr val="FFFFFF"/>
                          </a:solidFill>
                          <a:effectLst/>
                          <a:latin typeface="Calibri Light" panose="020F0302020204030204" pitchFamily="34" charset="0"/>
                          <a:ea typeface="Times New Roman" panose="02020603050405020304" pitchFamily="18" charset="0"/>
                          <a:cs typeface="Calibri Light" panose="020F0302020204030204" pitchFamily="34" charset="0"/>
                        </a:rPr>
                        <a:t>Use Method(s) to plan stratification, indicators &amp; Reference Benchmarks</a:t>
                      </a:r>
                      <a:endParaRPr lang="en-AU" sz="11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963" marR="8963" marT="8963" marB="8963" anchor="ctr">
                    <a:lnL>
                      <a:noFill/>
                    </a:lnL>
                    <a:lnR>
                      <a:noFill/>
                    </a:lnR>
                    <a:lnT>
                      <a:noFill/>
                    </a:lnT>
                    <a:lnB>
                      <a:noFill/>
                    </a:lnB>
                    <a:solidFill>
                      <a:srgbClr val="909AA8"/>
                    </a:solidFill>
                  </a:tcPr>
                </a:tc>
                <a:extLst>
                  <a:ext uri="{0D108BD9-81ED-4DB2-BD59-A6C34878D82A}">
                    <a16:rowId xmlns:a16="http://schemas.microsoft.com/office/drawing/2014/main" val="2792518718"/>
                  </a:ext>
                </a:extLst>
              </a:tr>
              <a:tr h="97641">
                <a:tc>
                  <a:txBody>
                    <a:bodyPr/>
                    <a:lstStyle/>
                    <a:p>
                      <a:pPr marL="79375" algn="ctr">
                        <a:lnSpc>
                          <a:spcPct val="115000"/>
                        </a:lnSpc>
                      </a:pPr>
                      <a:endParaRPr lang="en-AU" sz="1000" dirty="0">
                        <a:solidFill>
                          <a:srgbClr val="FFFFFF"/>
                        </a:solidFill>
                        <a:effectLst/>
                        <a:latin typeface="Calibri Light" panose="020F0302020204030204" pitchFamily="34" charset="0"/>
                        <a:ea typeface="Times New Roman" panose="02020603050405020304" pitchFamily="18" charset="0"/>
                        <a:cs typeface="Calibri Light" panose="020F0302020204030204" pitchFamily="34" charset="0"/>
                      </a:endParaRPr>
                    </a:p>
                  </a:txBody>
                  <a:tcPr marL="8963" marR="8963" marT="8963" marB="8963" anchor="ctr">
                    <a:lnL>
                      <a:noFill/>
                    </a:lnL>
                    <a:lnR>
                      <a:noFill/>
                    </a:lnR>
                    <a:lnT>
                      <a:noFill/>
                    </a:lnT>
                    <a:lnB>
                      <a:noFill/>
                    </a:lnB>
                    <a:noFill/>
                  </a:tcPr>
                </a:tc>
                <a:extLst>
                  <a:ext uri="{0D108BD9-81ED-4DB2-BD59-A6C34878D82A}">
                    <a16:rowId xmlns:a16="http://schemas.microsoft.com/office/drawing/2014/main" val="2756483327"/>
                  </a:ext>
                </a:extLst>
              </a:tr>
              <a:tr h="101438">
                <a:tc>
                  <a:txBody>
                    <a:bodyPr/>
                    <a:lstStyle/>
                    <a:p>
                      <a:pPr algn="ctr"/>
                      <a:r>
                        <a:rPr lang="en-AU" sz="1100" b="1" dirty="0">
                          <a:solidFill>
                            <a:srgbClr val="F1AA48"/>
                          </a:solidFill>
                          <a:effectLst/>
                          <a:latin typeface="Calibri Light" panose="020F0302020204030204" pitchFamily="34" charset="0"/>
                          <a:ea typeface="Calibri" panose="020F0502020204030204" pitchFamily="34" charset="0"/>
                          <a:cs typeface="Calibri Light" panose="020F0302020204030204" pitchFamily="34" charset="0"/>
                        </a:rPr>
                        <a:t>2.  REGISTER</a:t>
                      </a:r>
                      <a:endParaRPr lang="en-AU" sz="11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963" marR="8963" marT="8963" marB="8963" anchor="ctr">
                    <a:lnL>
                      <a:noFill/>
                    </a:lnL>
                    <a:lnR>
                      <a:noFill/>
                    </a:lnR>
                    <a:lnT>
                      <a:noFill/>
                    </a:lnT>
                    <a:lnB>
                      <a:noFill/>
                    </a:lnB>
                    <a:solidFill>
                      <a:srgbClr val="025073"/>
                    </a:solidFill>
                  </a:tcPr>
                </a:tc>
                <a:extLst>
                  <a:ext uri="{0D108BD9-81ED-4DB2-BD59-A6C34878D82A}">
                    <a16:rowId xmlns:a16="http://schemas.microsoft.com/office/drawing/2014/main" val="398632988"/>
                  </a:ext>
                </a:extLst>
              </a:tr>
              <a:tr h="97641">
                <a:tc>
                  <a:txBody>
                    <a:bodyPr/>
                    <a:lstStyle/>
                    <a:p>
                      <a:pPr marL="79375" algn="ctr">
                        <a:lnSpc>
                          <a:spcPct val="115000"/>
                        </a:lnSpc>
                      </a:pPr>
                      <a:r>
                        <a:rPr lang="en-AU" sz="1000">
                          <a:solidFill>
                            <a:srgbClr val="FFFFFF"/>
                          </a:solidFill>
                          <a:effectLst/>
                          <a:latin typeface="Calibri Light" panose="020F0302020204030204" pitchFamily="34" charset="0"/>
                          <a:ea typeface="Times New Roman" panose="02020603050405020304" pitchFamily="18" charset="0"/>
                          <a:cs typeface="Calibri Light" panose="020F0302020204030204" pitchFamily="34" charset="0"/>
                        </a:rPr>
                        <a:t>Register project with Accounting for Nature Ltd</a:t>
                      </a:r>
                      <a:endParaRPr lang="en-AU" sz="1100">
                        <a:effectLst/>
                        <a:latin typeface="Calibri Light" panose="020F0302020204030204" pitchFamily="34" charset="0"/>
                        <a:ea typeface="Calibri" panose="020F0502020204030204" pitchFamily="34" charset="0"/>
                        <a:cs typeface="Times New Roman" panose="02020603050405020304" pitchFamily="18" charset="0"/>
                      </a:endParaRPr>
                    </a:p>
                  </a:txBody>
                  <a:tcPr marL="8963" marR="8963" marT="8963" marB="8963" anchor="ctr">
                    <a:lnL>
                      <a:noFill/>
                    </a:lnL>
                    <a:lnR>
                      <a:noFill/>
                    </a:lnR>
                    <a:lnT>
                      <a:noFill/>
                    </a:lnT>
                    <a:lnB>
                      <a:noFill/>
                    </a:lnB>
                    <a:solidFill>
                      <a:srgbClr val="909AA8"/>
                    </a:solidFill>
                  </a:tcPr>
                </a:tc>
                <a:extLst>
                  <a:ext uri="{0D108BD9-81ED-4DB2-BD59-A6C34878D82A}">
                    <a16:rowId xmlns:a16="http://schemas.microsoft.com/office/drawing/2014/main" val="1682353925"/>
                  </a:ext>
                </a:extLst>
              </a:tr>
              <a:tr h="97641">
                <a:tc>
                  <a:txBody>
                    <a:bodyPr/>
                    <a:lstStyle/>
                    <a:p>
                      <a:pPr marL="79375" algn="ctr">
                        <a:lnSpc>
                          <a:spcPct val="115000"/>
                        </a:lnSpc>
                      </a:pPr>
                      <a:endParaRPr lang="en-AU" sz="1000" dirty="0">
                        <a:solidFill>
                          <a:srgbClr val="FFFFFF"/>
                        </a:solidFill>
                        <a:effectLst/>
                        <a:latin typeface="Calibri Light" panose="020F0302020204030204" pitchFamily="34" charset="0"/>
                        <a:ea typeface="Times New Roman" panose="02020603050405020304" pitchFamily="18" charset="0"/>
                        <a:cs typeface="Calibri Light" panose="020F0302020204030204" pitchFamily="34" charset="0"/>
                      </a:endParaRPr>
                    </a:p>
                  </a:txBody>
                  <a:tcPr marL="8963" marR="8963" marT="8963" marB="8963" anchor="ctr">
                    <a:lnL>
                      <a:noFill/>
                    </a:lnL>
                    <a:lnR>
                      <a:noFill/>
                    </a:lnR>
                    <a:lnT>
                      <a:noFill/>
                    </a:lnT>
                    <a:lnB>
                      <a:noFill/>
                    </a:lnB>
                    <a:noFill/>
                  </a:tcPr>
                </a:tc>
                <a:extLst>
                  <a:ext uri="{0D108BD9-81ED-4DB2-BD59-A6C34878D82A}">
                    <a16:rowId xmlns:a16="http://schemas.microsoft.com/office/drawing/2014/main" val="389063388"/>
                  </a:ext>
                </a:extLst>
              </a:tr>
              <a:tr h="101438">
                <a:tc>
                  <a:txBody>
                    <a:bodyPr/>
                    <a:lstStyle/>
                    <a:p>
                      <a:pPr algn="ctr"/>
                      <a:r>
                        <a:rPr lang="en-AU" sz="1100" b="1" dirty="0">
                          <a:solidFill>
                            <a:srgbClr val="F1AA48"/>
                          </a:solidFill>
                          <a:effectLst/>
                          <a:latin typeface="Calibri Light" panose="020F0302020204030204" pitchFamily="34" charset="0"/>
                          <a:ea typeface="Calibri" panose="020F0502020204030204" pitchFamily="34" charset="0"/>
                          <a:cs typeface="Calibri Light" panose="020F0302020204030204" pitchFamily="34" charset="0"/>
                        </a:rPr>
                        <a:t>3.  BUILD</a:t>
                      </a:r>
                      <a:endParaRPr lang="en-AU" sz="11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963" marR="8963" marT="8963" marB="8963" anchor="ctr">
                    <a:lnL>
                      <a:noFill/>
                    </a:lnL>
                    <a:lnR>
                      <a:noFill/>
                    </a:lnR>
                    <a:lnT>
                      <a:noFill/>
                    </a:lnT>
                    <a:lnB>
                      <a:noFill/>
                    </a:lnB>
                    <a:solidFill>
                      <a:srgbClr val="025073"/>
                    </a:solidFill>
                  </a:tcPr>
                </a:tc>
                <a:extLst>
                  <a:ext uri="{0D108BD9-81ED-4DB2-BD59-A6C34878D82A}">
                    <a16:rowId xmlns:a16="http://schemas.microsoft.com/office/drawing/2014/main" val="3603222022"/>
                  </a:ext>
                </a:extLst>
              </a:tr>
              <a:tr h="204764">
                <a:tc>
                  <a:txBody>
                    <a:bodyPr/>
                    <a:lstStyle/>
                    <a:p>
                      <a:pPr marL="79375" algn="ctr">
                        <a:lnSpc>
                          <a:spcPct val="115000"/>
                        </a:lnSpc>
                        <a:spcBef>
                          <a:spcPts val="200"/>
                        </a:spcBef>
                        <a:spcAft>
                          <a:spcPts val="0"/>
                        </a:spcAft>
                      </a:pPr>
                      <a:r>
                        <a:rPr lang="en-AU" sz="1000" dirty="0">
                          <a:solidFill>
                            <a:srgbClr val="FFFFFF"/>
                          </a:solidFill>
                          <a:effectLst/>
                          <a:latin typeface="Calibri Light" panose="020F0302020204030204" pitchFamily="34" charset="0"/>
                          <a:ea typeface="Times New Roman" panose="02020603050405020304" pitchFamily="18" charset="0"/>
                          <a:cs typeface="Calibri Light" panose="020F0302020204030204" pitchFamily="34" charset="0"/>
                        </a:rPr>
                        <a:t>Collect data</a:t>
                      </a:r>
                      <a:endParaRPr lang="en-AU" sz="1100" dirty="0">
                        <a:effectLst/>
                        <a:latin typeface="Calibri Light" panose="020F0302020204030204" pitchFamily="34" charset="0"/>
                        <a:ea typeface="Calibri" panose="020F0502020204030204" pitchFamily="34" charset="0"/>
                        <a:cs typeface="Times New Roman" panose="02020603050405020304" pitchFamily="18" charset="0"/>
                      </a:endParaRPr>
                    </a:p>
                    <a:p>
                      <a:pPr marL="79375" algn="ctr">
                        <a:lnSpc>
                          <a:spcPct val="115000"/>
                        </a:lnSpc>
                        <a:spcBef>
                          <a:spcPts val="200"/>
                        </a:spcBef>
                        <a:spcAft>
                          <a:spcPts val="0"/>
                        </a:spcAft>
                      </a:pPr>
                      <a:r>
                        <a:rPr lang="en-AU" sz="1000" dirty="0">
                          <a:solidFill>
                            <a:srgbClr val="FFFFFF"/>
                          </a:solidFill>
                          <a:effectLst/>
                          <a:latin typeface="Calibri Light" panose="020F0302020204030204" pitchFamily="34" charset="0"/>
                          <a:ea typeface="Times New Roman" panose="02020603050405020304" pitchFamily="18" charset="0"/>
                          <a:cs typeface="Calibri Light" panose="020F0302020204030204" pitchFamily="34" charset="0"/>
                        </a:rPr>
                        <a:t>Calculate Econd</a:t>
                      </a:r>
                      <a:r>
                        <a:rPr lang="en-AU" sz="1000" baseline="30000" dirty="0">
                          <a:solidFill>
                            <a:srgbClr val="FFFFFF"/>
                          </a:solidFill>
                          <a:effectLst/>
                          <a:latin typeface="Calibri Light" panose="020F0302020204030204" pitchFamily="34" charset="0"/>
                          <a:ea typeface="Times New Roman" panose="02020603050405020304" pitchFamily="18" charset="0"/>
                          <a:cs typeface="Calibri Light" panose="020F0302020204030204" pitchFamily="34" charset="0"/>
                        </a:rPr>
                        <a:t>® </a:t>
                      </a:r>
                      <a:endParaRPr lang="en-AU" sz="11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963" marR="8963" marT="8963" marB="8963" anchor="ctr">
                    <a:lnL>
                      <a:noFill/>
                    </a:lnL>
                    <a:lnR>
                      <a:noFill/>
                    </a:lnR>
                    <a:lnT>
                      <a:noFill/>
                    </a:lnT>
                    <a:lnB>
                      <a:noFill/>
                    </a:lnB>
                    <a:solidFill>
                      <a:srgbClr val="909AA8"/>
                    </a:solidFill>
                  </a:tcPr>
                </a:tc>
                <a:extLst>
                  <a:ext uri="{0D108BD9-81ED-4DB2-BD59-A6C34878D82A}">
                    <a16:rowId xmlns:a16="http://schemas.microsoft.com/office/drawing/2014/main" val="4217156055"/>
                  </a:ext>
                </a:extLst>
              </a:tr>
              <a:tr h="69148">
                <a:tc>
                  <a:txBody>
                    <a:bodyPr/>
                    <a:lstStyle/>
                    <a:p>
                      <a:pPr marL="79375" algn="ctr">
                        <a:lnSpc>
                          <a:spcPct val="115000"/>
                        </a:lnSpc>
                      </a:pPr>
                      <a:r>
                        <a:rPr lang="en-AU" sz="1000" dirty="0">
                          <a:solidFill>
                            <a:srgbClr val="FFFFFF"/>
                          </a:solidFill>
                          <a:effectLst/>
                          <a:latin typeface="Calibri Light" panose="020F0302020204030204" pitchFamily="34" charset="0"/>
                          <a:ea typeface="Times New Roman" panose="02020603050405020304" pitchFamily="18" charset="0"/>
                          <a:cs typeface="Calibri Light" panose="020F0302020204030204" pitchFamily="34" charset="0"/>
                        </a:rPr>
                        <a:t> </a:t>
                      </a:r>
                      <a:r>
                        <a:rPr lang="en-AU" sz="1100" dirty="0">
                          <a:effectLst/>
                          <a:latin typeface="Calibri Light" panose="020F0302020204030204" pitchFamily="34" charset="0"/>
                          <a:ea typeface="Calibri" panose="020F0502020204030204" pitchFamily="34" charset="0"/>
                          <a:cs typeface="Times New Roman" panose="02020603050405020304" pitchFamily="18" charset="0"/>
                        </a:rPr>
                        <a:t> </a:t>
                      </a:r>
                    </a:p>
                  </a:txBody>
                  <a:tcPr marL="8963" marR="8963" marT="8963" marB="8963" anchor="ctr">
                    <a:lnL>
                      <a:noFill/>
                    </a:lnL>
                    <a:lnR>
                      <a:noFill/>
                    </a:lnR>
                    <a:lnT>
                      <a:noFill/>
                    </a:lnT>
                    <a:lnB>
                      <a:noFill/>
                    </a:lnB>
                    <a:noFill/>
                  </a:tcPr>
                </a:tc>
                <a:extLst>
                  <a:ext uri="{0D108BD9-81ED-4DB2-BD59-A6C34878D82A}">
                    <a16:rowId xmlns:a16="http://schemas.microsoft.com/office/drawing/2014/main" val="315932322"/>
                  </a:ext>
                </a:extLst>
              </a:tr>
              <a:tr h="101438">
                <a:tc>
                  <a:txBody>
                    <a:bodyPr/>
                    <a:lstStyle/>
                    <a:p>
                      <a:pPr algn="ctr"/>
                      <a:r>
                        <a:rPr lang="en-AU" sz="1100" b="1" dirty="0">
                          <a:solidFill>
                            <a:srgbClr val="F1AA48"/>
                          </a:solidFill>
                          <a:effectLst/>
                          <a:latin typeface="Calibri Light" panose="020F0302020204030204" pitchFamily="34" charset="0"/>
                          <a:ea typeface="Calibri" panose="020F0502020204030204" pitchFamily="34" charset="0"/>
                          <a:cs typeface="Calibri Light" panose="020F0302020204030204" pitchFamily="34" charset="0"/>
                        </a:rPr>
                        <a:t>4.  SUBMIT</a:t>
                      </a:r>
                      <a:endParaRPr lang="en-AU" sz="11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963" marR="8963" marT="8963" marB="8963" anchor="ctr">
                    <a:lnL>
                      <a:noFill/>
                    </a:lnL>
                    <a:lnR>
                      <a:noFill/>
                    </a:lnR>
                    <a:lnT>
                      <a:noFill/>
                    </a:lnT>
                    <a:lnB>
                      <a:noFill/>
                    </a:lnB>
                    <a:solidFill>
                      <a:srgbClr val="025073"/>
                    </a:solidFill>
                  </a:tcPr>
                </a:tc>
                <a:extLst>
                  <a:ext uri="{0D108BD9-81ED-4DB2-BD59-A6C34878D82A}">
                    <a16:rowId xmlns:a16="http://schemas.microsoft.com/office/drawing/2014/main" val="3797641703"/>
                  </a:ext>
                </a:extLst>
              </a:tr>
              <a:tr h="405449">
                <a:tc>
                  <a:txBody>
                    <a:bodyPr/>
                    <a:lstStyle/>
                    <a:p>
                      <a:pPr marL="79375" algn="ctr">
                        <a:lnSpc>
                          <a:spcPct val="115000"/>
                        </a:lnSpc>
                        <a:spcBef>
                          <a:spcPts val="200"/>
                        </a:spcBef>
                        <a:spcAft>
                          <a:spcPts val="0"/>
                        </a:spcAft>
                      </a:pPr>
                      <a:r>
                        <a:rPr lang="en-AU" sz="1000" dirty="0">
                          <a:solidFill>
                            <a:srgbClr val="FFFFFF"/>
                          </a:solidFill>
                          <a:effectLst/>
                          <a:latin typeface="Calibri Light" panose="020F0302020204030204" pitchFamily="34" charset="0"/>
                          <a:ea typeface="Times New Roman" panose="02020603050405020304" pitchFamily="18" charset="0"/>
                          <a:cs typeface="Calibri Light" panose="020F0302020204030204" pitchFamily="34" charset="0"/>
                        </a:rPr>
                        <a:t>Prepare account documentation, including Environmental Account Summary &amp; Information Statement</a:t>
                      </a:r>
                      <a:endParaRPr lang="en-AU" sz="1100" dirty="0">
                        <a:effectLst/>
                        <a:latin typeface="Calibri Light" panose="020F0302020204030204" pitchFamily="34" charset="0"/>
                        <a:ea typeface="Calibri" panose="020F0502020204030204" pitchFamily="34" charset="0"/>
                        <a:cs typeface="Times New Roman" panose="02020603050405020304" pitchFamily="18" charset="0"/>
                      </a:endParaRPr>
                    </a:p>
                    <a:p>
                      <a:pPr marL="79375" algn="ctr">
                        <a:lnSpc>
                          <a:spcPct val="115000"/>
                        </a:lnSpc>
                        <a:spcBef>
                          <a:spcPts val="200"/>
                        </a:spcBef>
                        <a:spcAft>
                          <a:spcPts val="0"/>
                        </a:spcAft>
                      </a:pPr>
                      <a:r>
                        <a:rPr lang="en-AU" sz="1000" dirty="0">
                          <a:solidFill>
                            <a:srgbClr val="FFFFFF"/>
                          </a:solidFill>
                          <a:effectLst/>
                          <a:latin typeface="Calibri Light" panose="020F0302020204030204" pitchFamily="34" charset="0"/>
                          <a:ea typeface="Times New Roman" panose="02020603050405020304" pitchFamily="18" charset="0"/>
                          <a:cs typeface="Calibri Light" panose="020F0302020204030204" pitchFamily="34" charset="0"/>
                        </a:rPr>
                        <a:t>Obtain Technical Assessment or independent audit</a:t>
                      </a:r>
                    </a:p>
                    <a:p>
                      <a:pPr marL="79375" algn="ctr">
                        <a:lnSpc>
                          <a:spcPct val="115000"/>
                        </a:lnSpc>
                        <a:spcBef>
                          <a:spcPts val="200"/>
                        </a:spcBef>
                        <a:spcAft>
                          <a:spcPts val="0"/>
                        </a:spcAft>
                      </a:pPr>
                      <a:r>
                        <a:rPr lang="en-AU" sz="1000" dirty="0">
                          <a:solidFill>
                            <a:srgbClr val="FFFFFF"/>
                          </a:solidFill>
                          <a:effectLst/>
                          <a:latin typeface="Calibri Light" panose="020F0302020204030204" pitchFamily="34" charset="0"/>
                          <a:ea typeface="Calibri" panose="020F0502020204030204" pitchFamily="34" charset="0"/>
                          <a:cs typeface="Calibri Light" panose="020F0302020204030204" pitchFamily="34" charset="0"/>
                        </a:rPr>
                        <a:t>Set Condition Targets (optional)</a:t>
                      </a:r>
                      <a:endParaRPr lang="en-AU" sz="11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963" marR="8963" marT="8963" marB="8963" anchor="ctr">
                    <a:lnL>
                      <a:noFill/>
                    </a:lnL>
                    <a:lnR>
                      <a:noFill/>
                    </a:lnR>
                    <a:lnT>
                      <a:noFill/>
                    </a:lnT>
                    <a:lnB>
                      <a:noFill/>
                    </a:lnB>
                    <a:solidFill>
                      <a:srgbClr val="909AA8"/>
                    </a:solidFill>
                  </a:tcPr>
                </a:tc>
                <a:extLst>
                  <a:ext uri="{0D108BD9-81ED-4DB2-BD59-A6C34878D82A}">
                    <a16:rowId xmlns:a16="http://schemas.microsoft.com/office/drawing/2014/main" val="786253575"/>
                  </a:ext>
                </a:extLst>
              </a:tr>
              <a:tr h="198811">
                <a:tc>
                  <a:txBody>
                    <a:bodyPr/>
                    <a:lstStyle/>
                    <a:p>
                      <a:pPr marL="79375" algn="ctr">
                        <a:lnSpc>
                          <a:spcPct val="115000"/>
                        </a:lnSpc>
                        <a:spcBef>
                          <a:spcPts val="200"/>
                        </a:spcBef>
                        <a:spcAft>
                          <a:spcPts val="0"/>
                        </a:spcAft>
                      </a:pPr>
                      <a:r>
                        <a:rPr lang="en-AU" sz="1100" dirty="0">
                          <a:effectLst/>
                          <a:latin typeface="Calibri Light" panose="020F0302020204030204" pitchFamily="34" charset="0"/>
                          <a:ea typeface="Calibri" panose="020F0502020204030204" pitchFamily="34" charset="0"/>
                          <a:cs typeface="Times New Roman" panose="02020603050405020304" pitchFamily="18" charset="0"/>
                        </a:rPr>
                        <a:t>Submit for “Self-Verified” or “Certified” license approval</a:t>
                      </a:r>
                    </a:p>
                  </a:txBody>
                  <a:tcPr marL="8963" marR="8963" marT="8963" marB="8963" anchor="ctr">
                    <a:lnL>
                      <a:noFill/>
                    </a:lnL>
                    <a:lnR>
                      <a:noFill/>
                    </a:lnR>
                    <a:lnT>
                      <a:noFill/>
                    </a:lnT>
                    <a:lnB>
                      <a:noFill/>
                    </a:lnB>
                    <a:solidFill>
                      <a:srgbClr val="FFC000"/>
                    </a:solidFill>
                  </a:tcPr>
                </a:tc>
                <a:extLst>
                  <a:ext uri="{0D108BD9-81ED-4DB2-BD59-A6C34878D82A}">
                    <a16:rowId xmlns:a16="http://schemas.microsoft.com/office/drawing/2014/main" val="534986576"/>
                  </a:ext>
                </a:extLst>
              </a:tr>
              <a:tr h="97641">
                <a:tc>
                  <a:txBody>
                    <a:bodyPr/>
                    <a:lstStyle/>
                    <a:p>
                      <a:pPr marL="79375" algn="ctr">
                        <a:lnSpc>
                          <a:spcPct val="115000"/>
                        </a:lnSpc>
                      </a:pPr>
                      <a:endParaRPr lang="en-AU" sz="1000" dirty="0">
                        <a:solidFill>
                          <a:srgbClr val="FFFFFF"/>
                        </a:solidFill>
                        <a:effectLst/>
                        <a:latin typeface="Calibri Light" panose="020F0302020204030204" pitchFamily="34" charset="0"/>
                        <a:ea typeface="Times New Roman" panose="02020603050405020304" pitchFamily="18" charset="0"/>
                        <a:cs typeface="Calibri Light" panose="020F0302020204030204" pitchFamily="34" charset="0"/>
                      </a:endParaRPr>
                    </a:p>
                  </a:txBody>
                  <a:tcPr marL="8963" marR="8963" marT="8963" marB="8963" anchor="ctr">
                    <a:lnL>
                      <a:noFill/>
                    </a:lnL>
                    <a:lnR>
                      <a:noFill/>
                    </a:lnR>
                    <a:lnT>
                      <a:noFill/>
                    </a:lnT>
                    <a:lnB>
                      <a:noFill/>
                    </a:lnB>
                    <a:noFill/>
                  </a:tcPr>
                </a:tc>
                <a:extLst>
                  <a:ext uri="{0D108BD9-81ED-4DB2-BD59-A6C34878D82A}">
                    <a16:rowId xmlns:a16="http://schemas.microsoft.com/office/drawing/2014/main" val="1942783144"/>
                  </a:ext>
                </a:extLst>
              </a:tr>
              <a:tr h="101438">
                <a:tc>
                  <a:txBody>
                    <a:bodyPr/>
                    <a:lstStyle/>
                    <a:p>
                      <a:pPr algn="ctr"/>
                      <a:r>
                        <a:rPr lang="en-AU" sz="1100" b="1" dirty="0">
                          <a:solidFill>
                            <a:srgbClr val="F1AA48"/>
                          </a:solidFill>
                          <a:effectLst/>
                          <a:latin typeface="Calibri Light" panose="020F0302020204030204" pitchFamily="34" charset="0"/>
                          <a:ea typeface="Calibri" panose="020F0502020204030204" pitchFamily="34" charset="0"/>
                          <a:cs typeface="Calibri Light" panose="020F0302020204030204" pitchFamily="34" charset="0"/>
                        </a:rPr>
                        <a:t>5.  MAINTAIN</a:t>
                      </a:r>
                      <a:endParaRPr lang="en-AU" sz="11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963" marR="8963" marT="8963" marB="8963" anchor="ctr">
                    <a:lnL>
                      <a:noFill/>
                    </a:lnL>
                    <a:lnR>
                      <a:noFill/>
                    </a:lnR>
                    <a:lnT>
                      <a:noFill/>
                    </a:lnT>
                    <a:lnB>
                      <a:noFill/>
                    </a:lnB>
                    <a:solidFill>
                      <a:srgbClr val="025073"/>
                    </a:solidFill>
                  </a:tcPr>
                </a:tc>
                <a:extLst>
                  <a:ext uri="{0D108BD9-81ED-4DB2-BD59-A6C34878D82A}">
                    <a16:rowId xmlns:a16="http://schemas.microsoft.com/office/drawing/2014/main" val="749507336"/>
                  </a:ext>
                </a:extLst>
              </a:tr>
              <a:tr h="311886">
                <a:tc>
                  <a:txBody>
                    <a:bodyPr/>
                    <a:lstStyle/>
                    <a:p>
                      <a:pPr marL="79375" algn="ctr">
                        <a:lnSpc>
                          <a:spcPct val="115000"/>
                        </a:lnSpc>
                        <a:spcBef>
                          <a:spcPts val="200"/>
                        </a:spcBef>
                        <a:spcAft>
                          <a:spcPts val="0"/>
                        </a:spcAft>
                      </a:pPr>
                      <a:r>
                        <a:rPr lang="en-AU" sz="1000" dirty="0">
                          <a:solidFill>
                            <a:srgbClr val="FFFFFF"/>
                          </a:solidFill>
                          <a:effectLst/>
                          <a:latin typeface="Calibri Light" panose="020F0302020204030204" pitchFamily="34" charset="0"/>
                          <a:ea typeface="Times New Roman" panose="02020603050405020304" pitchFamily="18" charset="0"/>
                          <a:cs typeface="Calibri Light" panose="020F0302020204030204" pitchFamily="34" charset="0"/>
                        </a:rPr>
                        <a:t>Maintain active project registration</a:t>
                      </a:r>
                      <a:endParaRPr lang="en-AU" sz="1100" dirty="0">
                        <a:effectLst/>
                        <a:latin typeface="Calibri Light" panose="020F0302020204030204" pitchFamily="34" charset="0"/>
                        <a:ea typeface="Calibri" panose="020F0502020204030204" pitchFamily="34" charset="0"/>
                        <a:cs typeface="Times New Roman" panose="02020603050405020304" pitchFamily="18" charset="0"/>
                      </a:endParaRPr>
                    </a:p>
                    <a:p>
                      <a:pPr marL="79375" algn="ctr">
                        <a:lnSpc>
                          <a:spcPct val="115000"/>
                        </a:lnSpc>
                        <a:spcBef>
                          <a:spcPts val="200"/>
                        </a:spcBef>
                        <a:spcAft>
                          <a:spcPts val="0"/>
                        </a:spcAft>
                      </a:pPr>
                      <a:r>
                        <a:rPr lang="en-AU" sz="1000" dirty="0">
                          <a:solidFill>
                            <a:srgbClr val="FFFFFF"/>
                          </a:solidFill>
                          <a:effectLst/>
                          <a:latin typeface="Calibri Light" panose="020F0302020204030204" pitchFamily="34" charset="0"/>
                          <a:ea typeface="Times New Roman" panose="02020603050405020304" pitchFamily="18" charset="0"/>
                          <a:cs typeface="Calibri Light" panose="020F0302020204030204" pitchFamily="34" charset="0"/>
                        </a:rPr>
                        <a:t>Submit Annual Certification Compliance Report </a:t>
                      </a:r>
                      <a:endParaRPr lang="en-AU" sz="1100" dirty="0">
                        <a:effectLst/>
                        <a:latin typeface="Calibri Light" panose="020F0302020204030204" pitchFamily="34" charset="0"/>
                        <a:ea typeface="Calibri" panose="020F0502020204030204" pitchFamily="34" charset="0"/>
                        <a:cs typeface="Times New Roman" panose="02020603050405020304" pitchFamily="18" charset="0"/>
                      </a:endParaRPr>
                    </a:p>
                    <a:p>
                      <a:pPr marL="79375" algn="ctr">
                        <a:lnSpc>
                          <a:spcPct val="115000"/>
                        </a:lnSpc>
                        <a:spcBef>
                          <a:spcPts val="200"/>
                        </a:spcBef>
                        <a:spcAft>
                          <a:spcPts val="0"/>
                        </a:spcAft>
                      </a:pPr>
                      <a:r>
                        <a:rPr lang="en-AU" sz="1000" dirty="0">
                          <a:solidFill>
                            <a:srgbClr val="FFFFFF"/>
                          </a:solidFill>
                          <a:effectLst/>
                          <a:latin typeface="Calibri Light" panose="020F0302020204030204" pitchFamily="34" charset="0"/>
                          <a:ea typeface="Times New Roman" panose="02020603050405020304" pitchFamily="18" charset="0"/>
                          <a:cs typeface="Calibri Light" panose="020F0302020204030204" pitchFamily="34" charset="0"/>
                        </a:rPr>
                        <a:t>Submit account and audit report (minimum every 5 years) </a:t>
                      </a:r>
                      <a:endParaRPr lang="en-AU" sz="11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963" marR="8963" marT="8963" marB="8963" anchor="ctr">
                    <a:lnL>
                      <a:noFill/>
                    </a:lnL>
                    <a:lnR>
                      <a:noFill/>
                    </a:lnR>
                    <a:lnT>
                      <a:noFill/>
                    </a:lnT>
                    <a:lnB>
                      <a:noFill/>
                    </a:lnB>
                    <a:solidFill>
                      <a:srgbClr val="909AA8"/>
                    </a:solidFill>
                  </a:tcPr>
                </a:tc>
                <a:extLst>
                  <a:ext uri="{0D108BD9-81ED-4DB2-BD59-A6C34878D82A}">
                    <a16:rowId xmlns:a16="http://schemas.microsoft.com/office/drawing/2014/main" val="2459772371"/>
                  </a:ext>
                </a:extLst>
              </a:tr>
            </a:tbl>
          </a:graphicData>
        </a:graphic>
      </p:graphicFrame>
      <p:sp>
        <p:nvSpPr>
          <p:cNvPr id="24" name="Triangle 23">
            <a:extLst>
              <a:ext uri="{FF2B5EF4-FFF2-40B4-BE49-F238E27FC236}">
                <a16:creationId xmlns:a16="http://schemas.microsoft.com/office/drawing/2014/main" id="{1532BB40-2EAD-B249-881E-04C64FAD5EAA}"/>
              </a:ext>
            </a:extLst>
          </p:cNvPr>
          <p:cNvSpPr/>
          <p:nvPr/>
        </p:nvSpPr>
        <p:spPr>
          <a:xfrm rot="10800000">
            <a:off x="3687481" y="2271440"/>
            <a:ext cx="287337" cy="148936"/>
          </a:xfrm>
          <a:prstGeom prst="triangle">
            <a:avLst/>
          </a:prstGeom>
          <a:solidFill>
            <a:srgbClr val="F1AA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7" name="Triangle 26">
            <a:extLst>
              <a:ext uri="{FF2B5EF4-FFF2-40B4-BE49-F238E27FC236}">
                <a16:creationId xmlns:a16="http://schemas.microsoft.com/office/drawing/2014/main" id="{A934F321-273D-AC48-8C78-82F58CDE8800}"/>
              </a:ext>
            </a:extLst>
          </p:cNvPr>
          <p:cNvSpPr/>
          <p:nvPr/>
        </p:nvSpPr>
        <p:spPr>
          <a:xfrm rot="10800000">
            <a:off x="3687480" y="2823422"/>
            <a:ext cx="287337" cy="148936"/>
          </a:xfrm>
          <a:prstGeom prst="triangle">
            <a:avLst/>
          </a:prstGeom>
          <a:solidFill>
            <a:srgbClr val="F1AA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8" name="Triangle 27">
            <a:extLst>
              <a:ext uri="{FF2B5EF4-FFF2-40B4-BE49-F238E27FC236}">
                <a16:creationId xmlns:a16="http://schemas.microsoft.com/office/drawing/2014/main" id="{F9305561-2423-2049-BBE1-427F67CBBFFD}"/>
              </a:ext>
            </a:extLst>
          </p:cNvPr>
          <p:cNvSpPr/>
          <p:nvPr/>
        </p:nvSpPr>
        <p:spPr>
          <a:xfrm rot="10800000">
            <a:off x="3687480" y="3576357"/>
            <a:ext cx="287337" cy="148936"/>
          </a:xfrm>
          <a:prstGeom prst="triangle">
            <a:avLst/>
          </a:prstGeom>
          <a:solidFill>
            <a:srgbClr val="F1AA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9" name="Triangle 28">
            <a:extLst>
              <a:ext uri="{FF2B5EF4-FFF2-40B4-BE49-F238E27FC236}">
                <a16:creationId xmlns:a16="http://schemas.microsoft.com/office/drawing/2014/main" id="{F0983571-5845-7D43-A392-87309FBE2810}"/>
              </a:ext>
            </a:extLst>
          </p:cNvPr>
          <p:cNvSpPr/>
          <p:nvPr/>
        </p:nvSpPr>
        <p:spPr>
          <a:xfrm rot="10800000">
            <a:off x="3687480" y="4928682"/>
            <a:ext cx="287337" cy="148936"/>
          </a:xfrm>
          <a:prstGeom prst="triangle">
            <a:avLst/>
          </a:prstGeom>
          <a:solidFill>
            <a:srgbClr val="F1AA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0" name="U-turn Arrow 29">
            <a:extLst>
              <a:ext uri="{FF2B5EF4-FFF2-40B4-BE49-F238E27FC236}">
                <a16:creationId xmlns:a16="http://schemas.microsoft.com/office/drawing/2014/main" id="{04ED7F6F-0006-1841-8E91-E05253B16F4C}"/>
              </a:ext>
            </a:extLst>
          </p:cNvPr>
          <p:cNvSpPr/>
          <p:nvPr/>
        </p:nvSpPr>
        <p:spPr>
          <a:xfrm rot="16200000">
            <a:off x="218761" y="4060208"/>
            <a:ext cx="2677356" cy="523875"/>
          </a:xfrm>
          <a:prstGeom prst="uturnArrow">
            <a:avLst>
              <a:gd name="adj1" fmla="val 32582"/>
              <a:gd name="adj2" fmla="val 25000"/>
              <a:gd name="adj3" fmla="val 25001"/>
              <a:gd name="adj4" fmla="val 75000"/>
              <a:gd name="adj5" fmla="val 100000"/>
            </a:avLst>
          </a:prstGeom>
          <a:solidFill>
            <a:srgbClr val="EEA9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1" name="Text Box 3">
            <a:extLst>
              <a:ext uri="{FF2B5EF4-FFF2-40B4-BE49-F238E27FC236}">
                <a16:creationId xmlns:a16="http://schemas.microsoft.com/office/drawing/2014/main" id="{16823D5F-C4A2-1B40-A945-531233DD6B67}"/>
              </a:ext>
            </a:extLst>
          </p:cNvPr>
          <p:cNvSpPr txBox="1"/>
          <p:nvPr/>
        </p:nvSpPr>
        <p:spPr>
          <a:xfrm rot="16200000">
            <a:off x="317327" y="4352611"/>
            <a:ext cx="2117725" cy="2540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AU" sz="1050" dirty="0">
                <a:solidFill>
                  <a:srgbClr val="FFFFFF"/>
                </a:solidFill>
                <a:effectLst/>
                <a:latin typeface="Calibri Light" panose="020F0302020204030204" pitchFamily="34" charset="0"/>
                <a:ea typeface="Calibri" panose="020F0502020204030204" pitchFamily="34" charset="0"/>
                <a:cs typeface="Calibri Light" panose="020F0302020204030204" pitchFamily="34" charset="0"/>
              </a:rPr>
              <a:t>Repeat steps 3 - 5</a:t>
            </a:r>
            <a:endParaRPr lang="en-AU" sz="1200" dirty="0">
              <a:effectLst/>
              <a:latin typeface="Calibri Light" panose="020F0302020204030204" pitchFamily="34" charset="0"/>
              <a:ea typeface="Calibri" panose="020F0502020204030204" pitchFamily="34" charset="0"/>
            </a:endParaRPr>
          </a:p>
        </p:txBody>
      </p:sp>
      <p:pic>
        <p:nvPicPr>
          <p:cNvPr id="4" name="Picture 3" descr="Logo&#10;&#10;Description automatically generated">
            <a:extLst>
              <a:ext uri="{FF2B5EF4-FFF2-40B4-BE49-F238E27FC236}">
                <a16:creationId xmlns:a16="http://schemas.microsoft.com/office/drawing/2014/main" id="{04760F16-C28A-EE4C-A696-6A4BF8D7EDB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671979" y="3725294"/>
            <a:ext cx="1582541" cy="1946189"/>
          </a:xfrm>
          <a:prstGeom prst="rect">
            <a:avLst/>
          </a:prstGeom>
        </p:spPr>
      </p:pic>
      <p:pic>
        <p:nvPicPr>
          <p:cNvPr id="6" name="Picture 5" descr="Logo, company name&#10;&#10;Description automatically generated">
            <a:extLst>
              <a:ext uri="{FF2B5EF4-FFF2-40B4-BE49-F238E27FC236}">
                <a16:creationId xmlns:a16="http://schemas.microsoft.com/office/drawing/2014/main" id="{B629FB42-43CB-044E-AF42-E75FA3414C2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71979" y="1779105"/>
            <a:ext cx="1582541" cy="1946189"/>
          </a:xfrm>
          <a:prstGeom prst="rect">
            <a:avLst/>
          </a:prstGeom>
        </p:spPr>
      </p:pic>
      <p:sp>
        <p:nvSpPr>
          <p:cNvPr id="2" name="Rectangle 1">
            <a:extLst>
              <a:ext uri="{FF2B5EF4-FFF2-40B4-BE49-F238E27FC236}">
                <a16:creationId xmlns:a16="http://schemas.microsoft.com/office/drawing/2014/main" id="{A8E301A3-30D3-0543-141C-49D1D111A38D}"/>
              </a:ext>
            </a:extLst>
          </p:cNvPr>
          <p:cNvSpPr/>
          <p:nvPr/>
        </p:nvSpPr>
        <p:spPr>
          <a:xfrm>
            <a:off x="1189529" y="2420377"/>
            <a:ext cx="5373921" cy="3640558"/>
          </a:xfrm>
          <a:prstGeom prst="rect">
            <a:avLst/>
          </a:prstGeom>
          <a:solidFill>
            <a:srgbClr val="FFFFFF">
              <a:alpha val="7176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0890871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hidden="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5C9F43B4-2D7B-E043-A456-BAF9D9AE76D6}"/>
              </a:ext>
            </a:extLst>
          </p:cNvPr>
          <p:cNvSpPr>
            <a:spLocks noGrp="1"/>
          </p:cNvSpPr>
          <p:nvPr>
            <p:ph type="title"/>
          </p:nvPr>
        </p:nvSpPr>
        <p:spPr>
          <a:xfrm>
            <a:off x="362577" y="1198418"/>
            <a:ext cx="2400300" cy="4461163"/>
          </a:xfrm>
        </p:spPr>
        <p:txBody>
          <a:bodyPr>
            <a:normAutofit/>
          </a:bodyPr>
          <a:lstStyle/>
          <a:p>
            <a:pPr algn="l"/>
            <a:r>
              <a:rPr lang="en-AU" dirty="0"/>
              <a:t>AfN for different purposes</a:t>
            </a:r>
          </a:p>
        </p:txBody>
      </p:sp>
      <p:sp>
        <p:nvSpPr>
          <p:cNvPr id="13" name="Arc 12" hidden="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6DD61D2-5CA1-674B-8E4F-36DE8902425A}"/>
              </a:ext>
            </a:extLst>
          </p:cNvPr>
          <p:cNvSpPr>
            <a:spLocks noGrp="1"/>
          </p:cNvSpPr>
          <p:nvPr>
            <p:ph idx="1"/>
          </p:nvPr>
        </p:nvSpPr>
        <p:spPr>
          <a:xfrm>
            <a:off x="3335481" y="1135856"/>
            <a:ext cx="5179868" cy="5585619"/>
          </a:xfrm>
        </p:spPr>
        <p:txBody>
          <a:bodyPr anchor="ctr">
            <a:normAutofit/>
          </a:bodyPr>
          <a:lstStyle/>
          <a:p>
            <a:pPr marL="0" indent="0">
              <a:buNone/>
            </a:pPr>
            <a:r>
              <a:rPr lang="en-AU" dirty="0">
                <a:cs typeface="Calibri Light" panose="020F0502020204030204" pitchFamily="34" charset="0"/>
              </a:rPr>
              <a:t>Prior to commencing the creation of an environmental account, it is important to have a clearly defined </a:t>
            </a:r>
            <a:r>
              <a:rPr lang="en-AU" u="sng" dirty="0">
                <a:cs typeface="Calibri Light" panose="020F0502020204030204" pitchFamily="34" charset="0"/>
              </a:rPr>
              <a:t>purpose</a:t>
            </a:r>
            <a:r>
              <a:rPr lang="en-AU" dirty="0">
                <a:cs typeface="Calibri Light" panose="020F0502020204030204" pitchFamily="34" charset="0"/>
              </a:rPr>
              <a:t> that addresses the following:</a:t>
            </a:r>
          </a:p>
          <a:p>
            <a:pPr marL="0" indent="0">
              <a:buNone/>
            </a:pPr>
            <a:endParaRPr lang="en-AU" dirty="0">
              <a:cs typeface="Calibri Light" panose="020F0502020204030204" pitchFamily="34" charset="0"/>
            </a:endParaRPr>
          </a:p>
          <a:p>
            <a:pPr marL="285750" indent="-285750"/>
            <a:r>
              <a:rPr lang="en-AU" dirty="0">
                <a:cs typeface="Calibri Light" panose="020F0502020204030204" pitchFamily="34" charset="0"/>
              </a:rPr>
              <a:t>Who is the target audience of the environmental account? </a:t>
            </a:r>
          </a:p>
          <a:p>
            <a:endParaRPr lang="en-AU" dirty="0">
              <a:cs typeface="Calibri Light" panose="020F0502020204030204" pitchFamily="34" charset="0"/>
            </a:endParaRPr>
          </a:p>
          <a:p>
            <a:pPr marL="285750" indent="-285750"/>
            <a:r>
              <a:rPr lang="en-AU" dirty="0">
                <a:cs typeface="Calibri Light" panose="020F0502020204030204" pitchFamily="34" charset="0"/>
              </a:rPr>
              <a:t>What types of decisions will be informed by the account?</a:t>
            </a:r>
          </a:p>
          <a:p>
            <a:pPr marL="285750" indent="-285750"/>
            <a:endParaRPr lang="en-AU" dirty="0">
              <a:cs typeface="Calibri Light" panose="020F0502020204030204" pitchFamily="34" charset="0"/>
            </a:endParaRPr>
          </a:p>
          <a:p>
            <a:pPr marL="0" indent="0">
              <a:buNone/>
            </a:pPr>
            <a:endParaRPr lang="en-AU" dirty="0"/>
          </a:p>
        </p:txBody>
      </p:sp>
      <p:sp>
        <p:nvSpPr>
          <p:cNvPr id="4" name="Slide Number Placeholder 3">
            <a:extLst>
              <a:ext uri="{FF2B5EF4-FFF2-40B4-BE49-F238E27FC236}">
                <a16:creationId xmlns:a16="http://schemas.microsoft.com/office/drawing/2014/main" id="{72E25FD2-3A00-204F-967F-F5E3D32D3C3C}"/>
              </a:ext>
            </a:extLst>
          </p:cNvPr>
          <p:cNvSpPr>
            <a:spLocks noGrp="1"/>
          </p:cNvSpPr>
          <p:nvPr>
            <p:ph type="sldNum" sz="quarter" idx="12"/>
          </p:nvPr>
        </p:nvSpPr>
        <p:spPr>
          <a:xfrm>
            <a:off x="7156173" y="6356350"/>
            <a:ext cx="1359176" cy="365125"/>
          </a:xfrm>
        </p:spPr>
        <p:txBody>
          <a:bodyPr>
            <a:normAutofit/>
          </a:bodyPr>
          <a:lstStyle/>
          <a:p>
            <a:pPr>
              <a:spcAft>
                <a:spcPts val="600"/>
              </a:spcAft>
            </a:pPr>
            <a:fld id="{20550A7E-0215-EA48-A579-C9E7E81A0714}" type="slidenum">
              <a:rPr lang="en-AU" smtClean="0"/>
              <a:pPr>
                <a:spcAft>
                  <a:spcPts val="600"/>
                </a:spcAft>
              </a:pPr>
              <a:t>38</a:t>
            </a:fld>
            <a:endParaRPr lang="en-AU"/>
          </a:p>
        </p:txBody>
      </p:sp>
      <p:sp>
        <p:nvSpPr>
          <p:cNvPr id="5" name="TextBox 4">
            <a:extLst>
              <a:ext uri="{FF2B5EF4-FFF2-40B4-BE49-F238E27FC236}">
                <a16:creationId xmlns:a16="http://schemas.microsoft.com/office/drawing/2014/main" id="{46270D05-A679-5F79-3AA1-CBE4522C115F}"/>
              </a:ext>
            </a:extLst>
          </p:cNvPr>
          <p:cNvSpPr txBox="1"/>
          <p:nvPr/>
        </p:nvSpPr>
        <p:spPr>
          <a:xfrm>
            <a:off x="-1446546" y="1449925"/>
            <a:ext cx="4572000" cy="14157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600" b="1" i="0" u="none" strike="noStrike" kern="1200" cap="none" spc="0" normalizeH="0" baseline="0" noProof="0" dirty="0">
                <a:ln>
                  <a:noFill/>
                </a:ln>
                <a:solidFill>
                  <a:schemeClr val="tx2"/>
                </a:solidFill>
                <a:effectLst/>
                <a:uLnTx/>
                <a:uFillTx/>
                <a:latin typeface="Avenir LT Std 35 Light" panose="020B0402020203020204" pitchFamily="34" charset="0"/>
                <a:ea typeface="+mn-ea"/>
                <a:cs typeface="+mn-cs"/>
              </a:rPr>
              <a:t>1</a:t>
            </a:r>
          </a:p>
        </p:txBody>
      </p:sp>
    </p:spTree>
    <p:extLst>
      <p:ext uri="{BB962C8B-B14F-4D97-AF65-F5344CB8AC3E}">
        <p14:creationId xmlns:p14="http://schemas.microsoft.com/office/powerpoint/2010/main" val="32381083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hidden="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9F43B4-2D7B-E043-A456-BAF9D9AE76D6}"/>
              </a:ext>
            </a:extLst>
          </p:cNvPr>
          <p:cNvSpPr>
            <a:spLocks noGrp="1"/>
          </p:cNvSpPr>
          <p:nvPr>
            <p:ph type="title"/>
          </p:nvPr>
        </p:nvSpPr>
        <p:spPr>
          <a:xfrm>
            <a:off x="362577" y="1135856"/>
            <a:ext cx="2400300" cy="4461163"/>
          </a:xfrm>
        </p:spPr>
        <p:txBody>
          <a:bodyPr>
            <a:normAutofit/>
          </a:bodyPr>
          <a:lstStyle/>
          <a:p>
            <a:pPr algn="l"/>
            <a:r>
              <a:rPr lang="en-AU" dirty="0"/>
              <a:t>Scope</a:t>
            </a:r>
          </a:p>
        </p:txBody>
      </p:sp>
      <p:sp>
        <p:nvSpPr>
          <p:cNvPr id="13" name="Arc 12" hidden="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6DD61D2-5CA1-674B-8E4F-36DE8902425A}"/>
              </a:ext>
            </a:extLst>
          </p:cNvPr>
          <p:cNvSpPr>
            <a:spLocks noGrp="1"/>
          </p:cNvSpPr>
          <p:nvPr>
            <p:ph idx="1"/>
          </p:nvPr>
        </p:nvSpPr>
        <p:spPr>
          <a:xfrm>
            <a:off x="3335481" y="1135856"/>
            <a:ext cx="5179868" cy="5585619"/>
          </a:xfrm>
        </p:spPr>
        <p:txBody>
          <a:bodyPr anchor="ctr">
            <a:normAutofit/>
          </a:bodyPr>
          <a:lstStyle/>
          <a:p>
            <a:pPr marL="0" indent="0">
              <a:buNone/>
            </a:pPr>
            <a:r>
              <a:rPr lang="en-US" dirty="0"/>
              <a:t>The purpose of an account will determine the scale and scope of the Environmental Account. </a:t>
            </a:r>
          </a:p>
          <a:p>
            <a:pPr marL="0" indent="0">
              <a:buNone/>
            </a:pPr>
            <a:endParaRPr lang="en-US" dirty="0"/>
          </a:p>
          <a:p>
            <a:pPr marL="0" indent="0">
              <a:buNone/>
            </a:pPr>
            <a:r>
              <a:rPr lang="en-US" dirty="0"/>
              <a:t>An account can measure the following scopes:</a:t>
            </a:r>
          </a:p>
          <a:p>
            <a:pPr marL="914400" lvl="1" indent="-457200">
              <a:spcAft>
                <a:spcPts val="600"/>
              </a:spcAft>
              <a:buFont typeface="+mj-lt"/>
              <a:buAutoNum type="arabicPeriod"/>
            </a:pPr>
            <a:r>
              <a:rPr lang="en-US" sz="2400" dirty="0"/>
              <a:t>asset condition at a </a:t>
            </a:r>
            <a:r>
              <a:rPr lang="en-US" sz="2400" u="sng" dirty="0"/>
              <a:t>single point in time</a:t>
            </a:r>
            <a:r>
              <a:rPr lang="en-US" sz="2400" dirty="0"/>
              <a:t>;</a:t>
            </a:r>
          </a:p>
          <a:p>
            <a:pPr marL="914400" lvl="1" indent="-457200">
              <a:spcAft>
                <a:spcPts val="600"/>
              </a:spcAft>
              <a:buFont typeface="+mj-lt"/>
              <a:buAutoNum type="arabicPeriod"/>
            </a:pPr>
            <a:r>
              <a:rPr lang="en-US" sz="2400" u="sng" dirty="0"/>
              <a:t>change in condition through time</a:t>
            </a:r>
            <a:r>
              <a:rPr lang="en-US" sz="2400" dirty="0"/>
              <a:t>; and</a:t>
            </a:r>
          </a:p>
          <a:p>
            <a:pPr marL="914400" lvl="1" indent="-457200">
              <a:spcAft>
                <a:spcPts val="600"/>
              </a:spcAft>
              <a:buFont typeface="+mj-lt"/>
              <a:buAutoNum type="arabicPeriod"/>
            </a:pPr>
            <a:r>
              <a:rPr lang="en-US" sz="2400" u="sng" dirty="0"/>
              <a:t>impact of management activities </a:t>
            </a:r>
            <a:r>
              <a:rPr lang="en-US" sz="2400" dirty="0"/>
              <a:t>on an asset’s condition.</a:t>
            </a:r>
          </a:p>
          <a:p>
            <a:endParaRPr lang="en-AU" dirty="0"/>
          </a:p>
        </p:txBody>
      </p:sp>
      <p:sp>
        <p:nvSpPr>
          <p:cNvPr id="4" name="Slide Number Placeholder 3">
            <a:extLst>
              <a:ext uri="{FF2B5EF4-FFF2-40B4-BE49-F238E27FC236}">
                <a16:creationId xmlns:a16="http://schemas.microsoft.com/office/drawing/2014/main" id="{72E25FD2-3A00-204F-967F-F5E3D32D3C3C}"/>
              </a:ext>
            </a:extLst>
          </p:cNvPr>
          <p:cNvSpPr>
            <a:spLocks noGrp="1"/>
          </p:cNvSpPr>
          <p:nvPr>
            <p:ph type="sldNum" sz="quarter" idx="12"/>
          </p:nvPr>
        </p:nvSpPr>
        <p:spPr>
          <a:xfrm>
            <a:off x="7156173" y="6356350"/>
            <a:ext cx="1359176" cy="365125"/>
          </a:xfrm>
        </p:spPr>
        <p:txBody>
          <a:bodyPr>
            <a:normAutofit/>
          </a:bodyPr>
          <a:lstStyle/>
          <a:p>
            <a:pPr>
              <a:spcAft>
                <a:spcPts val="600"/>
              </a:spcAft>
            </a:pPr>
            <a:fld id="{20550A7E-0215-EA48-A579-C9E7E81A0714}" type="slidenum">
              <a:rPr lang="en-AU" smtClean="0"/>
              <a:pPr>
                <a:spcAft>
                  <a:spcPts val="600"/>
                </a:spcAft>
              </a:pPr>
              <a:t>39</a:t>
            </a:fld>
            <a:endParaRPr lang="en-AU"/>
          </a:p>
        </p:txBody>
      </p:sp>
      <p:sp>
        <p:nvSpPr>
          <p:cNvPr id="6" name="TextBox 5">
            <a:extLst>
              <a:ext uri="{FF2B5EF4-FFF2-40B4-BE49-F238E27FC236}">
                <a16:creationId xmlns:a16="http://schemas.microsoft.com/office/drawing/2014/main" id="{03CCF0DA-8E8F-5A42-F256-5F225BAE643E}"/>
              </a:ext>
            </a:extLst>
          </p:cNvPr>
          <p:cNvSpPr txBox="1"/>
          <p:nvPr/>
        </p:nvSpPr>
        <p:spPr>
          <a:xfrm>
            <a:off x="-1446546" y="1530846"/>
            <a:ext cx="4572000" cy="14157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600" b="1" i="0" u="none" strike="noStrike" kern="1200" cap="none" spc="0" normalizeH="0" baseline="0" noProof="0" dirty="0">
                <a:ln>
                  <a:noFill/>
                </a:ln>
                <a:solidFill>
                  <a:schemeClr val="tx2"/>
                </a:solidFill>
                <a:effectLst/>
                <a:uLnTx/>
                <a:uFillTx/>
                <a:latin typeface="Avenir LT Std 35 Light" panose="020B0402020203020204" pitchFamily="34" charset="0"/>
                <a:ea typeface="+mn-ea"/>
                <a:cs typeface="+mn-cs"/>
              </a:rPr>
              <a:t>1</a:t>
            </a:r>
          </a:p>
        </p:txBody>
      </p:sp>
    </p:spTree>
    <p:extLst>
      <p:ext uri="{BB962C8B-B14F-4D97-AF65-F5344CB8AC3E}">
        <p14:creationId xmlns:p14="http://schemas.microsoft.com/office/powerpoint/2010/main" val="24453947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FD30E-3379-D343-86C9-CCC8459D39B6}"/>
              </a:ext>
            </a:extLst>
          </p:cNvPr>
          <p:cNvSpPr>
            <a:spLocks noGrp="1"/>
          </p:cNvSpPr>
          <p:nvPr>
            <p:ph type="title"/>
          </p:nvPr>
        </p:nvSpPr>
        <p:spPr>
          <a:xfrm>
            <a:off x="628650" y="96145"/>
            <a:ext cx="7886700" cy="1325563"/>
          </a:xfrm>
        </p:spPr>
        <p:txBody>
          <a:bodyPr/>
          <a:lstStyle/>
          <a:p>
            <a:r>
              <a:rPr lang="en-AU" dirty="0"/>
              <a:t>Agenda for today</a:t>
            </a:r>
          </a:p>
        </p:txBody>
      </p:sp>
      <p:sp>
        <p:nvSpPr>
          <p:cNvPr id="5" name="Slide Number Placeholder 4">
            <a:extLst>
              <a:ext uri="{FF2B5EF4-FFF2-40B4-BE49-F238E27FC236}">
                <a16:creationId xmlns:a16="http://schemas.microsoft.com/office/drawing/2014/main" id="{1F85E84C-D454-0E42-93AD-9FE68A5614B9}"/>
              </a:ext>
            </a:extLst>
          </p:cNvPr>
          <p:cNvSpPr>
            <a:spLocks noGrp="1"/>
          </p:cNvSpPr>
          <p:nvPr>
            <p:ph type="sldNum" sz="quarter" idx="12"/>
          </p:nvPr>
        </p:nvSpPr>
        <p:spPr/>
        <p:txBody>
          <a:bodyPr/>
          <a:lstStyle/>
          <a:p>
            <a:fld id="{20550A7E-0215-EA48-A579-C9E7E81A0714}" type="slidenum">
              <a:rPr lang="en-AU" smtClean="0"/>
              <a:t>4</a:t>
            </a:fld>
            <a:endParaRPr lang="en-AU"/>
          </a:p>
        </p:txBody>
      </p:sp>
      <p:graphicFrame>
        <p:nvGraphicFramePr>
          <p:cNvPr id="4" name="Table 3">
            <a:extLst>
              <a:ext uri="{FF2B5EF4-FFF2-40B4-BE49-F238E27FC236}">
                <a16:creationId xmlns:a16="http://schemas.microsoft.com/office/drawing/2014/main" id="{25850904-8E27-EFC0-9790-8A1D868A93BA}"/>
              </a:ext>
            </a:extLst>
          </p:cNvPr>
          <p:cNvGraphicFramePr>
            <a:graphicFrameLocks noGrp="1"/>
          </p:cNvGraphicFramePr>
          <p:nvPr>
            <p:extLst>
              <p:ext uri="{D42A27DB-BD31-4B8C-83A1-F6EECF244321}">
                <p14:modId xmlns:p14="http://schemas.microsoft.com/office/powerpoint/2010/main" val="3283422376"/>
              </p:ext>
            </p:extLst>
          </p:nvPr>
        </p:nvGraphicFramePr>
        <p:xfrm>
          <a:off x="454083" y="1547135"/>
          <a:ext cx="7886700" cy="4210050"/>
        </p:xfrm>
        <a:graphic>
          <a:graphicData uri="http://schemas.openxmlformats.org/drawingml/2006/table">
            <a:tbl>
              <a:tblPr firstRow="1" firstCol="1" bandRow="1">
                <a:tableStyleId>{5C22544A-7EE6-4342-B048-85BDC9FD1C3A}</a:tableStyleId>
              </a:tblPr>
              <a:tblGrid>
                <a:gridCol w="1534752">
                  <a:extLst>
                    <a:ext uri="{9D8B030D-6E8A-4147-A177-3AD203B41FA5}">
                      <a16:colId xmlns:a16="http://schemas.microsoft.com/office/drawing/2014/main" val="3435968066"/>
                    </a:ext>
                  </a:extLst>
                </a:gridCol>
                <a:gridCol w="6351948">
                  <a:extLst>
                    <a:ext uri="{9D8B030D-6E8A-4147-A177-3AD203B41FA5}">
                      <a16:colId xmlns:a16="http://schemas.microsoft.com/office/drawing/2014/main" val="4097147123"/>
                    </a:ext>
                  </a:extLst>
                </a:gridCol>
              </a:tblGrid>
              <a:tr h="323850">
                <a:tc>
                  <a:txBody>
                    <a:bodyPr/>
                    <a:lstStyle/>
                    <a:p>
                      <a:r>
                        <a:rPr lang="en-AU" sz="1200" dirty="0">
                          <a:effectLst/>
                          <a:latin typeface="+mj-lt"/>
                        </a:rPr>
                        <a:t>Time</a:t>
                      </a:r>
                      <a:endParaRPr lang="en-AU" sz="1200" dirty="0">
                        <a:effectLst/>
                        <a:latin typeface="+mj-lt"/>
                        <a:ea typeface="Calibri" panose="020F0502020204030204" pitchFamily="34" charset="0"/>
                        <a:cs typeface="Times New Roman" panose="02020603050405020304" pitchFamily="18" charset="0"/>
                      </a:endParaRPr>
                    </a:p>
                  </a:txBody>
                  <a:tcPr marL="68580" marR="68580" marT="9525" marB="0" anchor="ctr"/>
                </a:tc>
                <a:tc>
                  <a:txBody>
                    <a:bodyPr/>
                    <a:lstStyle/>
                    <a:p>
                      <a:r>
                        <a:rPr lang="en-AU" sz="1200" dirty="0">
                          <a:effectLst/>
                          <a:latin typeface="+mj-lt"/>
                        </a:rPr>
                        <a:t>Session</a:t>
                      </a:r>
                      <a:endParaRPr lang="en-AU" sz="1200" dirty="0">
                        <a:effectLst/>
                        <a:latin typeface="+mj-lt"/>
                        <a:ea typeface="Calibri" panose="020F050202020403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3047768947"/>
                  </a:ext>
                </a:extLst>
              </a:tr>
              <a:tr h="323850">
                <a:tc>
                  <a:txBody>
                    <a:bodyPr/>
                    <a:lstStyle/>
                    <a:p>
                      <a:r>
                        <a:rPr lang="en-AU" sz="1200">
                          <a:effectLst/>
                          <a:latin typeface="+mj-lt"/>
                        </a:rPr>
                        <a:t>09:00-09:15</a:t>
                      </a:r>
                      <a:endParaRPr lang="en-AU" sz="1200">
                        <a:effectLst/>
                        <a:latin typeface="+mj-lt"/>
                        <a:ea typeface="Calibri" panose="020F0502020204030204" pitchFamily="34" charset="0"/>
                        <a:cs typeface="Times New Roman" panose="02020603050405020304" pitchFamily="18" charset="0"/>
                      </a:endParaRPr>
                    </a:p>
                  </a:txBody>
                  <a:tcPr marL="68580" marR="68580" marT="9525" marB="0" anchor="ctr"/>
                </a:tc>
                <a:tc>
                  <a:txBody>
                    <a:bodyPr/>
                    <a:lstStyle/>
                    <a:p>
                      <a:r>
                        <a:rPr lang="en-AU" sz="1200">
                          <a:effectLst/>
                          <a:latin typeface="+mj-lt"/>
                        </a:rPr>
                        <a:t>Welcome &amp; context</a:t>
                      </a:r>
                      <a:endParaRPr lang="en-AU" sz="1200">
                        <a:effectLst/>
                        <a:latin typeface="+mj-lt"/>
                        <a:ea typeface="Calibri" panose="020F050202020403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951997871"/>
                  </a:ext>
                </a:extLst>
              </a:tr>
              <a:tr h="323850">
                <a:tc>
                  <a:txBody>
                    <a:bodyPr/>
                    <a:lstStyle/>
                    <a:p>
                      <a:r>
                        <a:rPr lang="en-AU" sz="1200">
                          <a:effectLst/>
                          <a:latin typeface="+mj-lt"/>
                        </a:rPr>
                        <a:t>09:15-09:30</a:t>
                      </a:r>
                      <a:endParaRPr lang="en-AU" sz="1200">
                        <a:effectLst/>
                        <a:latin typeface="+mj-lt"/>
                        <a:ea typeface="Calibri" panose="020F0502020204030204" pitchFamily="34" charset="0"/>
                        <a:cs typeface="Times New Roman" panose="02020603050405020304" pitchFamily="18" charset="0"/>
                      </a:endParaRPr>
                    </a:p>
                  </a:txBody>
                  <a:tcPr marL="68580" marR="68580" marT="9525" marB="0" anchor="ctr"/>
                </a:tc>
                <a:tc>
                  <a:txBody>
                    <a:bodyPr/>
                    <a:lstStyle/>
                    <a:p>
                      <a:r>
                        <a:rPr lang="en-AU" sz="1200" dirty="0">
                          <a:effectLst/>
                          <a:latin typeface="+mj-lt"/>
                        </a:rPr>
                        <a:t>What is Environmental Condition Accounting and how is it used</a:t>
                      </a:r>
                      <a:endParaRPr lang="en-AU" sz="1200" dirty="0">
                        <a:effectLst/>
                        <a:latin typeface="+mj-lt"/>
                        <a:ea typeface="Calibri" panose="020F050202020403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2376238536"/>
                  </a:ext>
                </a:extLst>
              </a:tr>
              <a:tr h="323850">
                <a:tc>
                  <a:txBody>
                    <a:bodyPr/>
                    <a:lstStyle/>
                    <a:p>
                      <a:r>
                        <a:rPr lang="en-AU" sz="1200">
                          <a:effectLst/>
                          <a:latin typeface="+mj-lt"/>
                        </a:rPr>
                        <a:t>09:30-10:00</a:t>
                      </a:r>
                      <a:endParaRPr lang="en-AU" sz="1200">
                        <a:effectLst/>
                        <a:latin typeface="+mj-lt"/>
                        <a:ea typeface="Calibri" panose="020F0502020204030204" pitchFamily="34" charset="0"/>
                        <a:cs typeface="Times New Roman" panose="02020603050405020304" pitchFamily="18" charset="0"/>
                      </a:endParaRPr>
                    </a:p>
                  </a:txBody>
                  <a:tcPr marL="68580" marR="68580" marT="9525" marB="0" anchor="ctr"/>
                </a:tc>
                <a:tc>
                  <a:txBody>
                    <a:bodyPr/>
                    <a:lstStyle/>
                    <a:p>
                      <a:r>
                        <a:rPr lang="en-AU" sz="1200" dirty="0">
                          <a:effectLst/>
                          <a:latin typeface="+mj-lt"/>
                        </a:rPr>
                        <a:t>The Accounting for Nature Framework and Accredited Methods</a:t>
                      </a:r>
                      <a:endParaRPr lang="en-AU" sz="1200" dirty="0">
                        <a:effectLst/>
                        <a:latin typeface="+mj-lt"/>
                        <a:ea typeface="Calibri" panose="020F050202020403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2098146763"/>
                  </a:ext>
                </a:extLst>
              </a:tr>
              <a:tr h="323850">
                <a:tc>
                  <a:txBody>
                    <a:bodyPr/>
                    <a:lstStyle/>
                    <a:p>
                      <a:r>
                        <a:rPr lang="en-AU" sz="1200" dirty="0">
                          <a:effectLst/>
                          <a:latin typeface="+mj-lt"/>
                        </a:rPr>
                        <a:t>10:00-10:20</a:t>
                      </a:r>
                      <a:endParaRPr lang="en-AU" sz="1200" dirty="0">
                        <a:effectLst/>
                        <a:latin typeface="+mj-lt"/>
                        <a:ea typeface="Calibri" panose="020F0502020204030204" pitchFamily="34" charset="0"/>
                        <a:cs typeface="Times New Roman" panose="02020603050405020304" pitchFamily="18" charset="0"/>
                      </a:endParaRPr>
                    </a:p>
                  </a:txBody>
                  <a:tcPr marL="68580" marR="68580" marT="9525" marB="0" anchor="ctr"/>
                </a:tc>
                <a:tc>
                  <a:txBody>
                    <a:bodyPr/>
                    <a:lstStyle/>
                    <a:p>
                      <a:r>
                        <a:rPr lang="en-AU" sz="1200">
                          <a:effectLst/>
                          <a:latin typeface="+mj-lt"/>
                        </a:rPr>
                        <a:t>Designing and registering an Environmental Account</a:t>
                      </a:r>
                      <a:endParaRPr lang="en-AU" sz="1200">
                        <a:effectLst/>
                        <a:latin typeface="+mj-lt"/>
                        <a:ea typeface="Calibri" panose="020F050202020403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1514184711"/>
                  </a:ext>
                </a:extLst>
              </a:tr>
              <a:tr h="323850">
                <a:tc>
                  <a:txBody>
                    <a:bodyPr/>
                    <a:lstStyle/>
                    <a:p>
                      <a:r>
                        <a:rPr lang="en-AU" sz="1200" dirty="0">
                          <a:solidFill>
                            <a:schemeClr val="tx1"/>
                          </a:solidFill>
                          <a:effectLst/>
                          <a:latin typeface="+mj-lt"/>
                        </a:rPr>
                        <a:t>10:20-10:40</a:t>
                      </a:r>
                      <a:endParaRPr lang="en-AU" sz="12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9525" marB="0" anchor="ctr">
                    <a:solidFill>
                      <a:schemeClr val="accent5"/>
                    </a:solidFill>
                  </a:tcPr>
                </a:tc>
                <a:tc>
                  <a:txBody>
                    <a:bodyPr/>
                    <a:lstStyle/>
                    <a:p>
                      <a:r>
                        <a:rPr lang="en-AU" sz="1200" dirty="0">
                          <a:effectLst/>
                          <a:latin typeface="+mj-lt"/>
                        </a:rPr>
                        <a:t>Morning tea</a:t>
                      </a:r>
                      <a:endParaRPr lang="en-AU" sz="1200" dirty="0">
                        <a:effectLst/>
                        <a:latin typeface="+mj-lt"/>
                        <a:ea typeface="Calibri" panose="020F0502020204030204" pitchFamily="34" charset="0"/>
                        <a:cs typeface="Times New Roman" panose="02020603050405020304" pitchFamily="18" charset="0"/>
                      </a:endParaRPr>
                    </a:p>
                  </a:txBody>
                  <a:tcPr marL="68580" marR="68580" marT="9525" marB="0" anchor="ctr">
                    <a:solidFill>
                      <a:schemeClr val="accent5"/>
                    </a:solidFill>
                  </a:tcPr>
                </a:tc>
                <a:extLst>
                  <a:ext uri="{0D108BD9-81ED-4DB2-BD59-A6C34878D82A}">
                    <a16:rowId xmlns:a16="http://schemas.microsoft.com/office/drawing/2014/main" val="3538880103"/>
                  </a:ext>
                </a:extLst>
              </a:tr>
              <a:tr h="323850">
                <a:tc>
                  <a:txBody>
                    <a:bodyPr/>
                    <a:lstStyle/>
                    <a:p>
                      <a:r>
                        <a:rPr lang="en-AU" sz="1200">
                          <a:effectLst/>
                          <a:latin typeface="+mj-lt"/>
                        </a:rPr>
                        <a:t>10:40-11:10</a:t>
                      </a:r>
                      <a:endParaRPr lang="en-AU" sz="1200">
                        <a:effectLst/>
                        <a:latin typeface="+mj-lt"/>
                        <a:ea typeface="Calibri" panose="020F0502020204030204" pitchFamily="34" charset="0"/>
                        <a:cs typeface="Times New Roman" panose="02020603050405020304" pitchFamily="18" charset="0"/>
                      </a:endParaRPr>
                    </a:p>
                  </a:txBody>
                  <a:tcPr marL="68580" marR="68580" marT="9525" marB="0" anchor="ctr"/>
                </a:tc>
                <a:tc>
                  <a:txBody>
                    <a:bodyPr/>
                    <a:lstStyle/>
                    <a:p>
                      <a:r>
                        <a:rPr lang="en-AU" sz="1200" dirty="0">
                          <a:effectLst/>
                          <a:latin typeface="+mj-lt"/>
                        </a:rPr>
                        <a:t>Building an Environmental Account (Native Vegetation)</a:t>
                      </a:r>
                      <a:endParaRPr lang="en-AU" sz="1200" dirty="0">
                        <a:effectLst/>
                        <a:latin typeface="+mj-lt"/>
                        <a:ea typeface="Calibri" panose="020F050202020403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2992740819"/>
                  </a:ext>
                </a:extLst>
              </a:tr>
              <a:tr h="323850">
                <a:tc>
                  <a:txBody>
                    <a:bodyPr/>
                    <a:lstStyle/>
                    <a:p>
                      <a:r>
                        <a:rPr lang="en-AU" sz="1200" dirty="0">
                          <a:effectLst/>
                          <a:latin typeface="+mj-lt"/>
                        </a:rPr>
                        <a:t>11:10-11:25</a:t>
                      </a:r>
                      <a:endParaRPr lang="en-AU" sz="1200" dirty="0">
                        <a:effectLst/>
                        <a:latin typeface="+mj-lt"/>
                        <a:ea typeface="Calibri" panose="020F0502020204030204" pitchFamily="34" charset="0"/>
                        <a:cs typeface="Times New Roman" panose="02020603050405020304" pitchFamily="18" charset="0"/>
                      </a:endParaRPr>
                    </a:p>
                  </a:txBody>
                  <a:tcPr marL="68580" marR="68580" marT="9525" marB="0" anchor="ctr"/>
                </a:tc>
                <a:tc>
                  <a:txBody>
                    <a:bodyPr/>
                    <a:lstStyle/>
                    <a:p>
                      <a:r>
                        <a:rPr lang="en-AU" sz="1200" dirty="0">
                          <a:effectLst/>
                          <a:latin typeface="+mj-lt"/>
                        </a:rPr>
                        <a:t>Getting audited &amp; Certified</a:t>
                      </a:r>
                      <a:endParaRPr lang="en-AU" sz="1200" dirty="0">
                        <a:effectLst/>
                        <a:latin typeface="+mj-lt"/>
                        <a:ea typeface="Calibri" panose="020F050202020403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2667762710"/>
                  </a:ext>
                </a:extLst>
              </a:tr>
              <a:tr h="323850">
                <a:tc>
                  <a:txBody>
                    <a:bodyPr/>
                    <a:lstStyle/>
                    <a:p>
                      <a:r>
                        <a:rPr lang="en-AU" sz="1200">
                          <a:effectLst/>
                          <a:latin typeface="+mj-lt"/>
                        </a:rPr>
                        <a:t>11:25-11:40</a:t>
                      </a:r>
                      <a:endParaRPr lang="en-AU" sz="1200">
                        <a:effectLst/>
                        <a:latin typeface="+mj-lt"/>
                        <a:ea typeface="Calibri" panose="020F0502020204030204" pitchFamily="34" charset="0"/>
                        <a:cs typeface="Times New Roman" panose="02020603050405020304" pitchFamily="18" charset="0"/>
                      </a:endParaRPr>
                    </a:p>
                  </a:txBody>
                  <a:tcPr marL="68580" marR="68580" marT="9525" marB="0" anchor="ctr"/>
                </a:tc>
                <a:tc>
                  <a:txBody>
                    <a:bodyPr/>
                    <a:lstStyle/>
                    <a:p>
                      <a:r>
                        <a:rPr lang="en-AU" sz="1200" dirty="0">
                          <a:effectLst/>
                          <a:latin typeface="+mj-lt"/>
                        </a:rPr>
                        <a:t>Fauna case study</a:t>
                      </a:r>
                      <a:endParaRPr lang="en-AU" sz="1200" dirty="0">
                        <a:effectLst/>
                        <a:latin typeface="+mj-lt"/>
                        <a:ea typeface="Calibri" panose="020F050202020403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2478395448"/>
                  </a:ext>
                </a:extLst>
              </a:tr>
              <a:tr h="323850">
                <a:tc>
                  <a:txBody>
                    <a:bodyPr/>
                    <a:lstStyle/>
                    <a:p>
                      <a:r>
                        <a:rPr lang="en-AU" sz="1200">
                          <a:effectLst/>
                          <a:latin typeface="+mj-lt"/>
                        </a:rPr>
                        <a:t>11:40-11:50</a:t>
                      </a:r>
                      <a:endParaRPr lang="en-AU" sz="1200">
                        <a:effectLst/>
                        <a:latin typeface="+mj-lt"/>
                        <a:ea typeface="Calibri" panose="020F0502020204030204" pitchFamily="34" charset="0"/>
                        <a:cs typeface="Times New Roman" panose="02020603050405020304" pitchFamily="18" charset="0"/>
                      </a:endParaRPr>
                    </a:p>
                  </a:txBody>
                  <a:tcPr marL="68580" marR="68580" marT="9525" marB="0" anchor="ctr"/>
                </a:tc>
                <a:tc>
                  <a:txBody>
                    <a:bodyPr/>
                    <a:lstStyle/>
                    <a:p>
                      <a:r>
                        <a:rPr lang="en-AU" sz="1200">
                          <a:effectLst/>
                          <a:latin typeface="+mj-lt"/>
                        </a:rPr>
                        <a:t>Soil case study</a:t>
                      </a:r>
                      <a:endParaRPr lang="en-AU" sz="1200">
                        <a:effectLst/>
                        <a:latin typeface="+mj-lt"/>
                        <a:ea typeface="Calibri" panose="020F050202020403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1160223866"/>
                  </a:ext>
                </a:extLst>
              </a:tr>
              <a:tr h="323850">
                <a:tc>
                  <a:txBody>
                    <a:bodyPr/>
                    <a:lstStyle/>
                    <a:p>
                      <a:r>
                        <a:rPr lang="en-AU" sz="1200">
                          <a:effectLst/>
                          <a:latin typeface="+mj-lt"/>
                        </a:rPr>
                        <a:t>11:50-12:10</a:t>
                      </a:r>
                      <a:endParaRPr lang="en-AU" sz="1200">
                        <a:effectLst/>
                        <a:latin typeface="+mj-lt"/>
                        <a:ea typeface="Calibri" panose="020F0502020204030204" pitchFamily="34" charset="0"/>
                        <a:cs typeface="Times New Roman" panose="02020603050405020304" pitchFamily="18" charset="0"/>
                      </a:endParaRPr>
                    </a:p>
                  </a:txBody>
                  <a:tcPr marL="68580" marR="68580" marT="9525" marB="0" anchor="ctr"/>
                </a:tc>
                <a:tc>
                  <a:txBody>
                    <a:bodyPr/>
                    <a:lstStyle/>
                    <a:p>
                      <a:r>
                        <a:rPr lang="en-AU" sz="1200" dirty="0">
                          <a:effectLst/>
                          <a:latin typeface="+mj-lt"/>
                        </a:rPr>
                        <a:t>Getting recognised as an AfN accredited expert and what are the next steps</a:t>
                      </a:r>
                      <a:endParaRPr lang="en-AU" sz="1200" dirty="0">
                        <a:effectLst/>
                        <a:latin typeface="+mj-lt"/>
                        <a:ea typeface="Calibri" panose="020F050202020403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534680346"/>
                  </a:ext>
                </a:extLst>
              </a:tr>
              <a:tr h="323850">
                <a:tc>
                  <a:txBody>
                    <a:bodyPr/>
                    <a:lstStyle/>
                    <a:p>
                      <a:r>
                        <a:rPr lang="en-AU" sz="1200" kern="1200" dirty="0">
                          <a:solidFill>
                            <a:schemeClr val="dk1"/>
                          </a:solidFill>
                          <a:effectLst/>
                          <a:latin typeface="+mj-lt"/>
                          <a:ea typeface="+mn-ea"/>
                          <a:cs typeface="+mn-cs"/>
                        </a:rPr>
                        <a:t>12:10-12:50</a:t>
                      </a:r>
                    </a:p>
                  </a:txBody>
                  <a:tcPr marL="68580" marR="68580" marT="9525" marB="0" anchor="ctr">
                    <a:solidFill>
                      <a:schemeClr val="accent5"/>
                    </a:solidFill>
                  </a:tcPr>
                </a:tc>
                <a:tc>
                  <a:txBody>
                    <a:bodyPr/>
                    <a:lstStyle/>
                    <a:p>
                      <a:r>
                        <a:rPr lang="en-AU" sz="1200" dirty="0">
                          <a:effectLst/>
                          <a:latin typeface="+mj-lt"/>
                        </a:rPr>
                        <a:t>Lunch Break</a:t>
                      </a:r>
                      <a:endParaRPr lang="en-AU" sz="1200" dirty="0">
                        <a:effectLst/>
                        <a:latin typeface="+mj-lt"/>
                        <a:ea typeface="Calibri" panose="020F0502020204030204" pitchFamily="34" charset="0"/>
                        <a:cs typeface="Times New Roman" panose="02020603050405020304" pitchFamily="18" charset="0"/>
                      </a:endParaRPr>
                    </a:p>
                  </a:txBody>
                  <a:tcPr marL="68580" marR="68580" marT="9525" marB="0" anchor="ctr">
                    <a:solidFill>
                      <a:schemeClr val="accent5"/>
                    </a:solidFill>
                  </a:tcPr>
                </a:tc>
                <a:extLst>
                  <a:ext uri="{0D108BD9-81ED-4DB2-BD59-A6C34878D82A}">
                    <a16:rowId xmlns:a16="http://schemas.microsoft.com/office/drawing/2014/main" val="1588632394"/>
                  </a:ext>
                </a:extLst>
              </a:tr>
              <a:tr h="323850">
                <a:tc>
                  <a:txBody>
                    <a:bodyPr/>
                    <a:lstStyle/>
                    <a:p>
                      <a:r>
                        <a:rPr lang="en-AU" sz="1200">
                          <a:effectLst/>
                          <a:latin typeface="+mj-lt"/>
                        </a:rPr>
                        <a:t>12:50-15:00</a:t>
                      </a:r>
                      <a:endParaRPr lang="en-AU" sz="1200">
                        <a:effectLst/>
                        <a:latin typeface="+mj-lt"/>
                        <a:ea typeface="Calibri" panose="020F0502020204030204" pitchFamily="34" charset="0"/>
                        <a:cs typeface="Times New Roman" panose="02020603050405020304" pitchFamily="18" charset="0"/>
                      </a:endParaRPr>
                    </a:p>
                  </a:txBody>
                  <a:tcPr marL="68580" marR="68580" marT="9525" marB="0" anchor="ctr"/>
                </a:tc>
                <a:tc>
                  <a:txBody>
                    <a:bodyPr/>
                    <a:lstStyle/>
                    <a:p>
                      <a:r>
                        <a:rPr lang="en-AU" sz="1200" dirty="0">
                          <a:effectLst/>
                          <a:latin typeface="+mj-lt"/>
                        </a:rPr>
                        <a:t>Implementing Methods in the field</a:t>
                      </a:r>
                      <a:endParaRPr lang="en-AU" sz="1200" dirty="0">
                        <a:effectLst/>
                        <a:latin typeface="+mj-lt"/>
                        <a:ea typeface="Calibri" panose="020F050202020403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1259515823"/>
                  </a:ext>
                </a:extLst>
              </a:tr>
            </a:tbl>
          </a:graphicData>
        </a:graphic>
      </p:graphicFrame>
    </p:spTree>
    <p:extLst>
      <p:ext uri="{BB962C8B-B14F-4D97-AF65-F5344CB8AC3E}">
        <p14:creationId xmlns:p14="http://schemas.microsoft.com/office/powerpoint/2010/main" val="17472069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2AEEBC8-9D30-42EF-95F2-386C2653FB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3529E97A-97C3-40EA-8A04-5C02398D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2877832"/>
          </a:xfrm>
          <a:custGeom>
            <a:avLst/>
            <a:gdLst>
              <a:gd name="connsiteX0" fmla="*/ 6789701 w 12192000"/>
              <a:gd name="connsiteY0" fmla="*/ 2809623 h 2877832"/>
              <a:gd name="connsiteX1" fmla="*/ 6788702 w 12192000"/>
              <a:gd name="connsiteY1" fmla="*/ 2809701 h 2877832"/>
              <a:gd name="connsiteX2" fmla="*/ 6788476 w 12192000"/>
              <a:gd name="connsiteY2" fmla="*/ 2810235 h 2877832"/>
              <a:gd name="connsiteX3" fmla="*/ 0 w 12192000"/>
              <a:gd name="connsiteY3" fmla="*/ 0 h 2877832"/>
              <a:gd name="connsiteX4" fmla="*/ 12192000 w 12192000"/>
              <a:gd name="connsiteY4" fmla="*/ 0 h 2877832"/>
              <a:gd name="connsiteX5" fmla="*/ 12192000 w 12192000"/>
              <a:gd name="connsiteY5" fmla="*/ 1915388 h 2877832"/>
              <a:gd name="connsiteX6" fmla="*/ 12061096 w 12192000"/>
              <a:gd name="connsiteY6" fmla="*/ 1954428 h 2877832"/>
              <a:gd name="connsiteX7" fmla="*/ 11676800 w 12192000"/>
              <a:gd name="connsiteY7" fmla="*/ 2058003 h 2877832"/>
              <a:gd name="connsiteX8" fmla="*/ 10425355 w 12192000"/>
              <a:gd name="connsiteY8" fmla="*/ 2341542 h 2877832"/>
              <a:gd name="connsiteX9" fmla="*/ 9424022 w 12192000"/>
              <a:gd name="connsiteY9" fmla="*/ 2516704 h 2877832"/>
              <a:gd name="connsiteX10" fmla="*/ 8458419 w 12192000"/>
              <a:gd name="connsiteY10" fmla="*/ 2650405 h 2877832"/>
              <a:gd name="connsiteX11" fmla="*/ 7715970 w 12192000"/>
              <a:gd name="connsiteY11" fmla="*/ 2730352 h 2877832"/>
              <a:gd name="connsiteX12" fmla="*/ 6951716 w 12192000"/>
              <a:gd name="connsiteY12" fmla="*/ 2796132 h 2877832"/>
              <a:gd name="connsiteX13" fmla="*/ 6936303 w 12192000"/>
              <a:gd name="connsiteY13" fmla="*/ 2798203 h 2877832"/>
              <a:gd name="connsiteX14" fmla="*/ 6790448 w 12192000"/>
              <a:gd name="connsiteY14" fmla="*/ 2809564 h 2877832"/>
              <a:gd name="connsiteX15" fmla="*/ 6799941 w 12192000"/>
              <a:gd name="connsiteY15" fmla="*/ 2811384 h 2877832"/>
              <a:gd name="connsiteX16" fmla="*/ 6835432 w 12192000"/>
              <a:gd name="connsiteY16" fmla="*/ 2809677 h 2877832"/>
              <a:gd name="connsiteX17" fmla="*/ 6884003 w 12192000"/>
              <a:gd name="connsiteY17" fmla="*/ 2806699 h 2877832"/>
              <a:gd name="connsiteX18" fmla="*/ 7578771 w 12192000"/>
              <a:gd name="connsiteY18" fmla="*/ 2774172 h 2877832"/>
              <a:gd name="connsiteX19" fmla="*/ 8623845 w 12192000"/>
              <a:gd name="connsiteY19" fmla="*/ 2687275 h 2877832"/>
              <a:gd name="connsiteX20" fmla="*/ 9479970 w 12192000"/>
              <a:gd name="connsiteY20" fmla="*/ 2583369 h 2877832"/>
              <a:gd name="connsiteX21" fmla="*/ 10629308 w 12192000"/>
              <a:gd name="connsiteY21" fmla="*/ 2389212 h 2877832"/>
              <a:gd name="connsiteX22" fmla="*/ 11998498 w 12192000"/>
              <a:gd name="connsiteY22" fmla="*/ 2063218 h 2877832"/>
              <a:gd name="connsiteX23" fmla="*/ 12192000 w 12192000"/>
              <a:gd name="connsiteY23" fmla="*/ 2006219 h 2877832"/>
              <a:gd name="connsiteX24" fmla="*/ 12192000 w 12192000"/>
              <a:gd name="connsiteY24" fmla="*/ 2060956 h 2877832"/>
              <a:gd name="connsiteX25" fmla="*/ 11829257 w 12192000"/>
              <a:gd name="connsiteY25" fmla="*/ 2166255 h 2877832"/>
              <a:gd name="connsiteX26" fmla="*/ 10939183 w 12192000"/>
              <a:gd name="connsiteY26" fmla="*/ 2380770 h 2877832"/>
              <a:gd name="connsiteX27" fmla="*/ 9985530 w 12192000"/>
              <a:gd name="connsiteY27" fmla="*/ 2560775 h 2877832"/>
              <a:gd name="connsiteX28" fmla="*/ 9186882 w 12192000"/>
              <a:gd name="connsiteY28" fmla="*/ 2676722 h 2877832"/>
              <a:gd name="connsiteX29" fmla="*/ 8578198 w 12192000"/>
              <a:gd name="connsiteY29" fmla="*/ 2746241 h 2877832"/>
              <a:gd name="connsiteX30" fmla="*/ 7864358 w 12192000"/>
              <a:gd name="connsiteY30" fmla="*/ 2807692 h 2877832"/>
              <a:gd name="connsiteX31" fmla="*/ 6935502 w 12192000"/>
              <a:gd name="connsiteY31" fmla="*/ 2859086 h 2877832"/>
              <a:gd name="connsiteX32" fmla="*/ 6477750 w 12192000"/>
              <a:gd name="connsiteY32" fmla="*/ 2872989 h 2877832"/>
              <a:gd name="connsiteX33" fmla="*/ 6362294 w 12192000"/>
              <a:gd name="connsiteY33" fmla="*/ 2877832 h 2877832"/>
              <a:gd name="connsiteX34" fmla="*/ 6057129 w 12192000"/>
              <a:gd name="connsiteY34" fmla="*/ 2877832 h 2877832"/>
              <a:gd name="connsiteX35" fmla="*/ 5977784 w 12192000"/>
              <a:gd name="connsiteY35" fmla="*/ 2873238 h 2877832"/>
              <a:gd name="connsiteX36" fmla="*/ 5265087 w 12192000"/>
              <a:gd name="connsiteY36" fmla="*/ 2836989 h 2877832"/>
              <a:gd name="connsiteX37" fmla="*/ 4346277 w 12192000"/>
              <a:gd name="connsiteY37" fmla="*/ 2774919 h 2877832"/>
              <a:gd name="connsiteX38" fmla="*/ 3373045 w 12192000"/>
              <a:gd name="connsiteY38" fmla="*/ 2676350 h 2877832"/>
              <a:gd name="connsiteX39" fmla="*/ 2362173 w 12192000"/>
              <a:gd name="connsiteY39" fmla="*/ 2557423 h 2877832"/>
              <a:gd name="connsiteX40" fmla="*/ 1233178 w 12192000"/>
              <a:gd name="connsiteY40" fmla="*/ 2384247 h 2877832"/>
              <a:gd name="connsiteX41" fmla="*/ 68500 w 12192000"/>
              <a:gd name="connsiteY41" fmla="*/ 2144540 h 2877832"/>
              <a:gd name="connsiteX42" fmla="*/ 0 w 12192000"/>
              <a:gd name="connsiteY42" fmla="*/ 2127185 h 2877832"/>
              <a:gd name="connsiteX43" fmla="*/ 0 w 12192000"/>
              <a:gd name="connsiteY43" fmla="*/ 2070696 h 2877832"/>
              <a:gd name="connsiteX44" fmla="*/ 72441 w 12192000"/>
              <a:gd name="connsiteY44" fmla="*/ 2089473 h 2877832"/>
              <a:gd name="connsiteX45" fmla="*/ 600716 w 12192000"/>
              <a:gd name="connsiteY45" fmla="*/ 2207843 h 2877832"/>
              <a:gd name="connsiteX46" fmla="*/ 1769512 w 12192000"/>
              <a:gd name="connsiteY46" fmla="*/ 2418011 h 2877832"/>
              <a:gd name="connsiteX47" fmla="*/ 2613554 w 12192000"/>
              <a:gd name="connsiteY47" fmla="*/ 2534953 h 2877832"/>
              <a:gd name="connsiteX48" fmla="*/ 2581134 w 12192000"/>
              <a:gd name="connsiteY48" fmla="*/ 2525022 h 2877832"/>
              <a:gd name="connsiteX49" fmla="*/ 1112635 w 12192000"/>
              <a:gd name="connsiteY49" fmla="*/ 2192325 h 2877832"/>
              <a:gd name="connsiteX50" fmla="*/ 420412 w 12192000"/>
              <a:gd name="connsiteY50" fmla="*/ 1992892 h 2877832"/>
              <a:gd name="connsiteX51" fmla="*/ 0 w 12192000"/>
              <a:gd name="connsiteY51" fmla="*/ 1853975 h 287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000" h="2877832">
                <a:moveTo>
                  <a:pt x="6789701" y="2809623"/>
                </a:moveTo>
                <a:lnTo>
                  <a:pt x="6788702" y="2809701"/>
                </a:lnTo>
                <a:lnTo>
                  <a:pt x="6788476" y="2810235"/>
                </a:lnTo>
                <a:close/>
                <a:moveTo>
                  <a:pt x="0" y="0"/>
                </a:moveTo>
                <a:lnTo>
                  <a:pt x="12192000" y="0"/>
                </a:lnTo>
                <a:lnTo>
                  <a:pt x="12192000" y="1915388"/>
                </a:lnTo>
                <a:lnTo>
                  <a:pt x="12061096" y="1954428"/>
                </a:lnTo>
                <a:cubicBezTo>
                  <a:pt x="11933500" y="1990642"/>
                  <a:pt x="11805390" y="2025171"/>
                  <a:pt x="11676800" y="2058003"/>
                </a:cubicBezTo>
                <a:cubicBezTo>
                  <a:pt x="11262789" y="2165510"/>
                  <a:pt x="10845343" y="2259112"/>
                  <a:pt x="10425355" y="2341542"/>
                </a:cubicBezTo>
                <a:cubicBezTo>
                  <a:pt x="10092810" y="2406753"/>
                  <a:pt x="9759033" y="2465150"/>
                  <a:pt x="9424022" y="2516704"/>
                </a:cubicBezTo>
                <a:cubicBezTo>
                  <a:pt x="9102997" y="2566361"/>
                  <a:pt x="8781133" y="2610928"/>
                  <a:pt x="8458419" y="2650405"/>
                </a:cubicBezTo>
                <a:cubicBezTo>
                  <a:pt x="8211360" y="2680571"/>
                  <a:pt x="7963792" y="2706144"/>
                  <a:pt x="7715970" y="2730352"/>
                </a:cubicBezTo>
                <a:lnTo>
                  <a:pt x="6951716" y="2796132"/>
                </a:lnTo>
                <a:lnTo>
                  <a:pt x="6936303" y="2798203"/>
                </a:lnTo>
                <a:lnTo>
                  <a:pt x="6790448" y="2809564"/>
                </a:lnTo>
                <a:lnTo>
                  <a:pt x="6799941" y="2811384"/>
                </a:lnTo>
                <a:cubicBezTo>
                  <a:pt x="6811623" y="2811850"/>
                  <a:pt x="6823734" y="2809677"/>
                  <a:pt x="6835432" y="2809677"/>
                </a:cubicBezTo>
                <a:cubicBezTo>
                  <a:pt x="6851580" y="2809677"/>
                  <a:pt x="6867729" y="2807070"/>
                  <a:pt x="6884003" y="2806699"/>
                </a:cubicBezTo>
                <a:cubicBezTo>
                  <a:pt x="7115805" y="2801237"/>
                  <a:pt x="7347351" y="2789070"/>
                  <a:pt x="7578771" y="2774172"/>
                </a:cubicBezTo>
                <a:cubicBezTo>
                  <a:pt x="7927552" y="2751704"/>
                  <a:pt x="8276080" y="2723525"/>
                  <a:pt x="8623845" y="2687275"/>
                </a:cubicBezTo>
                <a:cubicBezTo>
                  <a:pt x="8909939" y="2657977"/>
                  <a:pt x="9195310" y="2623342"/>
                  <a:pt x="9479970" y="2583369"/>
                </a:cubicBezTo>
                <a:cubicBezTo>
                  <a:pt x="9864901" y="2528995"/>
                  <a:pt x="10248014" y="2464281"/>
                  <a:pt x="10629308" y="2389212"/>
                </a:cubicBezTo>
                <a:cubicBezTo>
                  <a:pt x="11090114" y="2298092"/>
                  <a:pt x="11546975" y="2190586"/>
                  <a:pt x="11998498" y="2063218"/>
                </a:cubicBezTo>
                <a:lnTo>
                  <a:pt x="12192000" y="2006219"/>
                </a:lnTo>
                <a:lnTo>
                  <a:pt x="12192000" y="2060956"/>
                </a:lnTo>
                <a:lnTo>
                  <a:pt x="11829257" y="2166255"/>
                </a:lnTo>
                <a:cubicBezTo>
                  <a:pt x="11534769" y="2245952"/>
                  <a:pt x="11238120" y="2316838"/>
                  <a:pt x="10939183" y="2380770"/>
                </a:cubicBezTo>
                <a:cubicBezTo>
                  <a:pt x="10622824" y="2448552"/>
                  <a:pt x="10304941" y="2508549"/>
                  <a:pt x="9985530" y="2560775"/>
                </a:cubicBezTo>
                <a:cubicBezTo>
                  <a:pt x="9720036" y="2604224"/>
                  <a:pt x="9453814" y="2642869"/>
                  <a:pt x="9186882" y="2676722"/>
                </a:cubicBezTo>
                <a:cubicBezTo>
                  <a:pt x="8984197" y="2702296"/>
                  <a:pt x="8781514" y="2726379"/>
                  <a:pt x="8578198" y="2746241"/>
                </a:cubicBezTo>
                <a:cubicBezTo>
                  <a:pt x="8340547" y="2768961"/>
                  <a:pt x="8102644" y="2790436"/>
                  <a:pt x="7864358" y="2807692"/>
                </a:cubicBezTo>
                <a:cubicBezTo>
                  <a:pt x="7554994" y="2830036"/>
                  <a:pt x="7245502" y="2847914"/>
                  <a:pt x="6935502" y="2859086"/>
                </a:cubicBezTo>
                <a:cubicBezTo>
                  <a:pt x="6782917" y="2864549"/>
                  <a:pt x="6630334" y="2868397"/>
                  <a:pt x="6477750" y="2872989"/>
                </a:cubicBezTo>
                <a:cubicBezTo>
                  <a:pt x="6439195" y="2870905"/>
                  <a:pt x="6400529" y="2872530"/>
                  <a:pt x="6362294" y="2877832"/>
                </a:cubicBezTo>
                <a:lnTo>
                  <a:pt x="6057129" y="2877832"/>
                </a:lnTo>
                <a:lnTo>
                  <a:pt x="5977784" y="2873238"/>
                </a:lnTo>
                <a:cubicBezTo>
                  <a:pt x="5740261" y="2860825"/>
                  <a:pt x="5502739" y="2847046"/>
                  <a:pt x="5265087" y="2836989"/>
                </a:cubicBezTo>
                <a:cubicBezTo>
                  <a:pt x="4958267" y="2824573"/>
                  <a:pt x="4651826" y="2804093"/>
                  <a:pt x="4346277" y="2774919"/>
                </a:cubicBezTo>
                <a:cubicBezTo>
                  <a:pt x="4021654" y="2744007"/>
                  <a:pt x="3697795" y="2709372"/>
                  <a:pt x="3373045" y="2676350"/>
                </a:cubicBezTo>
                <a:cubicBezTo>
                  <a:pt x="3035412" y="2642088"/>
                  <a:pt x="2698456" y="2602449"/>
                  <a:pt x="2362173" y="2557423"/>
                </a:cubicBezTo>
                <a:cubicBezTo>
                  <a:pt x="1984692" y="2507270"/>
                  <a:pt x="1608364" y="2449544"/>
                  <a:pt x="1233178" y="2384247"/>
                </a:cubicBezTo>
                <a:cubicBezTo>
                  <a:pt x="842181" y="2315534"/>
                  <a:pt x="453758" y="2237046"/>
                  <a:pt x="68500" y="2144540"/>
                </a:cubicBezTo>
                <a:lnTo>
                  <a:pt x="0" y="2127185"/>
                </a:lnTo>
                <a:lnTo>
                  <a:pt x="0" y="2070696"/>
                </a:lnTo>
                <a:lnTo>
                  <a:pt x="72441" y="2089473"/>
                </a:lnTo>
                <a:cubicBezTo>
                  <a:pt x="247961" y="2131651"/>
                  <a:pt x="424164" y="2170911"/>
                  <a:pt x="600716" y="2207843"/>
                </a:cubicBezTo>
                <a:cubicBezTo>
                  <a:pt x="988279" y="2288657"/>
                  <a:pt x="1378133" y="2357555"/>
                  <a:pt x="1769512" y="2418011"/>
                </a:cubicBezTo>
                <a:cubicBezTo>
                  <a:pt x="2052426" y="2461587"/>
                  <a:pt x="2335725" y="2501684"/>
                  <a:pt x="2613554" y="2534953"/>
                </a:cubicBezTo>
                <a:cubicBezTo>
                  <a:pt x="2605544" y="2537560"/>
                  <a:pt x="2594611" y="2527504"/>
                  <a:pt x="2581134" y="2525022"/>
                </a:cubicBezTo>
                <a:cubicBezTo>
                  <a:pt x="2087178" y="2433070"/>
                  <a:pt x="1597684" y="2322177"/>
                  <a:pt x="1112635" y="2192325"/>
                </a:cubicBezTo>
                <a:cubicBezTo>
                  <a:pt x="880453" y="2130254"/>
                  <a:pt x="649713" y="2063776"/>
                  <a:pt x="420412" y="1992892"/>
                </a:cubicBezTo>
                <a:lnTo>
                  <a:pt x="0" y="1853975"/>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ACAEA77-759D-E343-B8ED-7872C167BD5F}"/>
              </a:ext>
            </a:extLst>
          </p:cNvPr>
          <p:cNvSpPr>
            <a:spLocks noGrp="1"/>
          </p:cNvSpPr>
          <p:nvPr>
            <p:ph type="title"/>
          </p:nvPr>
        </p:nvSpPr>
        <p:spPr>
          <a:xfrm>
            <a:off x="473202" y="630936"/>
            <a:ext cx="2699766" cy="1463040"/>
          </a:xfrm>
        </p:spPr>
        <p:txBody>
          <a:bodyPr anchor="ctr">
            <a:normAutofit/>
          </a:bodyPr>
          <a:lstStyle/>
          <a:p>
            <a:r>
              <a:rPr lang="en-AU" sz="4200" dirty="0"/>
              <a:t>Scale</a:t>
            </a:r>
          </a:p>
        </p:txBody>
      </p:sp>
      <p:sp>
        <p:nvSpPr>
          <p:cNvPr id="15" name="sketch line">
            <a:extLst>
              <a:ext uri="{FF2B5EF4-FFF2-40B4-BE49-F238E27FC236}">
                <a16:creationId xmlns:a16="http://schemas.microsoft.com/office/drawing/2014/main" id="{59FA8C2E-A5A7-4490-927A-7CD58343ED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480309" y="1355598"/>
            <a:ext cx="1554480" cy="13716"/>
          </a:xfrm>
          <a:custGeom>
            <a:avLst/>
            <a:gdLst>
              <a:gd name="connsiteX0" fmla="*/ 0 w 1554480"/>
              <a:gd name="connsiteY0" fmla="*/ 0 h 13716"/>
              <a:gd name="connsiteX1" fmla="*/ 549250 w 1554480"/>
              <a:gd name="connsiteY1" fmla="*/ 0 h 13716"/>
              <a:gd name="connsiteX2" fmla="*/ 1082954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49250 w 1554480"/>
              <a:gd name="connsiteY6" fmla="*/ 13716 h 13716"/>
              <a:gd name="connsiteX7" fmla="*/ 0 w 1554480"/>
              <a:gd name="connsiteY7" fmla="*/ 13716 h 13716"/>
              <a:gd name="connsiteX8" fmla="*/ 0 w 1554480"/>
              <a:gd name="connsiteY8" fmla="*/ 0 h 13716"/>
              <a:gd name="connsiteX0" fmla="*/ 0 w 1554480"/>
              <a:gd name="connsiteY0" fmla="*/ 0 h 13716"/>
              <a:gd name="connsiteX1" fmla="*/ 502615 w 1554480"/>
              <a:gd name="connsiteY1" fmla="*/ 0 h 13716"/>
              <a:gd name="connsiteX2" fmla="*/ 974141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18160 w 1554480"/>
              <a:gd name="connsiteY6" fmla="*/ 13716 h 13716"/>
              <a:gd name="connsiteX7" fmla="*/ 0 w 1554480"/>
              <a:gd name="connsiteY7" fmla="*/ 13716 h 13716"/>
              <a:gd name="connsiteX8" fmla="*/ 0 w 1554480"/>
              <a:gd name="connsiteY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3716" fill="none" extrusionOk="0">
                <a:moveTo>
                  <a:pt x="0" y="0"/>
                </a:moveTo>
                <a:cubicBezTo>
                  <a:pt x="69558" y="-27075"/>
                  <a:pt x="365297" y="14897"/>
                  <a:pt x="549250" y="0"/>
                </a:cubicBezTo>
                <a:cubicBezTo>
                  <a:pt x="762323" y="14872"/>
                  <a:pt x="864871" y="21041"/>
                  <a:pt x="1082954" y="0"/>
                </a:cubicBezTo>
                <a:cubicBezTo>
                  <a:pt x="1306037" y="9403"/>
                  <a:pt x="1371926" y="14821"/>
                  <a:pt x="1554480" y="0"/>
                </a:cubicBezTo>
                <a:cubicBezTo>
                  <a:pt x="1554010" y="4793"/>
                  <a:pt x="1554680" y="10394"/>
                  <a:pt x="1554480" y="13716"/>
                </a:cubicBezTo>
                <a:cubicBezTo>
                  <a:pt x="1328957" y="3179"/>
                  <a:pt x="1207025" y="27731"/>
                  <a:pt x="1067410" y="13716"/>
                </a:cubicBezTo>
                <a:cubicBezTo>
                  <a:pt x="897316" y="-7440"/>
                  <a:pt x="788951" y="-24962"/>
                  <a:pt x="549250" y="13716"/>
                </a:cubicBezTo>
                <a:cubicBezTo>
                  <a:pt x="300394" y="-2982"/>
                  <a:pt x="129576" y="35301"/>
                  <a:pt x="0" y="13716"/>
                </a:cubicBezTo>
                <a:cubicBezTo>
                  <a:pt x="354" y="8869"/>
                  <a:pt x="649" y="6738"/>
                  <a:pt x="0" y="0"/>
                </a:cubicBezTo>
                <a:close/>
              </a:path>
              <a:path w="1554480" h="13716" stroke="0" extrusionOk="0">
                <a:moveTo>
                  <a:pt x="0" y="0"/>
                </a:moveTo>
                <a:cubicBezTo>
                  <a:pt x="249513" y="10124"/>
                  <a:pt x="389298" y="10419"/>
                  <a:pt x="502615" y="0"/>
                </a:cubicBezTo>
                <a:cubicBezTo>
                  <a:pt x="616735" y="10147"/>
                  <a:pt x="791037" y="-19212"/>
                  <a:pt x="974141" y="0"/>
                </a:cubicBezTo>
                <a:cubicBezTo>
                  <a:pt x="1141919" y="34853"/>
                  <a:pt x="1248514" y="16971"/>
                  <a:pt x="1554480" y="0"/>
                </a:cubicBezTo>
                <a:cubicBezTo>
                  <a:pt x="1554288" y="3835"/>
                  <a:pt x="1554171" y="7531"/>
                  <a:pt x="1554480" y="13716"/>
                </a:cubicBezTo>
                <a:cubicBezTo>
                  <a:pt x="1337806" y="9080"/>
                  <a:pt x="1308467" y="19887"/>
                  <a:pt x="1067410" y="13716"/>
                </a:cubicBezTo>
                <a:cubicBezTo>
                  <a:pt x="824349" y="13143"/>
                  <a:pt x="783437" y="24151"/>
                  <a:pt x="518160" y="13716"/>
                </a:cubicBezTo>
                <a:cubicBezTo>
                  <a:pt x="271530" y="4598"/>
                  <a:pt x="132568" y="-7659"/>
                  <a:pt x="0" y="13716"/>
                </a:cubicBezTo>
                <a:cubicBezTo>
                  <a:pt x="768" y="9617"/>
                  <a:pt x="-274" y="4847"/>
                  <a:pt x="0" y="0"/>
                </a:cubicBezTo>
                <a:close/>
              </a:path>
              <a:path w="1554480" h="13716" fill="none" stroke="0" extrusionOk="0">
                <a:moveTo>
                  <a:pt x="0" y="0"/>
                </a:moveTo>
                <a:cubicBezTo>
                  <a:pt x="95687" y="-31247"/>
                  <a:pt x="331569" y="3404"/>
                  <a:pt x="549250" y="0"/>
                </a:cubicBezTo>
                <a:cubicBezTo>
                  <a:pt x="776590" y="6530"/>
                  <a:pt x="844530" y="-5109"/>
                  <a:pt x="1082954" y="0"/>
                </a:cubicBezTo>
                <a:cubicBezTo>
                  <a:pt x="1293569" y="15486"/>
                  <a:pt x="1361850" y="13824"/>
                  <a:pt x="1554480" y="0"/>
                </a:cubicBezTo>
                <a:cubicBezTo>
                  <a:pt x="1553504" y="4786"/>
                  <a:pt x="1554832" y="10912"/>
                  <a:pt x="1554480" y="13716"/>
                </a:cubicBezTo>
                <a:cubicBezTo>
                  <a:pt x="1366718" y="4861"/>
                  <a:pt x="1218290" y="26644"/>
                  <a:pt x="1067410" y="13716"/>
                </a:cubicBezTo>
                <a:cubicBezTo>
                  <a:pt x="900327" y="-8822"/>
                  <a:pt x="792178" y="6310"/>
                  <a:pt x="549250" y="13716"/>
                </a:cubicBezTo>
                <a:cubicBezTo>
                  <a:pt x="295300" y="2843"/>
                  <a:pt x="142619" y="40779"/>
                  <a:pt x="0" y="13716"/>
                </a:cubicBezTo>
                <a:cubicBezTo>
                  <a:pt x="813" y="8812"/>
                  <a:pt x="948" y="6725"/>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custGeom>
                    <a:avLst/>
                    <a:gdLst>
                      <a:gd name="connsiteX0" fmla="*/ 0 w 1554480"/>
                      <a:gd name="connsiteY0" fmla="*/ 0 h 13716"/>
                      <a:gd name="connsiteX1" fmla="*/ 549250 w 1554480"/>
                      <a:gd name="connsiteY1" fmla="*/ 0 h 13716"/>
                      <a:gd name="connsiteX2" fmla="*/ 1082954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49250 w 1554480"/>
                      <a:gd name="connsiteY6" fmla="*/ 13716 h 13716"/>
                      <a:gd name="connsiteX7" fmla="*/ 0 w 1554480"/>
                      <a:gd name="connsiteY7" fmla="*/ 13716 h 13716"/>
                      <a:gd name="connsiteX8" fmla="*/ 0 w 1554480"/>
                      <a:gd name="connsiteY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3716"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3820" y="4959"/>
                          <a:pt x="1554594" y="10798"/>
                          <a:pt x="1554480" y="13716"/>
                        </a:cubicBezTo>
                        <a:cubicBezTo>
                          <a:pt x="1338847" y="1555"/>
                          <a:pt x="1215066" y="33279"/>
                          <a:pt x="1067410" y="13716"/>
                        </a:cubicBezTo>
                        <a:cubicBezTo>
                          <a:pt x="919754" y="-5847"/>
                          <a:pt x="800465" y="-1492"/>
                          <a:pt x="549250" y="13716"/>
                        </a:cubicBezTo>
                        <a:cubicBezTo>
                          <a:pt x="298035" y="28924"/>
                          <a:pt x="158868" y="18197"/>
                          <a:pt x="0" y="13716"/>
                        </a:cubicBezTo>
                        <a:cubicBezTo>
                          <a:pt x="488" y="8630"/>
                          <a:pt x="480" y="6612"/>
                          <a:pt x="0" y="0"/>
                        </a:cubicBezTo>
                        <a:close/>
                      </a:path>
                      <a:path w="1554480" h="13716"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232" y="4157"/>
                          <a:pt x="1554673" y="7559"/>
                          <a:pt x="1554480" y="13716"/>
                        </a:cubicBezTo>
                        <a:cubicBezTo>
                          <a:pt x="1336087" y="7600"/>
                          <a:pt x="1310024" y="15187"/>
                          <a:pt x="1067410" y="13716"/>
                        </a:cubicBezTo>
                        <a:cubicBezTo>
                          <a:pt x="824796" y="12246"/>
                          <a:pt x="787902" y="30075"/>
                          <a:pt x="518160" y="13716"/>
                        </a:cubicBezTo>
                        <a:cubicBezTo>
                          <a:pt x="248418" y="-2643"/>
                          <a:pt x="133160" y="4633"/>
                          <a:pt x="0" y="13716"/>
                        </a:cubicBezTo>
                        <a:cubicBezTo>
                          <a:pt x="43" y="9160"/>
                          <a:pt x="-111" y="4811"/>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988DC5C5-B216-AB40-B6E1-4F659C3A0948}"/>
              </a:ext>
            </a:extLst>
          </p:cNvPr>
          <p:cNvSpPr txBox="1">
            <a:spLocks noGrp="1"/>
          </p:cNvSpPr>
          <p:nvPr>
            <p:ph idx="1"/>
          </p:nvPr>
        </p:nvSpPr>
        <p:spPr>
          <a:xfrm>
            <a:off x="3355847" y="707396"/>
            <a:ext cx="5305807" cy="1463040"/>
          </a:xfrm>
          <a:prstGeom prst="rect">
            <a:avLst/>
          </a:prstGeom>
        </p:spPr>
        <p:txBody>
          <a:bodyPr rtlCol="0" anchor="ctr">
            <a:normAutofit/>
          </a:bodyPr>
          <a:lstStyle/>
          <a:p>
            <a:pPr marL="0" indent="0" algn="ctr">
              <a:buNone/>
            </a:pPr>
            <a:r>
              <a:rPr lang="en-AU" sz="1800" dirty="0">
                <a:latin typeface="Calibri Light" panose="020F0502020204030204" pitchFamily="34" charset="0"/>
                <a:cs typeface="Calibri Light" panose="020F0502020204030204" pitchFamily="34" charset="0"/>
              </a:rPr>
              <a:t>The scale of the accounts should be determined based on the needs of the audience and the intended use of the account information.</a:t>
            </a:r>
            <a:br>
              <a:rPr lang="en-AU" sz="1800" dirty="0">
                <a:latin typeface="Calibri Light" panose="020F0502020204030204" pitchFamily="34" charset="0"/>
                <a:cs typeface="Calibri Light" panose="020F0502020204030204" pitchFamily="34" charset="0"/>
              </a:rPr>
            </a:br>
            <a:endParaRPr lang="en-US" sz="1800" dirty="0">
              <a:latin typeface="Calibri Light" panose="020F0502020204030204" pitchFamily="34" charset="0"/>
              <a:cs typeface="Calibri Light" panose="020F0502020204030204" pitchFamily="34" charset="0"/>
            </a:endParaRPr>
          </a:p>
        </p:txBody>
      </p:sp>
      <p:sp>
        <p:nvSpPr>
          <p:cNvPr id="4" name="Slide Number Placeholder 3">
            <a:extLst>
              <a:ext uri="{FF2B5EF4-FFF2-40B4-BE49-F238E27FC236}">
                <a16:creationId xmlns:a16="http://schemas.microsoft.com/office/drawing/2014/main" id="{611D0E0F-DC6E-7443-ABA0-A77CA5FFA06E}"/>
              </a:ext>
            </a:extLst>
          </p:cNvPr>
          <p:cNvSpPr>
            <a:spLocks noGrp="1"/>
          </p:cNvSpPr>
          <p:nvPr>
            <p:ph type="sldNum" sz="quarter" idx="12"/>
          </p:nvPr>
        </p:nvSpPr>
        <p:spPr>
          <a:xfrm>
            <a:off x="6457950" y="6356350"/>
            <a:ext cx="2057400" cy="365125"/>
          </a:xfrm>
        </p:spPr>
        <p:txBody>
          <a:bodyPr>
            <a:normAutofit/>
          </a:bodyPr>
          <a:lstStyle/>
          <a:p>
            <a:pPr>
              <a:spcAft>
                <a:spcPts val="600"/>
              </a:spcAft>
            </a:pPr>
            <a:fld id="{20550A7E-0215-EA48-A579-C9E7E81A0714}" type="slidenum">
              <a:rPr lang="en-AU" smtClean="0"/>
              <a:pPr>
                <a:spcAft>
                  <a:spcPts val="600"/>
                </a:spcAft>
              </a:pPr>
              <a:t>40</a:t>
            </a:fld>
            <a:endParaRPr lang="en-AU"/>
          </a:p>
        </p:txBody>
      </p:sp>
      <p:graphicFrame>
        <p:nvGraphicFramePr>
          <p:cNvPr id="6" name="Table 5">
            <a:extLst>
              <a:ext uri="{FF2B5EF4-FFF2-40B4-BE49-F238E27FC236}">
                <a16:creationId xmlns:a16="http://schemas.microsoft.com/office/drawing/2014/main" id="{682A1A77-5E4E-8A4D-B730-9CEEBAE21028}"/>
              </a:ext>
            </a:extLst>
          </p:cNvPr>
          <p:cNvGraphicFramePr>
            <a:graphicFrameLocks noGrp="1"/>
          </p:cNvGraphicFramePr>
          <p:nvPr>
            <p:extLst>
              <p:ext uri="{D42A27DB-BD31-4B8C-83A1-F6EECF244321}">
                <p14:modId xmlns:p14="http://schemas.microsoft.com/office/powerpoint/2010/main" val="2187835586"/>
              </p:ext>
            </p:extLst>
          </p:nvPr>
        </p:nvGraphicFramePr>
        <p:xfrm>
          <a:off x="473202" y="3006079"/>
          <a:ext cx="8188452" cy="3333059"/>
        </p:xfrm>
        <a:graphic>
          <a:graphicData uri="http://schemas.openxmlformats.org/drawingml/2006/table">
            <a:tbl>
              <a:tblPr firstRow="1" bandRow="1">
                <a:noFill/>
                <a:tableStyleId>{125E5076-3810-47DD-B79F-674D7AD40C01}</a:tableStyleId>
              </a:tblPr>
              <a:tblGrid>
                <a:gridCol w="949225">
                  <a:extLst>
                    <a:ext uri="{9D8B030D-6E8A-4147-A177-3AD203B41FA5}">
                      <a16:colId xmlns:a16="http://schemas.microsoft.com/office/drawing/2014/main" val="3298091055"/>
                    </a:ext>
                  </a:extLst>
                </a:gridCol>
                <a:gridCol w="4621688">
                  <a:extLst>
                    <a:ext uri="{9D8B030D-6E8A-4147-A177-3AD203B41FA5}">
                      <a16:colId xmlns:a16="http://schemas.microsoft.com/office/drawing/2014/main" val="2079948483"/>
                    </a:ext>
                  </a:extLst>
                </a:gridCol>
                <a:gridCol w="2617539">
                  <a:extLst>
                    <a:ext uri="{9D8B030D-6E8A-4147-A177-3AD203B41FA5}">
                      <a16:colId xmlns:a16="http://schemas.microsoft.com/office/drawing/2014/main" val="188378770"/>
                    </a:ext>
                  </a:extLst>
                </a:gridCol>
              </a:tblGrid>
              <a:tr h="382723">
                <a:tc>
                  <a:txBody>
                    <a:bodyPr/>
                    <a:lstStyle/>
                    <a:p>
                      <a:pPr fontAlgn="t"/>
                      <a:r>
                        <a:rPr lang="en-AU" sz="1400" b="1" i="0" cap="none" spc="0" dirty="0">
                          <a:solidFill>
                            <a:schemeClr val="tx1"/>
                          </a:solidFill>
                          <a:effectLst/>
                          <a:latin typeface="+mj-lt"/>
                          <a:cs typeface="Calibri Light" panose="020F0502020204030204" pitchFamily="34" charset="0"/>
                        </a:rPr>
                        <a:t>Scale </a:t>
                      </a:r>
                    </a:p>
                  </a:txBody>
                  <a:tcPr marL="62060" marR="62060" marT="64816" marB="64816">
                    <a:lnL w="12700" cmpd="sng">
                      <a:noFill/>
                    </a:lnL>
                    <a:lnR w="12700" cmpd="sng">
                      <a:noFill/>
                    </a:lnR>
                    <a:lnT w="28575" cap="flat" cmpd="sng" algn="ctr">
                      <a:solidFill>
                        <a:schemeClr val="tx1"/>
                      </a:solidFill>
                      <a:prstDash val="solid"/>
                    </a:lnT>
                    <a:lnB w="38100" cmpd="sng">
                      <a:noFill/>
                    </a:lnB>
                    <a:solidFill>
                      <a:schemeClr val="accent2"/>
                    </a:solidFill>
                  </a:tcPr>
                </a:tc>
                <a:tc>
                  <a:txBody>
                    <a:bodyPr/>
                    <a:lstStyle/>
                    <a:p>
                      <a:r>
                        <a:rPr lang="en-AU" sz="1400" b="1" i="0" cap="none" spc="0" dirty="0">
                          <a:solidFill>
                            <a:schemeClr val="tx1"/>
                          </a:solidFill>
                          <a:effectLst/>
                          <a:latin typeface="+mj-lt"/>
                          <a:cs typeface="Calibri Light" panose="020F0502020204030204" pitchFamily="34" charset="0"/>
                        </a:rPr>
                        <a:t>Definition </a:t>
                      </a:r>
                    </a:p>
                  </a:txBody>
                  <a:tcPr marL="62060" marR="62060" marT="64816" marB="64816" anchor="ctr">
                    <a:lnL w="12700" cmpd="sng">
                      <a:noFill/>
                    </a:lnL>
                    <a:lnR w="12700" cmpd="sng">
                      <a:noFill/>
                    </a:lnR>
                    <a:lnT w="28575" cap="flat" cmpd="sng" algn="ctr">
                      <a:solidFill>
                        <a:schemeClr val="tx1"/>
                      </a:solidFill>
                      <a:prstDash val="solid"/>
                    </a:lnT>
                    <a:lnB w="38100" cmpd="sng">
                      <a:noFill/>
                    </a:lnB>
                    <a:solidFill>
                      <a:schemeClr val="accent2"/>
                    </a:solidFill>
                  </a:tcPr>
                </a:tc>
                <a:tc>
                  <a:txBody>
                    <a:bodyPr/>
                    <a:lstStyle/>
                    <a:p>
                      <a:pPr fontAlgn="t"/>
                      <a:r>
                        <a:rPr lang="en-AU" sz="1400" b="1" i="0" cap="none" spc="0" dirty="0">
                          <a:solidFill>
                            <a:schemeClr val="tx1"/>
                          </a:solidFill>
                          <a:effectLst/>
                          <a:latin typeface="+mj-lt"/>
                          <a:cs typeface="Calibri Light" panose="020F0502020204030204" pitchFamily="34" charset="0"/>
                        </a:rPr>
                        <a:t>Examples </a:t>
                      </a:r>
                    </a:p>
                  </a:txBody>
                  <a:tcPr marL="62060" marR="62060" marT="64816" marB="64816">
                    <a:lnL w="12700" cmpd="sng">
                      <a:noFill/>
                    </a:lnL>
                    <a:lnR w="12700" cmpd="sng">
                      <a:noFill/>
                    </a:lnR>
                    <a:lnT w="28575" cap="flat" cmpd="sng" algn="ctr">
                      <a:solidFill>
                        <a:schemeClr val="tx1"/>
                      </a:solidFill>
                      <a:prstDash val="solid"/>
                    </a:lnT>
                    <a:lnB w="38100" cmpd="sng">
                      <a:noFill/>
                    </a:lnB>
                    <a:solidFill>
                      <a:schemeClr val="accent2"/>
                    </a:solidFill>
                  </a:tcPr>
                </a:tc>
                <a:extLst>
                  <a:ext uri="{0D108BD9-81ED-4DB2-BD59-A6C34878D82A}">
                    <a16:rowId xmlns:a16="http://schemas.microsoft.com/office/drawing/2014/main" val="2132973804"/>
                  </a:ext>
                </a:extLst>
              </a:tr>
              <a:tr h="598776">
                <a:tc>
                  <a:txBody>
                    <a:bodyPr/>
                    <a:lstStyle/>
                    <a:p>
                      <a:pPr fontAlgn="t"/>
                      <a:r>
                        <a:rPr lang="en-AU" sz="1400" b="1" i="0" cap="none" spc="0" dirty="0">
                          <a:solidFill>
                            <a:schemeClr val="tx1"/>
                          </a:solidFill>
                          <a:effectLst/>
                          <a:latin typeface="+mj-lt"/>
                          <a:cs typeface="Calibri Light" panose="020F0502020204030204" pitchFamily="34" charset="0"/>
                        </a:rPr>
                        <a:t>Project </a:t>
                      </a:r>
                    </a:p>
                  </a:txBody>
                  <a:tcPr marL="62060" marR="62060" marT="64816" marB="64816">
                    <a:lnL w="28575" cap="flat" cmpd="sng" algn="ctr">
                      <a:noFill/>
                      <a:prstDash val="solid"/>
                    </a:lnL>
                    <a:lnR w="12700" cmpd="sng">
                      <a:noFill/>
                      <a:prstDash val="solid"/>
                    </a:lnR>
                    <a:lnT w="38100" cmpd="sng">
                      <a:noFill/>
                    </a:lnT>
                    <a:lnB w="12700" cap="flat" cmpd="sng" algn="ctr">
                      <a:noFill/>
                      <a:prstDash val="solid"/>
                    </a:lnB>
                    <a:noFill/>
                  </a:tcPr>
                </a:tc>
                <a:tc>
                  <a:txBody>
                    <a:bodyPr/>
                    <a:lstStyle/>
                    <a:p>
                      <a:pPr fontAlgn="t"/>
                      <a:r>
                        <a:rPr lang="en-AU" sz="1400" b="0" i="0" cap="none" spc="0" dirty="0">
                          <a:solidFill>
                            <a:schemeClr val="tx1"/>
                          </a:solidFill>
                          <a:effectLst/>
                          <a:latin typeface="+mj-lt"/>
                          <a:cs typeface="Calibri Light" panose="020F0502020204030204" pitchFamily="34" charset="0"/>
                        </a:rPr>
                        <a:t>An area on which a discrete set of activities are undertaken. </a:t>
                      </a:r>
                    </a:p>
                  </a:txBody>
                  <a:tcPr marL="62060" marR="62060" marT="64816" marB="64816">
                    <a:lnL w="12700" cmpd="sng">
                      <a:noFill/>
                      <a:prstDash val="solid"/>
                    </a:lnL>
                    <a:lnR w="12700" cmpd="sng">
                      <a:noFill/>
                      <a:prstDash val="solid"/>
                    </a:lnR>
                    <a:lnT w="38100" cmpd="sng">
                      <a:noFill/>
                    </a:lnT>
                    <a:lnB w="12700" cap="flat" cmpd="sng" algn="ctr">
                      <a:noFill/>
                      <a:prstDash val="solid"/>
                    </a:lnB>
                    <a:noFill/>
                  </a:tcPr>
                </a:tc>
                <a:tc>
                  <a:txBody>
                    <a:bodyPr/>
                    <a:lstStyle/>
                    <a:p>
                      <a:pPr fontAlgn="t"/>
                      <a:r>
                        <a:rPr lang="en-AU" sz="1400" b="0" i="0" cap="none" spc="0" dirty="0">
                          <a:solidFill>
                            <a:schemeClr val="tx1"/>
                          </a:solidFill>
                          <a:effectLst/>
                          <a:latin typeface="+mj-lt"/>
                          <a:cs typeface="Calibri Light" panose="020F0502020204030204" pitchFamily="34" charset="0"/>
                        </a:rPr>
                        <a:t>Carbon farming project area, biodiversity offset site </a:t>
                      </a:r>
                    </a:p>
                  </a:txBody>
                  <a:tcPr marL="62060" marR="62060" marT="64816" marB="64816">
                    <a:lnL w="12700" cmpd="sng">
                      <a:noFill/>
                      <a:prstDash val="solid"/>
                    </a:lnL>
                    <a:lnR w="28575" cap="flat" cmpd="sng" algn="ctr">
                      <a:noFill/>
                      <a:prstDash val="solid"/>
                    </a:lnR>
                    <a:lnT w="38100" cmpd="sng">
                      <a:noFill/>
                    </a:lnT>
                    <a:lnB w="12700" cap="flat" cmpd="sng" algn="ctr">
                      <a:noFill/>
                      <a:prstDash val="solid"/>
                    </a:lnB>
                    <a:noFill/>
                  </a:tcPr>
                </a:tc>
                <a:extLst>
                  <a:ext uri="{0D108BD9-81ED-4DB2-BD59-A6C34878D82A}">
                    <a16:rowId xmlns:a16="http://schemas.microsoft.com/office/drawing/2014/main" val="1329385334"/>
                  </a:ext>
                </a:extLst>
              </a:tr>
              <a:tr h="722235">
                <a:tc>
                  <a:txBody>
                    <a:bodyPr/>
                    <a:lstStyle/>
                    <a:p>
                      <a:pPr fontAlgn="t"/>
                      <a:r>
                        <a:rPr lang="en-AU" sz="1400" b="1" i="0" cap="none" spc="0" dirty="0">
                          <a:solidFill>
                            <a:schemeClr val="tx1"/>
                          </a:solidFill>
                          <a:effectLst/>
                          <a:latin typeface="+mj-lt"/>
                          <a:cs typeface="Calibri Light" panose="020F0502020204030204" pitchFamily="34" charset="0"/>
                        </a:rPr>
                        <a:t>Property </a:t>
                      </a:r>
                    </a:p>
                  </a:txBody>
                  <a:tcPr marL="62060" marR="62060" marT="64816" marB="64816">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fontAlgn="t"/>
                      <a:r>
                        <a:rPr lang="en-AU" sz="1400" b="0" i="0" cap="none" spc="0" dirty="0">
                          <a:solidFill>
                            <a:schemeClr val="tx1"/>
                          </a:solidFill>
                          <a:effectLst/>
                          <a:latin typeface="+mj-lt"/>
                          <a:cs typeface="Calibri Light" panose="020F0502020204030204" pitchFamily="34" charset="0"/>
                        </a:rPr>
                        <a:t>An area managed as a single unit for one or more purposes, including primary production or conservation. The boundaries of a property do not have to be contiguous. </a:t>
                      </a:r>
                    </a:p>
                  </a:txBody>
                  <a:tcPr marL="62060" marR="62060" marT="64816" marB="64816">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fontAlgn="t"/>
                      <a:r>
                        <a:rPr lang="en-AU" sz="1400" b="0" i="0" cap="none" spc="0" dirty="0">
                          <a:solidFill>
                            <a:schemeClr val="tx1"/>
                          </a:solidFill>
                          <a:effectLst/>
                          <a:latin typeface="+mj-lt"/>
                          <a:cs typeface="Calibri Light" panose="020F0502020204030204" pitchFamily="34" charset="0"/>
                        </a:rPr>
                        <a:t>Farm, fishery, conservation reserve </a:t>
                      </a:r>
                    </a:p>
                  </a:txBody>
                  <a:tcPr marL="62060" marR="62060" marT="64816" marB="64816">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4197453906"/>
                  </a:ext>
                </a:extLst>
              </a:tr>
              <a:tr h="598776">
                <a:tc>
                  <a:txBody>
                    <a:bodyPr/>
                    <a:lstStyle/>
                    <a:p>
                      <a:pPr fontAlgn="t"/>
                      <a:r>
                        <a:rPr lang="en-AU" sz="1400" b="1" i="0" cap="none" spc="0" dirty="0">
                          <a:solidFill>
                            <a:schemeClr val="tx1"/>
                          </a:solidFill>
                          <a:effectLst/>
                          <a:latin typeface="+mj-lt"/>
                          <a:cs typeface="Calibri Light" panose="020F0502020204030204" pitchFamily="34" charset="0"/>
                        </a:rPr>
                        <a:t>Portfolio  </a:t>
                      </a:r>
                    </a:p>
                  </a:txBody>
                  <a:tcPr marL="62060" marR="62060" marT="64816" marB="64816">
                    <a:lnL w="28575" cap="flat" cmpd="sng" algn="ctr">
                      <a:noFill/>
                      <a:prstDash val="solid"/>
                    </a:lnL>
                    <a:lnR w="12700" cmpd="sng">
                      <a:noFill/>
                      <a:prstDash val="solid"/>
                    </a:lnR>
                    <a:lnT w="12700" cmpd="sng">
                      <a:noFill/>
                      <a:prstDash val="solid"/>
                    </a:lnT>
                    <a:lnB w="12700" cap="flat" cmpd="sng" algn="ctr">
                      <a:noFill/>
                      <a:prstDash val="solid"/>
                    </a:lnB>
                    <a:noFill/>
                  </a:tcPr>
                </a:tc>
                <a:tc>
                  <a:txBody>
                    <a:bodyPr/>
                    <a:lstStyle/>
                    <a:p>
                      <a:r>
                        <a:rPr lang="en-AU" sz="1400" b="0" i="0" cap="none" spc="0" dirty="0">
                          <a:solidFill>
                            <a:schemeClr val="tx1"/>
                          </a:solidFill>
                          <a:effectLst/>
                          <a:latin typeface="+mj-lt"/>
                          <a:cs typeface="Calibri Light" panose="020F0502020204030204" pitchFamily="34" charset="0"/>
                        </a:rPr>
                        <a:t>A collection of projects or properties under the management of a single entity. </a:t>
                      </a:r>
                    </a:p>
                  </a:txBody>
                  <a:tcPr marL="62060" marR="62060" marT="64816" marB="64816" anchor="ctr">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fontAlgn="t"/>
                      <a:r>
                        <a:rPr lang="en-AU" sz="1400" b="0" i="0" cap="none" spc="0" dirty="0">
                          <a:solidFill>
                            <a:schemeClr val="tx1"/>
                          </a:solidFill>
                          <a:effectLst/>
                          <a:latin typeface="+mj-lt"/>
                          <a:cs typeface="Calibri Light" panose="020F0502020204030204" pitchFamily="34" charset="0"/>
                        </a:rPr>
                        <a:t>Managed investment fund  </a:t>
                      </a:r>
                    </a:p>
                  </a:txBody>
                  <a:tcPr marL="62060" marR="62060" marT="64816" marB="64816">
                    <a:lnL w="12700" cmpd="sng">
                      <a:noFill/>
                      <a:prstDash val="solid"/>
                    </a:lnL>
                    <a:lnR w="28575" cap="flat" cmpd="sng" algn="ctr">
                      <a:noFill/>
                      <a:prstDash val="solid"/>
                    </a:lnR>
                    <a:lnT w="12700" cmpd="sng">
                      <a:noFill/>
                      <a:prstDash val="solid"/>
                    </a:lnT>
                    <a:lnB w="12700" cap="flat" cmpd="sng" algn="ctr">
                      <a:noFill/>
                      <a:prstDash val="solid"/>
                    </a:lnB>
                    <a:noFill/>
                  </a:tcPr>
                </a:tc>
                <a:extLst>
                  <a:ext uri="{0D108BD9-81ED-4DB2-BD59-A6C34878D82A}">
                    <a16:rowId xmlns:a16="http://schemas.microsoft.com/office/drawing/2014/main" val="317712061"/>
                  </a:ext>
                </a:extLst>
              </a:tr>
              <a:tr h="907423">
                <a:tc>
                  <a:txBody>
                    <a:bodyPr/>
                    <a:lstStyle/>
                    <a:p>
                      <a:pPr fontAlgn="t"/>
                      <a:r>
                        <a:rPr lang="en-AU" sz="1400" b="1" i="0" cap="none" spc="0" dirty="0">
                          <a:solidFill>
                            <a:schemeClr val="tx1"/>
                          </a:solidFill>
                          <a:effectLst/>
                          <a:latin typeface="+mj-lt"/>
                          <a:cs typeface="Calibri Light" panose="020F0502020204030204" pitchFamily="34" charset="0"/>
                        </a:rPr>
                        <a:t>Region </a:t>
                      </a:r>
                    </a:p>
                  </a:txBody>
                  <a:tcPr marL="62060" marR="62060" marT="64816" marB="64816">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fontAlgn="t"/>
                      <a:r>
                        <a:rPr lang="en-AU" sz="1400" b="0" i="0" cap="none" spc="0">
                          <a:solidFill>
                            <a:schemeClr val="tx1"/>
                          </a:solidFill>
                          <a:effectLst/>
                          <a:latin typeface="+mj-lt"/>
                          <a:cs typeface="Calibri Light" panose="020F0502020204030204" pitchFamily="34" charset="0"/>
                        </a:rPr>
                        <a:t>A larger area, typically owned and managed by multiple different entities for a range of purposes, or in which multiple entities have rights of access and use, that has definable characteristics (if not fixed boundaries). </a:t>
                      </a:r>
                    </a:p>
                  </a:txBody>
                  <a:tcPr marL="62060" marR="62060" marT="64816" marB="64816">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fontAlgn="t"/>
                      <a:r>
                        <a:rPr lang="en-AU" sz="1400" b="0" i="0" cap="none" spc="0" dirty="0">
                          <a:solidFill>
                            <a:schemeClr val="tx1"/>
                          </a:solidFill>
                          <a:effectLst/>
                          <a:latin typeface="+mj-lt"/>
                          <a:cs typeface="Calibri Light" panose="020F0502020204030204" pitchFamily="34" charset="0"/>
                        </a:rPr>
                        <a:t>Natural Resource Management region </a:t>
                      </a:r>
                    </a:p>
                  </a:txBody>
                  <a:tcPr marL="62060" marR="62060" marT="64816" marB="64816">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637122035"/>
                  </a:ext>
                </a:extLst>
              </a:tr>
            </a:tbl>
          </a:graphicData>
        </a:graphic>
      </p:graphicFrame>
      <p:sp>
        <p:nvSpPr>
          <p:cNvPr id="3" name="TextBox 2">
            <a:extLst>
              <a:ext uri="{FF2B5EF4-FFF2-40B4-BE49-F238E27FC236}">
                <a16:creationId xmlns:a16="http://schemas.microsoft.com/office/drawing/2014/main" id="{7183B198-3B73-19F7-E558-4BFEDF46E3D6}"/>
              </a:ext>
            </a:extLst>
          </p:cNvPr>
          <p:cNvSpPr txBox="1"/>
          <p:nvPr/>
        </p:nvSpPr>
        <p:spPr>
          <a:xfrm>
            <a:off x="-1547096" y="518862"/>
            <a:ext cx="4572000" cy="14157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600" b="1" i="0" u="none" strike="noStrike" kern="1200" cap="none" spc="0" normalizeH="0" baseline="0" noProof="0" dirty="0">
                <a:ln>
                  <a:noFill/>
                </a:ln>
                <a:solidFill>
                  <a:schemeClr val="tx2"/>
                </a:solidFill>
                <a:effectLst/>
                <a:uLnTx/>
                <a:uFillTx/>
                <a:latin typeface="Avenir LT Std 35 Light" panose="020B0402020203020204" pitchFamily="34" charset="0"/>
                <a:ea typeface="+mn-ea"/>
                <a:cs typeface="+mn-cs"/>
              </a:rPr>
              <a:t>1</a:t>
            </a:r>
          </a:p>
        </p:txBody>
      </p:sp>
    </p:spTree>
    <p:extLst>
      <p:ext uri="{BB962C8B-B14F-4D97-AF65-F5344CB8AC3E}">
        <p14:creationId xmlns:p14="http://schemas.microsoft.com/office/powerpoint/2010/main" val="1478251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hidden="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C9F43B4-2D7B-E043-A456-BAF9D9AE76D6}"/>
              </a:ext>
            </a:extLst>
          </p:cNvPr>
          <p:cNvSpPr>
            <a:spLocks noGrp="1"/>
          </p:cNvSpPr>
          <p:nvPr>
            <p:ph type="title"/>
          </p:nvPr>
        </p:nvSpPr>
        <p:spPr>
          <a:xfrm>
            <a:off x="362577" y="1135856"/>
            <a:ext cx="2400300" cy="4461163"/>
          </a:xfrm>
        </p:spPr>
        <p:txBody>
          <a:bodyPr>
            <a:normAutofit/>
          </a:bodyPr>
          <a:lstStyle/>
          <a:p>
            <a:pPr algn="l"/>
            <a:r>
              <a:rPr lang="en-AU" dirty="0"/>
              <a:t>Assets</a:t>
            </a:r>
          </a:p>
        </p:txBody>
      </p:sp>
      <p:sp>
        <p:nvSpPr>
          <p:cNvPr id="13" name="Arc 12" hidden="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F6DD61D2-5CA1-674B-8E4F-36DE8902425A}"/>
              </a:ext>
            </a:extLst>
          </p:cNvPr>
          <p:cNvSpPr>
            <a:spLocks noGrp="1"/>
          </p:cNvSpPr>
          <p:nvPr>
            <p:ph idx="1"/>
          </p:nvPr>
        </p:nvSpPr>
        <p:spPr>
          <a:xfrm>
            <a:off x="3964132" y="704302"/>
            <a:ext cx="5179868" cy="1925843"/>
          </a:xfrm>
        </p:spPr>
        <p:txBody>
          <a:bodyPr anchor="ctr">
            <a:normAutofit/>
          </a:bodyPr>
          <a:lstStyle/>
          <a:p>
            <a:pPr marL="0" indent="0">
              <a:buNone/>
            </a:pPr>
            <a:r>
              <a:rPr lang="en-US" dirty="0"/>
              <a:t>What assets will you measure? </a:t>
            </a:r>
          </a:p>
        </p:txBody>
      </p:sp>
      <p:sp>
        <p:nvSpPr>
          <p:cNvPr id="4" name="Slide Number Placeholder 3">
            <a:extLst>
              <a:ext uri="{FF2B5EF4-FFF2-40B4-BE49-F238E27FC236}">
                <a16:creationId xmlns:a16="http://schemas.microsoft.com/office/drawing/2014/main" id="{72E25FD2-3A00-204F-967F-F5E3D32D3C3C}"/>
              </a:ext>
            </a:extLst>
          </p:cNvPr>
          <p:cNvSpPr>
            <a:spLocks noGrp="1"/>
          </p:cNvSpPr>
          <p:nvPr>
            <p:ph type="sldNum" sz="quarter" idx="12"/>
          </p:nvPr>
        </p:nvSpPr>
        <p:spPr>
          <a:xfrm>
            <a:off x="7156173" y="6356350"/>
            <a:ext cx="1359176"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20550A7E-0215-EA48-A579-C9E7E81A0714}" type="slidenum">
              <a:rPr kumimoji="0" lang="en-AU"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41</a:t>
            </a:fld>
            <a:endParaRPr kumimoji="0" lang="en-AU"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03CCF0DA-8E8F-5A42-F256-5F225BAE643E}"/>
              </a:ext>
            </a:extLst>
          </p:cNvPr>
          <p:cNvSpPr txBox="1"/>
          <p:nvPr/>
        </p:nvSpPr>
        <p:spPr>
          <a:xfrm>
            <a:off x="-1446546" y="1530846"/>
            <a:ext cx="4572000" cy="14157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600" b="1" i="0" u="none" strike="noStrike" kern="1200" cap="none" spc="0" normalizeH="0" baseline="0" noProof="0" dirty="0">
                <a:ln>
                  <a:noFill/>
                </a:ln>
                <a:solidFill>
                  <a:srgbClr val="184662"/>
                </a:solidFill>
                <a:effectLst/>
                <a:uLnTx/>
                <a:uFillTx/>
                <a:latin typeface="Avenir LT Std 35 Light" panose="020B0402020203020204" pitchFamily="34" charset="0"/>
                <a:ea typeface="+mn-ea"/>
                <a:cs typeface="+mn-cs"/>
              </a:rPr>
              <a:t>1</a:t>
            </a:r>
          </a:p>
        </p:txBody>
      </p:sp>
      <p:sp>
        <p:nvSpPr>
          <p:cNvPr id="10" name="Title 1">
            <a:extLst>
              <a:ext uri="{FF2B5EF4-FFF2-40B4-BE49-F238E27FC236}">
                <a16:creationId xmlns:a16="http://schemas.microsoft.com/office/drawing/2014/main" id="{4FC0F69A-7579-124F-AC88-53874D80A38D}"/>
              </a:ext>
            </a:extLst>
          </p:cNvPr>
          <p:cNvSpPr txBox="1">
            <a:spLocks/>
          </p:cNvSpPr>
          <p:nvPr/>
        </p:nvSpPr>
        <p:spPr>
          <a:xfrm>
            <a:off x="3488031" y="2728742"/>
            <a:ext cx="5496675" cy="3430415"/>
          </a:xfrm>
          <a:prstGeom prst="rect">
            <a:avLst/>
          </a:prstGeom>
          <a:solidFill>
            <a:schemeClr val="tx2"/>
          </a:solidFill>
        </p:spPr>
        <p:txBody>
          <a:bodyPr vert="horz" lIns="238658" tIns="119329" rIns="238658" bIns="119329" rtlCol="0" anchor="ctr">
            <a:noAutofit/>
          </a:bodyPr>
          <a:lstStyle>
            <a:lvl1pPr algn="l" defTabSz="914301"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n-US" sz="1800" dirty="0">
                <a:solidFill>
                  <a:schemeClr val="bg1"/>
                </a:solidFill>
                <a:ea typeface="+mn-ea"/>
                <a:cs typeface="+mn-cs"/>
              </a:rPr>
              <a:t>Our </a:t>
            </a:r>
            <a:r>
              <a:rPr lang="en-US" sz="1800" dirty="0">
                <a:solidFill>
                  <a:srgbClr val="F2A947"/>
                </a:solidFill>
                <a:ea typeface="+mn-ea"/>
                <a:cs typeface="+mn-cs"/>
              </a:rPr>
              <a:t>Materiality Guidelines </a:t>
            </a:r>
            <a:r>
              <a:rPr lang="en-US" sz="1800" dirty="0">
                <a:solidFill>
                  <a:schemeClr val="bg1"/>
                </a:solidFill>
                <a:ea typeface="+mn-ea"/>
                <a:cs typeface="+mn-cs"/>
              </a:rPr>
              <a:t>help Proponents decide what is most important to measure by:</a:t>
            </a:r>
          </a:p>
          <a:p>
            <a:pPr>
              <a:lnSpc>
                <a:spcPct val="100000"/>
              </a:lnSpc>
              <a:spcBef>
                <a:spcPts val="0"/>
              </a:spcBef>
            </a:pPr>
            <a:endParaRPr lang="en-US" sz="1800" dirty="0">
              <a:solidFill>
                <a:schemeClr val="bg1"/>
              </a:solidFill>
              <a:ea typeface="+mn-ea"/>
              <a:cs typeface="+mn-cs"/>
            </a:endParaRPr>
          </a:p>
          <a:p>
            <a:pPr marL="342900" indent="-342900">
              <a:lnSpc>
                <a:spcPct val="100000"/>
              </a:lnSpc>
              <a:spcBef>
                <a:spcPts val="0"/>
              </a:spcBef>
              <a:buFont typeface="+mj-lt"/>
              <a:buAutoNum type="arabicPeriod"/>
            </a:pPr>
            <a:r>
              <a:rPr lang="en-US" sz="1800" dirty="0">
                <a:solidFill>
                  <a:schemeClr val="bg1"/>
                </a:solidFill>
                <a:ea typeface="+mn-ea"/>
                <a:cs typeface="+mn-cs"/>
              </a:rPr>
              <a:t>Clearly understanding and articulating </a:t>
            </a:r>
            <a:r>
              <a:rPr lang="en-US" sz="1800" dirty="0">
                <a:solidFill>
                  <a:srgbClr val="F2A947"/>
                </a:solidFill>
                <a:ea typeface="+mn-ea"/>
                <a:cs typeface="+mn-cs"/>
              </a:rPr>
              <a:t>why</a:t>
            </a:r>
            <a:r>
              <a:rPr lang="en-US" sz="1800" dirty="0">
                <a:solidFill>
                  <a:schemeClr val="bg1"/>
                </a:solidFill>
                <a:ea typeface="+mn-ea"/>
                <a:cs typeface="+mn-cs"/>
              </a:rPr>
              <a:t> they are wanting to develop an Environmental Account, and,</a:t>
            </a:r>
          </a:p>
          <a:p>
            <a:pPr marL="342900" indent="-342900">
              <a:lnSpc>
                <a:spcPct val="100000"/>
              </a:lnSpc>
              <a:spcBef>
                <a:spcPts val="0"/>
              </a:spcBef>
              <a:buFont typeface="+mj-lt"/>
              <a:buAutoNum type="arabicPeriod"/>
            </a:pPr>
            <a:endParaRPr lang="en-US" sz="1800" dirty="0">
              <a:solidFill>
                <a:schemeClr val="bg1"/>
              </a:solidFill>
              <a:ea typeface="+mn-ea"/>
              <a:cs typeface="+mn-cs"/>
            </a:endParaRPr>
          </a:p>
          <a:p>
            <a:pPr marL="342900" indent="-342900">
              <a:lnSpc>
                <a:spcPct val="100000"/>
              </a:lnSpc>
              <a:spcBef>
                <a:spcPts val="0"/>
              </a:spcBef>
              <a:buFont typeface="+mj-lt"/>
              <a:buAutoNum type="arabicPeriod"/>
            </a:pPr>
            <a:r>
              <a:rPr lang="en-US" sz="1800" dirty="0">
                <a:solidFill>
                  <a:schemeClr val="bg1"/>
                </a:solidFill>
                <a:ea typeface="+mn-ea"/>
                <a:cs typeface="+mn-cs"/>
              </a:rPr>
              <a:t>Helping to identify what the </a:t>
            </a:r>
            <a:r>
              <a:rPr lang="en-US" sz="1800" dirty="0">
                <a:solidFill>
                  <a:srgbClr val="F2A947"/>
                </a:solidFill>
                <a:ea typeface="+mn-ea"/>
                <a:cs typeface="+mn-cs"/>
              </a:rPr>
              <a:t>priority and significant environmental assets </a:t>
            </a:r>
            <a:r>
              <a:rPr lang="en-US" sz="1800" dirty="0">
                <a:solidFill>
                  <a:schemeClr val="bg1"/>
                </a:solidFill>
                <a:ea typeface="+mn-ea"/>
                <a:cs typeface="+mn-cs"/>
              </a:rPr>
              <a:t>are that should be measured in the Environmental Account, given the account purpose, and also differing perspectives of significance</a:t>
            </a:r>
            <a:endParaRPr lang="en-US" sz="1800" b="1" dirty="0">
              <a:solidFill>
                <a:schemeClr val="bg1"/>
              </a:solidFill>
              <a:ea typeface="+mn-ea"/>
              <a:cs typeface="+mn-cs"/>
            </a:endParaRPr>
          </a:p>
        </p:txBody>
      </p:sp>
    </p:spTree>
    <p:extLst>
      <p:ext uri="{BB962C8B-B14F-4D97-AF65-F5344CB8AC3E}">
        <p14:creationId xmlns:p14="http://schemas.microsoft.com/office/powerpoint/2010/main" val="10077963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429DB43-BFBF-7545-B8D0-E377DC468C6C}"/>
              </a:ext>
            </a:extLst>
          </p:cNvPr>
          <p:cNvSpPr txBox="1"/>
          <p:nvPr/>
        </p:nvSpPr>
        <p:spPr>
          <a:xfrm>
            <a:off x="1073425" y="1940614"/>
            <a:ext cx="6997150" cy="2459936"/>
          </a:xfrm>
          <a:prstGeom prst="rect">
            <a:avLst/>
          </a:prstGeom>
          <a:solidFill>
            <a:schemeClr val="tx2"/>
          </a:solidFill>
          <a:ln w="76200">
            <a:solidFill>
              <a:schemeClr val="bg1"/>
            </a:solidFill>
          </a:ln>
        </p:spPr>
        <p:txBody>
          <a:bodyPr wrap="square" rtlCol="0">
            <a:spAutoFit/>
          </a:bodyPr>
          <a:lstStyle/>
          <a:p>
            <a:endParaRPr lang="en-AU" dirty="0"/>
          </a:p>
        </p:txBody>
      </p:sp>
      <p:sp>
        <p:nvSpPr>
          <p:cNvPr id="4" name="TextBox 3">
            <a:extLst>
              <a:ext uri="{FF2B5EF4-FFF2-40B4-BE49-F238E27FC236}">
                <a16:creationId xmlns:a16="http://schemas.microsoft.com/office/drawing/2014/main" id="{76DF7DC9-8BDC-E44D-B792-E0EB425CC8DA}"/>
              </a:ext>
            </a:extLst>
          </p:cNvPr>
          <p:cNvSpPr txBox="1"/>
          <p:nvPr/>
        </p:nvSpPr>
        <p:spPr>
          <a:xfrm>
            <a:off x="1222625" y="2192645"/>
            <a:ext cx="6698750" cy="2677656"/>
          </a:xfrm>
          <a:prstGeom prst="rect">
            <a:avLst/>
          </a:prstGeom>
          <a:noFill/>
        </p:spPr>
        <p:txBody>
          <a:bodyPr wrap="square" rtlCol="0">
            <a:spAutoFit/>
          </a:bodyPr>
          <a:lstStyle/>
          <a:p>
            <a:r>
              <a:rPr lang="en-AU" sz="2400" dirty="0">
                <a:solidFill>
                  <a:schemeClr val="bg1"/>
                </a:solidFill>
                <a:latin typeface="+mj-lt"/>
              </a:rPr>
              <a:t>Why would you want to develop an environmental account? </a:t>
            </a:r>
          </a:p>
          <a:p>
            <a:endParaRPr lang="en-AU" sz="2400" dirty="0">
              <a:solidFill>
                <a:schemeClr val="bg1"/>
              </a:solidFill>
              <a:latin typeface="+mj-lt"/>
            </a:endParaRPr>
          </a:p>
          <a:p>
            <a:r>
              <a:rPr lang="en-AU" sz="2400" dirty="0">
                <a:solidFill>
                  <a:schemeClr val="bg1"/>
                </a:solidFill>
                <a:latin typeface="+mj-lt"/>
              </a:rPr>
              <a:t>What assets are the most important to measure on your property? </a:t>
            </a:r>
          </a:p>
          <a:p>
            <a:pPr algn="ctr"/>
            <a:endParaRPr lang="en-AU" sz="2400" dirty="0">
              <a:solidFill>
                <a:schemeClr val="bg1"/>
              </a:solidFill>
              <a:latin typeface="+mj-lt"/>
            </a:endParaRPr>
          </a:p>
          <a:p>
            <a:pPr algn="ctr"/>
            <a:endParaRPr lang="en-AU" sz="2400" dirty="0">
              <a:solidFill>
                <a:schemeClr val="bg1"/>
              </a:solidFill>
              <a:latin typeface="+mj-lt"/>
            </a:endParaRPr>
          </a:p>
        </p:txBody>
      </p:sp>
      <p:sp>
        <p:nvSpPr>
          <p:cNvPr id="3" name="Slide Number Placeholder 2">
            <a:extLst>
              <a:ext uri="{FF2B5EF4-FFF2-40B4-BE49-F238E27FC236}">
                <a16:creationId xmlns:a16="http://schemas.microsoft.com/office/drawing/2014/main" id="{D99E684E-482D-D146-AFCD-3489617B1615}"/>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810D05-EF9E-4802-83AC-82DB24C16FD7}" type="slidenum">
              <a:rPr lang="en-AU" smtClean="0"/>
              <a:pPr/>
              <a:t>42</a:t>
            </a:fld>
            <a:endParaRPr lang="en-AU" dirty="0"/>
          </a:p>
        </p:txBody>
      </p:sp>
      <p:pic>
        <p:nvPicPr>
          <p:cNvPr id="5" name="Graphic 4" descr="Boardroom with solid fill">
            <a:extLst>
              <a:ext uri="{FF2B5EF4-FFF2-40B4-BE49-F238E27FC236}">
                <a16:creationId xmlns:a16="http://schemas.microsoft.com/office/drawing/2014/main" id="{E98208DB-7EB0-F84A-811F-D3D1F945114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25835" y="5104106"/>
            <a:ext cx="1053790" cy="1053790"/>
          </a:xfrm>
          <a:prstGeom prst="rect">
            <a:avLst/>
          </a:prstGeom>
        </p:spPr>
      </p:pic>
    </p:spTree>
    <p:extLst>
      <p:ext uri="{BB962C8B-B14F-4D97-AF65-F5344CB8AC3E}">
        <p14:creationId xmlns:p14="http://schemas.microsoft.com/office/powerpoint/2010/main" val="22928478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7AC38DD-F406-3D2D-BDD0-E6AD1F8D07EC}"/>
              </a:ext>
            </a:extLst>
          </p:cNvPr>
          <p:cNvSpPr>
            <a:spLocks noGrp="1"/>
          </p:cNvSpPr>
          <p:nvPr>
            <p:ph type="title"/>
          </p:nvPr>
        </p:nvSpPr>
        <p:spPr/>
        <p:txBody>
          <a:bodyPr/>
          <a:lstStyle/>
          <a:p>
            <a:r>
              <a:rPr lang="en-AU" dirty="0">
                <a:solidFill>
                  <a:schemeClr val="tx2"/>
                </a:solidFill>
              </a:rPr>
              <a:t>Selecting a Method – what to look for</a:t>
            </a:r>
          </a:p>
        </p:txBody>
      </p:sp>
      <p:sp>
        <p:nvSpPr>
          <p:cNvPr id="3" name="Slide Number Placeholder 2">
            <a:extLst>
              <a:ext uri="{FF2B5EF4-FFF2-40B4-BE49-F238E27FC236}">
                <a16:creationId xmlns:a16="http://schemas.microsoft.com/office/drawing/2014/main" id="{7399AADA-C171-A179-A56F-CFB584F469AE}"/>
              </a:ext>
            </a:extLst>
          </p:cNvPr>
          <p:cNvSpPr>
            <a:spLocks noGrp="1"/>
          </p:cNvSpPr>
          <p:nvPr>
            <p:ph type="sldNum" sz="quarter" idx="12"/>
          </p:nvPr>
        </p:nvSpPr>
        <p:spPr/>
        <p:txBody>
          <a:bodyPr/>
          <a:lstStyle/>
          <a:p>
            <a:fld id="{20550A7E-0215-EA48-A579-C9E7E81A0714}" type="slidenum">
              <a:rPr lang="en-AU" smtClean="0"/>
              <a:t>43</a:t>
            </a:fld>
            <a:endParaRPr lang="en-AU"/>
          </a:p>
        </p:txBody>
      </p:sp>
      <p:pic>
        <p:nvPicPr>
          <p:cNvPr id="15" name="Picture 14" descr="Graphical user interface, text, application&#10;&#10;Description automatically generated">
            <a:extLst>
              <a:ext uri="{FF2B5EF4-FFF2-40B4-BE49-F238E27FC236}">
                <a16:creationId xmlns:a16="http://schemas.microsoft.com/office/drawing/2014/main" id="{CACB7F86-0245-4A28-5C8F-3B5FF28BBDA4}"/>
              </a:ext>
            </a:extLst>
          </p:cNvPr>
          <p:cNvPicPr>
            <a:picLocks noChangeAspect="1"/>
          </p:cNvPicPr>
          <p:nvPr/>
        </p:nvPicPr>
        <p:blipFill>
          <a:blip r:embed="rId2"/>
          <a:stretch>
            <a:fillRect/>
          </a:stretch>
        </p:blipFill>
        <p:spPr>
          <a:xfrm>
            <a:off x="2551403" y="1035781"/>
            <a:ext cx="3846984" cy="4987953"/>
          </a:xfrm>
          <a:prstGeom prst="rect">
            <a:avLst/>
          </a:prstGeom>
        </p:spPr>
      </p:pic>
      <p:cxnSp>
        <p:nvCxnSpPr>
          <p:cNvPr id="13" name="Straight Arrow Connector 12">
            <a:extLst>
              <a:ext uri="{FF2B5EF4-FFF2-40B4-BE49-F238E27FC236}">
                <a16:creationId xmlns:a16="http://schemas.microsoft.com/office/drawing/2014/main" id="{DD1978E6-5C2B-AE05-370E-3DFC769B9641}"/>
              </a:ext>
            </a:extLst>
          </p:cNvPr>
          <p:cNvCxnSpPr/>
          <p:nvPr/>
        </p:nvCxnSpPr>
        <p:spPr>
          <a:xfrm flipH="1">
            <a:off x="6284314" y="1384278"/>
            <a:ext cx="846286"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74DE052-1C6B-8AEF-6814-CB849CA8CDA0}"/>
              </a:ext>
            </a:extLst>
          </p:cNvPr>
          <p:cNvCxnSpPr>
            <a:cxnSpLocks/>
          </p:cNvCxnSpPr>
          <p:nvPr/>
        </p:nvCxnSpPr>
        <p:spPr>
          <a:xfrm>
            <a:off x="1757320" y="2596734"/>
            <a:ext cx="932782"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6BA42FA7-17A5-DDD1-D9B6-806B54E155D5}"/>
              </a:ext>
            </a:extLst>
          </p:cNvPr>
          <p:cNvCxnSpPr>
            <a:cxnSpLocks/>
          </p:cNvCxnSpPr>
          <p:nvPr/>
        </p:nvCxnSpPr>
        <p:spPr>
          <a:xfrm>
            <a:off x="1757320" y="2765318"/>
            <a:ext cx="932782"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388B4E11-FA50-8BD1-3E02-9196CC7F2FA1}"/>
              </a:ext>
            </a:extLst>
          </p:cNvPr>
          <p:cNvCxnSpPr>
            <a:cxnSpLocks/>
          </p:cNvCxnSpPr>
          <p:nvPr/>
        </p:nvCxnSpPr>
        <p:spPr>
          <a:xfrm>
            <a:off x="1757320" y="4738426"/>
            <a:ext cx="932782"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62A8F63E-80A7-770F-F78D-AC11147EAE37}"/>
              </a:ext>
            </a:extLst>
          </p:cNvPr>
          <p:cNvCxnSpPr>
            <a:cxnSpLocks/>
          </p:cNvCxnSpPr>
          <p:nvPr/>
        </p:nvCxnSpPr>
        <p:spPr>
          <a:xfrm>
            <a:off x="1757320" y="5238783"/>
            <a:ext cx="932782"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9C9260E3-F9C8-A8C2-D8DC-53B2CB48A49A}"/>
              </a:ext>
            </a:extLst>
          </p:cNvPr>
          <p:cNvCxnSpPr>
            <a:cxnSpLocks/>
          </p:cNvCxnSpPr>
          <p:nvPr/>
        </p:nvCxnSpPr>
        <p:spPr>
          <a:xfrm>
            <a:off x="1757320" y="4971746"/>
            <a:ext cx="932782"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 name="Title 9">
            <a:extLst>
              <a:ext uri="{FF2B5EF4-FFF2-40B4-BE49-F238E27FC236}">
                <a16:creationId xmlns:a16="http://schemas.microsoft.com/office/drawing/2014/main" id="{03637359-1487-64AA-9927-4AB86DC91B6D}"/>
              </a:ext>
            </a:extLst>
          </p:cNvPr>
          <p:cNvSpPr txBox="1">
            <a:spLocks/>
          </p:cNvSpPr>
          <p:nvPr/>
        </p:nvSpPr>
        <p:spPr>
          <a:xfrm>
            <a:off x="531545" y="5627988"/>
            <a:ext cx="78867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2800" kern="1200">
                <a:solidFill>
                  <a:schemeClr val="tx1"/>
                </a:solidFill>
                <a:latin typeface="+mj-lt"/>
                <a:ea typeface="+mj-ea"/>
                <a:cs typeface="+mj-cs"/>
              </a:defRPr>
            </a:lvl1pPr>
          </a:lstStyle>
          <a:p>
            <a:r>
              <a:rPr lang="en-AU" sz="2000" dirty="0">
                <a:solidFill>
                  <a:schemeClr val="tx2"/>
                </a:solidFill>
              </a:rPr>
              <a:t>Remember – Accredited Experts can help you with this step</a:t>
            </a:r>
          </a:p>
        </p:txBody>
      </p:sp>
    </p:spTree>
    <p:extLst>
      <p:ext uri="{BB962C8B-B14F-4D97-AF65-F5344CB8AC3E}">
        <p14:creationId xmlns:p14="http://schemas.microsoft.com/office/powerpoint/2010/main" val="29914906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6">
            <a:extLst>
              <a:ext uri="{FF2B5EF4-FFF2-40B4-BE49-F238E27FC236}">
                <a16:creationId xmlns:a16="http://schemas.microsoft.com/office/drawing/2014/main" id="{060D58DA-4605-D24B-85F4-BF2E1CFC64D4}"/>
              </a:ext>
            </a:extLst>
          </p:cNvPr>
          <p:cNvGraphicFramePr>
            <a:graphicFrameLocks noGrp="1"/>
          </p:cNvGraphicFramePr>
          <p:nvPr>
            <p:extLst>
              <p:ext uri="{D42A27DB-BD31-4B8C-83A1-F6EECF244321}">
                <p14:modId xmlns:p14="http://schemas.microsoft.com/office/powerpoint/2010/main" val="1754252133"/>
              </p:ext>
            </p:extLst>
          </p:nvPr>
        </p:nvGraphicFramePr>
        <p:xfrm>
          <a:off x="0" y="0"/>
          <a:ext cx="2985206" cy="6857999"/>
        </p:xfrm>
        <a:graphic>
          <a:graphicData uri="http://schemas.openxmlformats.org/drawingml/2006/table">
            <a:tbl>
              <a:tblPr firstRow="1" bandRow="1">
                <a:tableStyleId>{2D5ABB26-0587-4C30-8999-92F81FD0307C}</a:tableStyleId>
              </a:tblPr>
              <a:tblGrid>
                <a:gridCol w="2985206">
                  <a:extLst>
                    <a:ext uri="{9D8B030D-6E8A-4147-A177-3AD203B41FA5}">
                      <a16:colId xmlns:a16="http://schemas.microsoft.com/office/drawing/2014/main" val="2556676331"/>
                    </a:ext>
                  </a:extLst>
                </a:gridCol>
              </a:tblGrid>
              <a:tr h="685799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600" b="1" i="0" u="none" strike="noStrike" kern="1200" cap="none" spc="0" normalizeH="0" baseline="0" noProof="0" dirty="0">
                        <a:ln>
                          <a:noFill/>
                        </a:ln>
                        <a:solidFill>
                          <a:srgbClr val="EFA847"/>
                        </a:solidFill>
                        <a:effectLst/>
                        <a:uLnTx/>
                        <a:uFillTx/>
                        <a:latin typeface="Avenir LT Std 35 Light" panose="020B0402020203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600" b="1" i="0" u="none" strike="noStrike" kern="1200" cap="none" spc="0" normalizeH="0" baseline="0" noProof="0" dirty="0">
                          <a:ln>
                            <a:noFill/>
                          </a:ln>
                          <a:solidFill>
                            <a:srgbClr val="EFA847"/>
                          </a:solidFill>
                          <a:effectLst/>
                          <a:uLnTx/>
                          <a:uFillTx/>
                          <a:latin typeface="Avenir LT Std 35 Light" panose="020B0402020203020204" pitchFamily="34" charset="0"/>
                          <a:ea typeface="+mn-ea"/>
                          <a:cs typeface="+mn-cs"/>
                        </a:rPr>
                        <a:t>1</a:t>
                      </a:r>
                    </a:p>
                    <a:p>
                      <a:pPr algn="ctr"/>
                      <a:r>
                        <a:rPr lang="en-US" sz="2700" b="0" dirty="0">
                          <a:solidFill>
                            <a:schemeClr val="bg1"/>
                          </a:solidFill>
                          <a:latin typeface="+mj-lt"/>
                        </a:rPr>
                        <a:t>Stratification</a:t>
                      </a:r>
                    </a:p>
                  </a:txBody>
                  <a:tcPr marL="68580" marR="68580" marT="34290" marB="34290">
                    <a:solidFill>
                      <a:srgbClr val="194963"/>
                    </a:solidFill>
                  </a:tcPr>
                </a:tc>
                <a:extLst>
                  <a:ext uri="{0D108BD9-81ED-4DB2-BD59-A6C34878D82A}">
                    <a16:rowId xmlns:a16="http://schemas.microsoft.com/office/drawing/2014/main" val="4111125886"/>
                  </a:ext>
                </a:extLst>
              </a:tr>
            </a:tbl>
          </a:graphicData>
        </a:graphic>
      </p:graphicFrame>
      <p:sp>
        <p:nvSpPr>
          <p:cNvPr id="2" name="Rectangle 1">
            <a:extLst>
              <a:ext uri="{FF2B5EF4-FFF2-40B4-BE49-F238E27FC236}">
                <a16:creationId xmlns:a16="http://schemas.microsoft.com/office/drawing/2014/main" id="{55F1D165-28A0-154F-8B50-C007971A9D6C}"/>
              </a:ext>
            </a:extLst>
          </p:cNvPr>
          <p:cNvSpPr/>
          <p:nvPr/>
        </p:nvSpPr>
        <p:spPr>
          <a:xfrm>
            <a:off x="3419647" y="216130"/>
            <a:ext cx="5095703" cy="1720734"/>
          </a:xfrm>
          <a:prstGeom prst="rect">
            <a:avLst/>
          </a:prstGeom>
          <a:solidFill>
            <a:schemeClr val="tx2"/>
          </a:solidFill>
          <a:ln>
            <a:solidFill>
              <a:srgbClr val="0250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mj-lt"/>
            </a:endParaRPr>
          </a:p>
        </p:txBody>
      </p:sp>
      <p:sp>
        <p:nvSpPr>
          <p:cNvPr id="8" name="Rectangle 7">
            <a:extLst>
              <a:ext uri="{FF2B5EF4-FFF2-40B4-BE49-F238E27FC236}">
                <a16:creationId xmlns:a16="http://schemas.microsoft.com/office/drawing/2014/main" id="{0C3D057C-EAA8-AA49-AB83-F4C883635969}"/>
              </a:ext>
            </a:extLst>
          </p:cNvPr>
          <p:cNvSpPr/>
          <p:nvPr/>
        </p:nvSpPr>
        <p:spPr>
          <a:xfrm>
            <a:off x="3501097" y="297197"/>
            <a:ext cx="4932801" cy="1558599"/>
          </a:xfrm>
          <a:prstGeom prst="rect">
            <a:avLst/>
          </a:prstGeom>
          <a:solidFill>
            <a:srgbClr val="909A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mj-lt"/>
            </a:endParaRPr>
          </a:p>
        </p:txBody>
      </p:sp>
      <p:sp>
        <p:nvSpPr>
          <p:cNvPr id="9" name="Title 1">
            <a:extLst>
              <a:ext uri="{FF2B5EF4-FFF2-40B4-BE49-F238E27FC236}">
                <a16:creationId xmlns:a16="http://schemas.microsoft.com/office/drawing/2014/main" id="{40C41914-1066-6840-AD2E-2ED1596F3D18}"/>
              </a:ext>
            </a:extLst>
          </p:cNvPr>
          <p:cNvSpPr txBox="1">
            <a:spLocks/>
          </p:cNvSpPr>
          <p:nvPr/>
        </p:nvSpPr>
        <p:spPr>
          <a:xfrm>
            <a:off x="3655800" y="412440"/>
            <a:ext cx="4623394" cy="1328111"/>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2200" dirty="0">
                <a:solidFill>
                  <a:schemeClr val="bg1"/>
                </a:solidFill>
              </a:rPr>
              <a:t>Your account is stratified into assets, sub-assets and assessment units</a:t>
            </a:r>
          </a:p>
        </p:txBody>
      </p:sp>
      <p:sp>
        <p:nvSpPr>
          <p:cNvPr id="3" name="Slide Number Placeholder 2">
            <a:extLst>
              <a:ext uri="{FF2B5EF4-FFF2-40B4-BE49-F238E27FC236}">
                <a16:creationId xmlns:a16="http://schemas.microsoft.com/office/drawing/2014/main" id="{2A9BC1AD-43F4-4145-A2AE-AAA8E531B5C4}"/>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810D05-EF9E-4802-83AC-82DB24C16FD7}" type="slidenum">
              <a:rPr lang="en-AU" smtClean="0">
                <a:latin typeface="+mj-lt"/>
              </a:rPr>
              <a:pPr/>
              <a:t>44</a:t>
            </a:fld>
            <a:endParaRPr lang="en-AU" dirty="0">
              <a:latin typeface="+mj-lt"/>
            </a:endParaRPr>
          </a:p>
        </p:txBody>
      </p:sp>
      <p:pic>
        <p:nvPicPr>
          <p:cNvPr id="12" name="Picture 11" descr="A picture containing game&#10;&#10;Description automatically generated">
            <a:extLst>
              <a:ext uri="{FF2B5EF4-FFF2-40B4-BE49-F238E27FC236}">
                <a16:creationId xmlns:a16="http://schemas.microsoft.com/office/drawing/2014/main" id="{47BB8DC7-8C7C-F64B-9970-3438CB16823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237709" y="1971039"/>
            <a:ext cx="1842174" cy="1473739"/>
          </a:xfrm>
          <a:prstGeom prst="rect">
            <a:avLst/>
          </a:prstGeom>
        </p:spPr>
      </p:pic>
      <p:sp>
        <p:nvSpPr>
          <p:cNvPr id="14" name="Down Arrow 13">
            <a:extLst>
              <a:ext uri="{FF2B5EF4-FFF2-40B4-BE49-F238E27FC236}">
                <a16:creationId xmlns:a16="http://schemas.microsoft.com/office/drawing/2014/main" id="{7620F81B-C46E-E144-9489-F16D4A31B445}"/>
              </a:ext>
            </a:extLst>
          </p:cNvPr>
          <p:cNvSpPr/>
          <p:nvPr/>
        </p:nvSpPr>
        <p:spPr>
          <a:xfrm>
            <a:off x="6001634" y="3728039"/>
            <a:ext cx="314325" cy="4143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mj-lt"/>
            </a:endParaRPr>
          </a:p>
        </p:txBody>
      </p:sp>
      <p:sp>
        <p:nvSpPr>
          <p:cNvPr id="17" name="TextBox 16">
            <a:extLst>
              <a:ext uri="{FF2B5EF4-FFF2-40B4-BE49-F238E27FC236}">
                <a16:creationId xmlns:a16="http://schemas.microsoft.com/office/drawing/2014/main" id="{6561DF0B-29CB-4743-8A21-7B7DA37A2020}"/>
              </a:ext>
            </a:extLst>
          </p:cNvPr>
          <p:cNvSpPr txBox="1"/>
          <p:nvPr/>
        </p:nvSpPr>
        <p:spPr>
          <a:xfrm>
            <a:off x="5369625" y="4410319"/>
            <a:ext cx="1710258" cy="584775"/>
          </a:xfrm>
          <a:prstGeom prst="rect">
            <a:avLst/>
          </a:prstGeom>
          <a:solidFill>
            <a:schemeClr val="tx2"/>
          </a:solidFill>
          <a:ln>
            <a:solidFill>
              <a:srgbClr val="FDB54E"/>
            </a:solidFill>
          </a:ln>
        </p:spPr>
        <p:txBody>
          <a:bodyPr wrap="square" rtlCol="0">
            <a:spAutoFit/>
          </a:bodyPr>
          <a:lstStyle/>
          <a:p>
            <a:pPr algn="ctr"/>
            <a:r>
              <a:rPr lang="en-AU" sz="1600" dirty="0">
                <a:solidFill>
                  <a:schemeClr val="bg1"/>
                </a:solidFill>
                <a:latin typeface="+mj-lt"/>
              </a:rPr>
              <a:t>Broad vegetation types</a:t>
            </a:r>
          </a:p>
        </p:txBody>
      </p:sp>
      <p:sp>
        <p:nvSpPr>
          <p:cNvPr id="19" name="TextBox 18">
            <a:extLst>
              <a:ext uri="{FF2B5EF4-FFF2-40B4-BE49-F238E27FC236}">
                <a16:creationId xmlns:a16="http://schemas.microsoft.com/office/drawing/2014/main" id="{3B04A91D-6E15-924E-9744-87E7F7E6C9A4}"/>
              </a:ext>
            </a:extLst>
          </p:cNvPr>
          <p:cNvSpPr txBox="1"/>
          <p:nvPr/>
        </p:nvSpPr>
        <p:spPr>
          <a:xfrm>
            <a:off x="5303668" y="5835371"/>
            <a:ext cx="1842173" cy="584775"/>
          </a:xfrm>
          <a:prstGeom prst="rect">
            <a:avLst/>
          </a:prstGeom>
          <a:solidFill>
            <a:schemeClr val="tx2"/>
          </a:solidFill>
          <a:ln>
            <a:solidFill>
              <a:srgbClr val="FDB54E"/>
            </a:solidFill>
          </a:ln>
        </p:spPr>
        <p:txBody>
          <a:bodyPr wrap="square" rtlCol="0">
            <a:spAutoFit/>
          </a:bodyPr>
          <a:lstStyle/>
          <a:p>
            <a:pPr algn="ctr"/>
            <a:r>
              <a:rPr lang="en-AU" sz="1600" dirty="0">
                <a:solidFill>
                  <a:schemeClr val="bg1"/>
                </a:solidFill>
                <a:latin typeface="+mj-lt"/>
              </a:rPr>
              <a:t>Land use within vegetation type</a:t>
            </a:r>
          </a:p>
        </p:txBody>
      </p:sp>
      <p:sp>
        <p:nvSpPr>
          <p:cNvPr id="20" name="Down Arrow 19">
            <a:extLst>
              <a:ext uri="{FF2B5EF4-FFF2-40B4-BE49-F238E27FC236}">
                <a16:creationId xmlns:a16="http://schemas.microsoft.com/office/drawing/2014/main" id="{0E362995-6A50-2049-9D6E-44F224D44948}"/>
              </a:ext>
            </a:extLst>
          </p:cNvPr>
          <p:cNvSpPr/>
          <p:nvPr/>
        </p:nvSpPr>
        <p:spPr>
          <a:xfrm>
            <a:off x="6001634" y="5287551"/>
            <a:ext cx="314325" cy="4143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mj-lt"/>
            </a:endParaRPr>
          </a:p>
        </p:txBody>
      </p:sp>
      <p:sp>
        <p:nvSpPr>
          <p:cNvPr id="22" name="TextBox 21">
            <a:extLst>
              <a:ext uri="{FF2B5EF4-FFF2-40B4-BE49-F238E27FC236}">
                <a16:creationId xmlns:a16="http://schemas.microsoft.com/office/drawing/2014/main" id="{24586A2A-2DDE-714B-BE48-1ED960C004A4}"/>
              </a:ext>
            </a:extLst>
          </p:cNvPr>
          <p:cNvSpPr txBox="1"/>
          <p:nvPr/>
        </p:nvSpPr>
        <p:spPr>
          <a:xfrm>
            <a:off x="3435140" y="4366443"/>
            <a:ext cx="1842174" cy="672525"/>
          </a:xfrm>
          <a:prstGeom prst="rightArrow">
            <a:avLst/>
          </a:prstGeom>
          <a:solidFill>
            <a:schemeClr val="accent5"/>
          </a:solidFill>
          <a:ln>
            <a:solidFill>
              <a:srgbClr val="FDB54E"/>
            </a:solidFill>
          </a:ln>
        </p:spPr>
        <p:txBody>
          <a:bodyPr wrap="square" rtlCol="0">
            <a:spAutoFit/>
          </a:bodyPr>
          <a:lstStyle/>
          <a:p>
            <a:pPr algn="ctr"/>
            <a:r>
              <a:rPr lang="en-AU" sz="1600" dirty="0">
                <a:solidFill>
                  <a:schemeClr val="bg1"/>
                </a:solidFill>
                <a:latin typeface="+mj-lt"/>
              </a:rPr>
              <a:t>Sub-assets</a:t>
            </a:r>
          </a:p>
        </p:txBody>
      </p:sp>
      <p:sp>
        <p:nvSpPr>
          <p:cNvPr id="23" name="TextBox 22">
            <a:extLst>
              <a:ext uri="{FF2B5EF4-FFF2-40B4-BE49-F238E27FC236}">
                <a16:creationId xmlns:a16="http://schemas.microsoft.com/office/drawing/2014/main" id="{5A75CEA0-0ECF-AD41-8AB3-BD41F58477E6}"/>
              </a:ext>
            </a:extLst>
          </p:cNvPr>
          <p:cNvSpPr txBox="1"/>
          <p:nvPr/>
        </p:nvSpPr>
        <p:spPr>
          <a:xfrm>
            <a:off x="3435141" y="5785320"/>
            <a:ext cx="1842173" cy="672525"/>
          </a:xfrm>
          <a:prstGeom prst="rightArrow">
            <a:avLst/>
          </a:prstGeom>
          <a:solidFill>
            <a:schemeClr val="accent5"/>
          </a:solidFill>
          <a:ln>
            <a:solidFill>
              <a:srgbClr val="FDB54E"/>
            </a:solidFill>
          </a:ln>
        </p:spPr>
        <p:txBody>
          <a:bodyPr wrap="square" rtlCol="0">
            <a:spAutoFit/>
          </a:bodyPr>
          <a:lstStyle/>
          <a:p>
            <a:pPr algn="ctr"/>
            <a:r>
              <a:rPr lang="en-AU" sz="1600" dirty="0">
                <a:solidFill>
                  <a:schemeClr val="bg1"/>
                </a:solidFill>
                <a:latin typeface="+mj-lt"/>
              </a:rPr>
              <a:t>Assessment units</a:t>
            </a:r>
          </a:p>
        </p:txBody>
      </p:sp>
      <p:sp>
        <p:nvSpPr>
          <p:cNvPr id="5" name="TextBox 4">
            <a:extLst>
              <a:ext uri="{FF2B5EF4-FFF2-40B4-BE49-F238E27FC236}">
                <a16:creationId xmlns:a16="http://schemas.microsoft.com/office/drawing/2014/main" id="{6B107935-F830-3B48-34BD-97D68EC28DC1}"/>
              </a:ext>
            </a:extLst>
          </p:cNvPr>
          <p:cNvSpPr txBox="1"/>
          <p:nvPr/>
        </p:nvSpPr>
        <p:spPr>
          <a:xfrm>
            <a:off x="3395535" y="2346953"/>
            <a:ext cx="1842174" cy="672525"/>
          </a:xfrm>
          <a:prstGeom prst="rightArrow">
            <a:avLst/>
          </a:prstGeom>
          <a:solidFill>
            <a:schemeClr val="accent5"/>
          </a:solidFill>
          <a:ln>
            <a:solidFill>
              <a:srgbClr val="FDB54E"/>
            </a:solidFill>
          </a:ln>
        </p:spPr>
        <p:txBody>
          <a:bodyPr wrap="square" rtlCol="0">
            <a:spAutoFit/>
          </a:bodyPr>
          <a:lstStyle/>
          <a:p>
            <a:pPr algn="ctr"/>
            <a:r>
              <a:rPr lang="en-AU" sz="1600" dirty="0">
                <a:solidFill>
                  <a:schemeClr val="bg1"/>
                </a:solidFill>
                <a:latin typeface="+mj-lt"/>
              </a:rPr>
              <a:t>Asset</a:t>
            </a:r>
          </a:p>
        </p:txBody>
      </p:sp>
    </p:spTree>
    <p:extLst>
      <p:ext uri="{BB962C8B-B14F-4D97-AF65-F5344CB8AC3E}">
        <p14:creationId xmlns:p14="http://schemas.microsoft.com/office/powerpoint/2010/main" val="33500574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6">
            <a:extLst>
              <a:ext uri="{FF2B5EF4-FFF2-40B4-BE49-F238E27FC236}">
                <a16:creationId xmlns:a16="http://schemas.microsoft.com/office/drawing/2014/main" id="{060D58DA-4605-D24B-85F4-BF2E1CFC64D4}"/>
              </a:ext>
            </a:extLst>
          </p:cNvPr>
          <p:cNvGraphicFramePr>
            <a:graphicFrameLocks noGrp="1"/>
          </p:cNvGraphicFramePr>
          <p:nvPr>
            <p:extLst>
              <p:ext uri="{D42A27DB-BD31-4B8C-83A1-F6EECF244321}">
                <p14:modId xmlns:p14="http://schemas.microsoft.com/office/powerpoint/2010/main" val="2818773906"/>
              </p:ext>
            </p:extLst>
          </p:nvPr>
        </p:nvGraphicFramePr>
        <p:xfrm>
          <a:off x="0" y="0"/>
          <a:ext cx="2985206" cy="6857999"/>
        </p:xfrm>
        <a:graphic>
          <a:graphicData uri="http://schemas.openxmlformats.org/drawingml/2006/table">
            <a:tbl>
              <a:tblPr firstRow="1" bandRow="1">
                <a:tableStyleId>{2D5ABB26-0587-4C30-8999-92F81FD0307C}</a:tableStyleId>
              </a:tblPr>
              <a:tblGrid>
                <a:gridCol w="2985206">
                  <a:extLst>
                    <a:ext uri="{9D8B030D-6E8A-4147-A177-3AD203B41FA5}">
                      <a16:colId xmlns:a16="http://schemas.microsoft.com/office/drawing/2014/main" val="2556676331"/>
                    </a:ext>
                  </a:extLst>
                </a:gridCol>
              </a:tblGrid>
              <a:tr h="685799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600" b="1" i="0" u="none" strike="noStrike" kern="1200" cap="none" spc="0" normalizeH="0" baseline="0" noProof="0" dirty="0">
                        <a:ln>
                          <a:noFill/>
                        </a:ln>
                        <a:solidFill>
                          <a:srgbClr val="EFA847"/>
                        </a:solidFill>
                        <a:effectLst/>
                        <a:uLnTx/>
                        <a:uFillTx/>
                        <a:latin typeface="Avenir LT Std 35 Light" panose="020B0402020203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600" b="1" i="0" u="none" strike="noStrike" kern="1200" cap="none" spc="0" normalizeH="0" baseline="0" noProof="0" dirty="0">
                          <a:ln>
                            <a:noFill/>
                          </a:ln>
                          <a:solidFill>
                            <a:srgbClr val="EFA847"/>
                          </a:solidFill>
                          <a:effectLst/>
                          <a:uLnTx/>
                          <a:uFillTx/>
                          <a:latin typeface="Avenir LT Std 35 Light" panose="020B0402020203020204" pitchFamily="34" charset="0"/>
                          <a:ea typeface="+mn-ea"/>
                          <a:cs typeface="+mn-cs"/>
                        </a:rPr>
                        <a:t>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1" i="0" u="none" strike="noStrike" kern="1200" cap="none" spc="0" normalizeH="0" baseline="0" noProof="0" dirty="0">
                        <a:ln>
                          <a:noFill/>
                        </a:ln>
                        <a:solidFill>
                          <a:srgbClr val="FFFFFF"/>
                        </a:solidFill>
                        <a:effectLst/>
                        <a:uLnTx/>
                        <a:uFillTx/>
                        <a:latin typeface="Avenir LT Std 35 Light" panose="020B0402020203020204" pitchFamily="34" charset="0"/>
                        <a:ea typeface="+mn-ea"/>
                        <a:cs typeface="+mn-cs"/>
                      </a:endParaRPr>
                    </a:p>
                    <a:p>
                      <a:pPr algn="ctr"/>
                      <a:r>
                        <a:rPr lang="en-US" sz="2700" b="0" dirty="0">
                          <a:solidFill>
                            <a:schemeClr val="bg1"/>
                          </a:solidFill>
                          <a:latin typeface="+mj-lt"/>
                        </a:rPr>
                        <a:t>Stratification</a:t>
                      </a:r>
                    </a:p>
                  </a:txBody>
                  <a:tcPr marL="68580" marR="68580" marT="34290" marB="34290">
                    <a:solidFill>
                      <a:srgbClr val="194963"/>
                    </a:solidFill>
                  </a:tcPr>
                </a:tc>
                <a:extLst>
                  <a:ext uri="{0D108BD9-81ED-4DB2-BD59-A6C34878D82A}">
                    <a16:rowId xmlns:a16="http://schemas.microsoft.com/office/drawing/2014/main" val="4111125886"/>
                  </a:ext>
                </a:extLst>
              </a:tr>
            </a:tbl>
          </a:graphicData>
        </a:graphic>
      </p:graphicFrame>
      <p:sp>
        <p:nvSpPr>
          <p:cNvPr id="3" name="Slide Number Placeholder 2">
            <a:extLst>
              <a:ext uri="{FF2B5EF4-FFF2-40B4-BE49-F238E27FC236}">
                <a16:creationId xmlns:a16="http://schemas.microsoft.com/office/drawing/2014/main" id="{2A9BC1AD-43F4-4145-A2AE-AAA8E531B5C4}"/>
              </a:ext>
            </a:extLst>
          </p:cNvPr>
          <p:cNvSpPr>
            <a:spLocks noGrp="1"/>
          </p:cNvSpPr>
          <p:nvPr>
            <p:ph type="sldNum" sz="quarter" idx="12"/>
          </p:nvPr>
        </p:nvSpPr>
        <p:spPr>
          <a:xfrm>
            <a:off x="6457950" y="6356351"/>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550A7E-0215-EA48-A579-C9E7E81A0714}" type="slidenum">
              <a:rPr lang="en-AU" smtClean="0"/>
              <a:pPr/>
              <a:t>45</a:t>
            </a:fld>
            <a:endParaRPr lang="en-AU" dirty="0"/>
          </a:p>
        </p:txBody>
      </p:sp>
      <p:pic>
        <p:nvPicPr>
          <p:cNvPr id="12" name="Picture 11" descr="A picture containing game&#10;&#10;Description automatically generated">
            <a:extLst>
              <a:ext uri="{FF2B5EF4-FFF2-40B4-BE49-F238E27FC236}">
                <a16:creationId xmlns:a16="http://schemas.microsoft.com/office/drawing/2014/main" id="{47BB8DC7-8C7C-F64B-9970-3438CB16823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140836" y="5934820"/>
            <a:ext cx="1053828" cy="843062"/>
          </a:xfrm>
          <a:prstGeom prst="rect">
            <a:avLst/>
          </a:prstGeom>
        </p:spPr>
      </p:pic>
      <p:sp>
        <p:nvSpPr>
          <p:cNvPr id="4" name="Down Arrow 3">
            <a:extLst>
              <a:ext uri="{FF2B5EF4-FFF2-40B4-BE49-F238E27FC236}">
                <a16:creationId xmlns:a16="http://schemas.microsoft.com/office/drawing/2014/main" id="{0D3D3E3C-9717-D544-8BB4-D81F00209BB0}"/>
              </a:ext>
            </a:extLst>
          </p:cNvPr>
          <p:cNvSpPr/>
          <p:nvPr/>
        </p:nvSpPr>
        <p:spPr>
          <a:xfrm>
            <a:off x="5653193" y="2777553"/>
            <a:ext cx="329290" cy="27812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5" name="Group 14">
            <a:extLst>
              <a:ext uri="{FF2B5EF4-FFF2-40B4-BE49-F238E27FC236}">
                <a16:creationId xmlns:a16="http://schemas.microsoft.com/office/drawing/2014/main" id="{86CC7B01-3D57-3A47-89BC-B9BF65C42610}"/>
              </a:ext>
            </a:extLst>
          </p:cNvPr>
          <p:cNvGrpSpPr/>
          <p:nvPr/>
        </p:nvGrpSpPr>
        <p:grpSpPr>
          <a:xfrm>
            <a:off x="6116455" y="18336"/>
            <a:ext cx="3027545" cy="2928606"/>
            <a:chOff x="5713864" y="9928"/>
            <a:chExt cx="3027545" cy="2928606"/>
          </a:xfrm>
        </p:grpSpPr>
        <p:pic>
          <p:nvPicPr>
            <p:cNvPr id="10" name="Picture 9" descr="A picture containing text, sign&#10;&#10;Description automatically generated">
              <a:extLst>
                <a:ext uri="{FF2B5EF4-FFF2-40B4-BE49-F238E27FC236}">
                  <a16:creationId xmlns:a16="http://schemas.microsoft.com/office/drawing/2014/main" id="{65F050DE-4D7F-F44C-B6B4-590103B6760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13864" y="20975"/>
              <a:ext cx="2358624" cy="2917559"/>
            </a:xfrm>
            <a:prstGeom prst="rect">
              <a:avLst/>
            </a:prstGeom>
          </p:spPr>
        </p:pic>
        <p:pic>
          <p:nvPicPr>
            <p:cNvPr id="26" name="Picture 25" descr="Graphical user interface, application&#10;&#10;Description automatically generated with medium confidence">
              <a:extLst>
                <a:ext uri="{FF2B5EF4-FFF2-40B4-BE49-F238E27FC236}">
                  <a16:creationId xmlns:a16="http://schemas.microsoft.com/office/drawing/2014/main" id="{A579D2E6-62B6-1A48-9198-1805CBEAD79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276019" y="9928"/>
              <a:ext cx="1465390" cy="1132851"/>
            </a:xfrm>
            <a:prstGeom prst="rect">
              <a:avLst/>
            </a:prstGeom>
            <a:ln>
              <a:solidFill>
                <a:schemeClr val="tx1"/>
              </a:solidFill>
            </a:ln>
          </p:spPr>
        </p:pic>
      </p:grpSp>
      <p:pic>
        <p:nvPicPr>
          <p:cNvPr id="5" name="Picture 4" descr="A picture containing text, sign, painting&#10;&#10;Description automatically generated">
            <a:extLst>
              <a:ext uri="{FF2B5EF4-FFF2-40B4-BE49-F238E27FC236}">
                <a16:creationId xmlns:a16="http://schemas.microsoft.com/office/drawing/2014/main" id="{1295DE65-4F31-9B46-90E0-891176A08B2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51534" y="3100139"/>
            <a:ext cx="2985206" cy="3692625"/>
          </a:xfrm>
          <a:prstGeom prst="rect">
            <a:avLst/>
          </a:prstGeom>
        </p:spPr>
      </p:pic>
      <p:pic>
        <p:nvPicPr>
          <p:cNvPr id="11" name="Picture 10">
            <a:extLst>
              <a:ext uri="{FF2B5EF4-FFF2-40B4-BE49-F238E27FC236}">
                <a16:creationId xmlns:a16="http://schemas.microsoft.com/office/drawing/2014/main" id="{AD403F01-04F4-A84C-86FC-B458A08DA8FD}"/>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158796" y="3055674"/>
            <a:ext cx="1837340" cy="1314904"/>
          </a:xfrm>
          <a:prstGeom prst="rect">
            <a:avLst/>
          </a:prstGeom>
          <a:ln>
            <a:solidFill>
              <a:schemeClr val="tx1"/>
            </a:solidFill>
          </a:ln>
        </p:spPr>
      </p:pic>
      <p:grpSp>
        <p:nvGrpSpPr>
          <p:cNvPr id="16" name="Group 15">
            <a:extLst>
              <a:ext uri="{FF2B5EF4-FFF2-40B4-BE49-F238E27FC236}">
                <a16:creationId xmlns:a16="http://schemas.microsoft.com/office/drawing/2014/main" id="{B6FF3CBA-A044-F849-BF34-945AB10CB221}"/>
              </a:ext>
            </a:extLst>
          </p:cNvPr>
          <p:cNvGrpSpPr/>
          <p:nvPr/>
        </p:nvGrpSpPr>
        <p:grpSpPr>
          <a:xfrm>
            <a:off x="3160598" y="10332"/>
            <a:ext cx="2358624" cy="2936610"/>
            <a:chOff x="3160598" y="10332"/>
            <a:chExt cx="2358624" cy="2936610"/>
          </a:xfrm>
        </p:grpSpPr>
        <p:pic>
          <p:nvPicPr>
            <p:cNvPr id="8" name="Picture 7" descr="Map&#10;&#10;Description automatically generated with low confidence">
              <a:extLst>
                <a:ext uri="{FF2B5EF4-FFF2-40B4-BE49-F238E27FC236}">
                  <a16:creationId xmlns:a16="http://schemas.microsoft.com/office/drawing/2014/main" id="{06C2EB78-2AC0-7541-B572-5931F346B8C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160598" y="29383"/>
              <a:ext cx="2358624" cy="2917559"/>
            </a:xfrm>
            <a:prstGeom prst="rect">
              <a:avLst/>
            </a:prstGeom>
          </p:spPr>
        </p:pic>
        <p:pic>
          <p:nvPicPr>
            <p:cNvPr id="20" name="Picture 19" descr="Graphical user interface&#10;&#10;Description automatically generated with low confidence">
              <a:extLst>
                <a:ext uri="{FF2B5EF4-FFF2-40B4-BE49-F238E27FC236}">
                  <a16:creationId xmlns:a16="http://schemas.microsoft.com/office/drawing/2014/main" id="{45F212E7-7508-1D42-96B7-FE02C6D4B4F1}"/>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4678917" y="10332"/>
              <a:ext cx="840305" cy="1072303"/>
            </a:xfrm>
            <a:prstGeom prst="rect">
              <a:avLst/>
            </a:prstGeom>
            <a:ln>
              <a:solidFill>
                <a:schemeClr val="tx1"/>
              </a:solidFill>
            </a:ln>
          </p:spPr>
        </p:pic>
      </p:grpSp>
      <p:sp>
        <p:nvSpPr>
          <p:cNvPr id="18" name="Plus 17">
            <a:extLst>
              <a:ext uri="{FF2B5EF4-FFF2-40B4-BE49-F238E27FC236}">
                <a16:creationId xmlns:a16="http://schemas.microsoft.com/office/drawing/2014/main" id="{5FA2B514-4512-9443-A56F-271013EB8197}"/>
              </a:ext>
            </a:extLst>
          </p:cNvPr>
          <p:cNvSpPr>
            <a:spLocks/>
          </p:cNvSpPr>
          <p:nvPr/>
        </p:nvSpPr>
        <p:spPr>
          <a:xfrm>
            <a:off x="5547769" y="1292084"/>
            <a:ext cx="540139" cy="498049"/>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339334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6">
            <a:extLst>
              <a:ext uri="{FF2B5EF4-FFF2-40B4-BE49-F238E27FC236}">
                <a16:creationId xmlns:a16="http://schemas.microsoft.com/office/drawing/2014/main" id="{060D58DA-4605-D24B-85F4-BF2E1CFC64D4}"/>
              </a:ext>
            </a:extLst>
          </p:cNvPr>
          <p:cNvGraphicFramePr>
            <a:graphicFrameLocks noGrp="1"/>
          </p:cNvGraphicFramePr>
          <p:nvPr>
            <p:extLst>
              <p:ext uri="{D42A27DB-BD31-4B8C-83A1-F6EECF244321}">
                <p14:modId xmlns:p14="http://schemas.microsoft.com/office/powerpoint/2010/main" val="4089517288"/>
              </p:ext>
            </p:extLst>
          </p:nvPr>
        </p:nvGraphicFramePr>
        <p:xfrm>
          <a:off x="0" y="0"/>
          <a:ext cx="2985206" cy="6857999"/>
        </p:xfrm>
        <a:graphic>
          <a:graphicData uri="http://schemas.openxmlformats.org/drawingml/2006/table">
            <a:tbl>
              <a:tblPr firstRow="1" bandRow="1">
                <a:tableStyleId>{2D5ABB26-0587-4C30-8999-92F81FD0307C}</a:tableStyleId>
              </a:tblPr>
              <a:tblGrid>
                <a:gridCol w="2985206">
                  <a:extLst>
                    <a:ext uri="{9D8B030D-6E8A-4147-A177-3AD203B41FA5}">
                      <a16:colId xmlns:a16="http://schemas.microsoft.com/office/drawing/2014/main" val="2556676331"/>
                    </a:ext>
                  </a:extLst>
                </a:gridCol>
              </a:tblGrid>
              <a:tr h="685799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600" b="1" i="0" u="none" strike="noStrike" kern="1200" cap="none" spc="0" normalizeH="0" baseline="0" noProof="0" dirty="0">
                        <a:ln>
                          <a:noFill/>
                        </a:ln>
                        <a:solidFill>
                          <a:srgbClr val="EFA847"/>
                        </a:solidFill>
                        <a:effectLst/>
                        <a:uLnTx/>
                        <a:uFillTx/>
                        <a:latin typeface="Avenir LT Std 35 Light" panose="020B0402020203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600" b="1" i="0" u="none" strike="noStrike" kern="1200" cap="none" spc="0" normalizeH="0" baseline="0" noProof="0" dirty="0">
                          <a:ln>
                            <a:noFill/>
                          </a:ln>
                          <a:solidFill>
                            <a:srgbClr val="EFA847"/>
                          </a:solidFill>
                          <a:effectLst/>
                          <a:uLnTx/>
                          <a:uFillTx/>
                          <a:latin typeface="Avenir LT Std 35 Light" panose="020B0402020203020204" pitchFamily="34" charset="0"/>
                          <a:ea typeface="+mn-ea"/>
                          <a:cs typeface="+mn-cs"/>
                        </a:rPr>
                        <a:t>1</a:t>
                      </a:r>
                      <a:endParaRPr kumimoji="0" lang="en-US" sz="2700" b="1" i="0" u="none" strike="noStrike" kern="1200" cap="none" spc="0" normalizeH="0" baseline="0" noProof="0" dirty="0">
                        <a:ln>
                          <a:noFill/>
                        </a:ln>
                        <a:solidFill>
                          <a:srgbClr val="FFFFFF"/>
                        </a:solidFill>
                        <a:effectLst/>
                        <a:uLnTx/>
                        <a:uFillTx/>
                        <a:latin typeface="Avenir LT Std 35 Light" panose="020B0402020203020204" pitchFamily="34" charset="0"/>
                        <a:ea typeface="+mn-ea"/>
                        <a:cs typeface="+mn-cs"/>
                      </a:endParaRPr>
                    </a:p>
                    <a:p>
                      <a:pPr algn="ctr"/>
                      <a:r>
                        <a:rPr lang="en-US" sz="2700" b="0" dirty="0">
                          <a:solidFill>
                            <a:schemeClr val="bg1"/>
                          </a:solidFill>
                          <a:latin typeface="+mj-lt"/>
                        </a:rPr>
                        <a:t>Select Environmental Indicators</a:t>
                      </a:r>
                    </a:p>
                  </a:txBody>
                  <a:tcPr marL="68580" marR="68580" marT="34290" marB="34290">
                    <a:solidFill>
                      <a:srgbClr val="194963"/>
                    </a:solidFill>
                  </a:tcPr>
                </a:tc>
                <a:extLst>
                  <a:ext uri="{0D108BD9-81ED-4DB2-BD59-A6C34878D82A}">
                    <a16:rowId xmlns:a16="http://schemas.microsoft.com/office/drawing/2014/main" val="4111125886"/>
                  </a:ext>
                </a:extLst>
              </a:tr>
            </a:tbl>
          </a:graphicData>
        </a:graphic>
      </p:graphicFrame>
      <p:sp>
        <p:nvSpPr>
          <p:cNvPr id="2" name="Rectangle 1">
            <a:extLst>
              <a:ext uri="{FF2B5EF4-FFF2-40B4-BE49-F238E27FC236}">
                <a16:creationId xmlns:a16="http://schemas.microsoft.com/office/drawing/2014/main" id="{55F1D165-28A0-154F-8B50-C007971A9D6C}"/>
              </a:ext>
            </a:extLst>
          </p:cNvPr>
          <p:cNvSpPr/>
          <p:nvPr/>
        </p:nvSpPr>
        <p:spPr>
          <a:xfrm>
            <a:off x="3419647" y="44448"/>
            <a:ext cx="5095703" cy="1328111"/>
          </a:xfrm>
          <a:prstGeom prst="rect">
            <a:avLst/>
          </a:prstGeom>
          <a:solidFill>
            <a:schemeClr val="tx2"/>
          </a:solidFill>
          <a:ln>
            <a:solidFill>
              <a:srgbClr val="0250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0C3D057C-EAA8-AA49-AB83-F4C883635969}"/>
              </a:ext>
            </a:extLst>
          </p:cNvPr>
          <p:cNvSpPr/>
          <p:nvPr/>
        </p:nvSpPr>
        <p:spPr>
          <a:xfrm>
            <a:off x="3501097" y="125516"/>
            <a:ext cx="4932801" cy="1138206"/>
          </a:xfrm>
          <a:prstGeom prst="rect">
            <a:avLst/>
          </a:prstGeom>
          <a:solidFill>
            <a:srgbClr val="909A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itle 1">
            <a:extLst>
              <a:ext uri="{FF2B5EF4-FFF2-40B4-BE49-F238E27FC236}">
                <a16:creationId xmlns:a16="http://schemas.microsoft.com/office/drawing/2014/main" id="{40C41914-1066-6840-AD2E-2ED1596F3D18}"/>
              </a:ext>
            </a:extLst>
          </p:cNvPr>
          <p:cNvSpPr txBox="1">
            <a:spLocks/>
          </p:cNvSpPr>
          <p:nvPr/>
        </p:nvSpPr>
        <p:spPr>
          <a:xfrm>
            <a:off x="3655800" y="78762"/>
            <a:ext cx="4623394" cy="1328111"/>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2200" dirty="0">
                <a:solidFill>
                  <a:schemeClr val="bg1"/>
                </a:solidFill>
              </a:rPr>
              <a:t>The method will outline what indicators need to be measured</a:t>
            </a:r>
          </a:p>
        </p:txBody>
      </p:sp>
      <p:sp>
        <p:nvSpPr>
          <p:cNvPr id="3" name="Slide Number Placeholder 2">
            <a:extLst>
              <a:ext uri="{FF2B5EF4-FFF2-40B4-BE49-F238E27FC236}">
                <a16:creationId xmlns:a16="http://schemas.microsoft.com/office/drawing/2014/main" id="{2A9BC1AD-43F4-4145-A2AE-AAA8E531B5C4}"/>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810D05-EF9E-4802-83AC-82DB24C16FD7}" type="slidenum">
              <a:rPr lang="en-AU" smtClean="0"/>
              <a:pPr/>
              <a:t>46</a:t>
            </a:fld>
            <a:endParaRPr lang="en-AU" dirty="0"/>
          </a:p>
        </p:txBody>
      </p:sp>
      <p:pic>
        <p:nvPicPr>
          <p:cNvPr id="12" name="Picture 11" descr="A picture containing game&#10;&#10;Description automatically generated">
            <a:extLst>
              <a:ext uri="{FF2B5EF4-FFF2-40B4-BE49-F238E27FC236}">
                <a16:creationId xmlns:a16="http://schemas.microsoft.com/office/drawing/2014/main" id="{47BB8DC7-8C7C-F64B-9970-3438CB16823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445217" y="1520100"/>
            <a:ext cx="1220241" cy="976193"/>
          </a:xfrm>
          <a:prstGeom prst="rect">
            <a:avLst/>
          </a:prstGeom>
        </p:spPr>
      </p:pic>
      <p:graphicFrame>
        <p:nvGraphicFramePr>
          <p:cNvPr id="5" name="Table 4">
            <a:extLst>
              <a:ext uri="{FF2B5EF4-FFF2-40B4-BE49-F238E27FC236}">
                <a16:creationId xmlns:a16="http://schemas.microsoft.com/office/drawing/2014/main" id="{8AD33B8E-72DD-994F-A79E-1ECF05945845}"/>
              </a:ext>
            </a:extLst>
          </p:cNvPr>
          <p:cNvGraphicFramePr>
            <a:graphicFrameLocks noGrp="1"/>
          </p:cNvGraphicFramePr>
          <p:nvPr>
            <p:extLst>
              <p:ext uri="{D42A27DB-BD31-4B8C-83A1-F6EECF244321}">
                <p14:modId xmlns:p14="http://schemas.microsoft.com/office/powerpoint/2010/main" val="2666202710"/>
              </p:ext>
            </p:extLst>
          </p:nvPr>
        </p:nvGraphicFramePr>
        <p:xfrm>
          <a:off x="2985205" y="2541447"/>
          <a:ext cx="6140264" cy="3719515"/>
        </p:xfrm>
        <a:graphic>
          <a:graphicData uri="http://schemas.openxmlformats.org/drawingml/2006/table">
            <a:tbl>
              <a:tblPr/>
              <a:tblGrid>
                <a:gridCol w="1371037">
                  <a:extLst>
                    <a:ext uri="{9D8B030D-6E8A-4147-A177-3AD203B41FA5}">
                      <a16:colId xmlns:a16="http://schemas.microsoft.com/office/drawing/2014/main" val="4062666994"/>
                    </a:ext>
                  </a:extLst>
                </a:gridCol>
                <a:gridCol w="4769227">
                  <a:extLst>
                    <a:ext uri="{9D8B030D-6E8A-4147-A177-3AD203B41FA5}">
                      <a16:colId xmlns:a16="http://schemas.microsoft.com/office/drawing/2014/main" val="213276796"/>
                    </a:ext>
                  </a:extLst>
                </a:gridCol>
              </a:tblGrid>
              <a:tr h="337095">
                <a:tc>
                  <a:txBody>
                    <a:bodyPr/>
                    <a:lstStyle/>
                    <a:p>
                      <a:r>
                        <a:rPr lang="en-AU" sz="1400" b="0" dirty="0">
                          <a:solidFill>
                            <a:srgbClr val="FFFFFF"/>
                          </a:solidFill>
                          <a:effectLst/>
                          <a:latin typeface="+mj-lt"/>
                        </a:rPr>
                        <a:t>Indicator class </a:t>
                      </a:r>
                      <a:endParaRPr lang="en-AU" sz="3200" dirty="0">
                        <a:effectLst/>
                        <a:latin typeface="+mj-lt"/>
                      </a:endParaRPr>
                    </a:p>
                  </a:txBody>
                  <a:tcPr anchor="ctr">
                    <a:lnL w="6350" cap="flat" cmpd="sng" algn="ctr">
                      <a:solidFill>
                        <a:srgbClr val="000000"/>
                      </a:solidFill>
                      <a:prstDash val="solid"/>
                      <a:round/>
                      <a:headEnd type="none" w="med" len="med"/>
                      <a:tailEnd type="none" w="med" len="med"/>
                    </a:lnL>
                    <a:lnR w="6414"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25168"/>
                    </a:solidFill>
                  </a:tcPr>
                </a:tc>
                <a:tc>
                  <a:txBody>
                    <a:bodyPr/>
                    <a:lstStyle/>
                    <a:p>
                      <a:r>
                        <a:rPr lang="en-AU" sz="1400" b="0" dirty="0">
                          <a:solidFill>
                            <a:srgbClr val="FFFFFF"/>
                          </a:solidFill>
                          <a:effectLst/>
                          <a:latin typeface="+mj-lt"/>
                        </a:rPr>
                        <a:t>Indicator </a:t>
                      </a:r>
                      <a:endParaRPr lang="en-AU" sz="3200" dirty="0">
                        <a:effectLst/>
                        <a:latin typeface="+mj-lt"/>
                      </a:endParaRPr>
                    </a:p>
                  </a:txBody>
                  <a:tcPr anchor="ctr">
                    <a:lnL w="6414"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25168"/>
                    </a:solidFill>
                  </a:tcPr>
                </a:tc>
                <a:extLst>
                  <a:ext uri="{0D108BD9-81ED-4DB2-BD59-A6C34878D82A}">
                    <a16:rowId xmlns:a16="http://schemas.microsoft.com/office/drawing/2014/main" val="4141213328"/>
                  </a:ext>
                </a:extLst>
              </a:tr>
              <a:tr h="547780">
                <a:tc>
                  <a:txBody>
                    <a:bodyPr/>
                    <a:lstStyle/>
                    <a:p>
                      <a:r>
                        <a:rPr lang="en-AU" sz="1400" b="0" dirty="0">
                          <a:effectLst/>
                          <a:latin typeface="+mj-lt"/>
                        </a:rPr>
                        <a:t>Configuration </a:t>
                      </a:r>
                      <a:endParaRPr lang="en-AU" sz="3200" dirty="0">
                        <a:effectLst/>
                        <a:latin typeface="+mj-lt"/>
                      </a:endParaRPr>
                    </a:p>
                  </a:txBody>
                  <a:tcPr anchor="ctr">
                    <a:lnL w="6350" cap="flat" cmpd="sng" algn="ctr">
                      <a:solidFill>
                        <a:srgbClr val="000000"/>
                      </a:solidFill>
                      <a:prstDash val="solid"/>
                      <a:round/>
                      <a:headEnd type="none" w="med" len="med"/>
                      <a:tailEnd type="none" w="med" len="med"/>
                    </a:lnL>
                    <a:lnR w="6414"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DBE2"/>
                    </a:solidFill>
                  </a:tcPr>
                </a:tc>
                <a:tc>
                  <a:txBody>
                    <a:bodyPr/>
                    <a:lstStyle/>
                    <a:p>
                      <a:r>
                        <a:rPr lang="en-AU" sz="1400" b="1" dirty="0">
                          <a:effectLst/>
                          <a:latin typeface="+mj-lt"/>
                        </a:rPr>
                        <a:t>Indicator assessed with GIS </a:t>
                      </a:r>
                      <a:endParaRPr lang="en-AU" sz="3200" b="1" dirty="0">
                        <a:effectLst/>
                        <a:latin typeface="+mj-lt"/>
                      </a:endParaRPr>
                    </a:p>
                    <a:p>
                      <a:r>
                        <a:rPr lang="en-AU" sz="1400" dirty="0">
                          <a:effectLst/>
                          <a:latin typeface="+mj-lt"/>
                        </a:rPr>
                        <a:t>- </a:t>
                      </a:r>
                      <a:r>
                        <a:rPr lang="en-AU" sz="1400" b="0" dirty="0">
                          <a:effectLst/>
                          <a:latin typeface="+mj-lt"/>
                        </a:rPr>
                        <a:t>Context (%) </a:t>
                      </a:r>
                      <a:endParaRPr lang="en-AU" sz="3200" dirty="0">
                        <a:effectLst/>
                        <a:latin typeface="+mj-lt"/>
                      </a:endParaRPr>
                    </a:p>
                  </a:txBody>
                  <a:tcPr anchor="ctr">
                    <a:lnL w="6414"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5E5E5"/>
                    </a:solidFill>
                  </a:tcPr>
                </a:tc>
                <a:extLst>
                  <a:ext uri="{0D108BD9-81ED-4DB2-BD59-A6C34878D82A}">
                    <a16:rowId xmlns:a16="http://schemas.microsoft.com/office/drawing/2014/main" val="1772984709"/>
                  </a:ext>
                </a:extLst>
              </a:tr>
              <a:tr h="2654623">
                <a:tc>
                  <a:txBody>
                    <a:bodyPr/>
                    <a:lstStyle/>
                    <a:p>
                      <a:r>
                        <a:rPr lang="en-AU" sz="1400" b="0">
                          <a:effectLst/>
                          <a:latin typeface="+mj-lt"/>
                        </a:rPr>
                        <a:t>Composition </a:t>
                      </a:r>
                      <a:endParaRPr lang="en-AU" sz="3200">
                        <a:effectLst/>
                        <a:latin typeface="+mj-lt"/>
                      </a:endParaRPr>
                    </a:p>
                  </a:txBody>
                  <a:tcPr anchor="ctr">
                    <a:lnL w="6350" cap="flat" cmpd="sng" algn="ctr">
                      <a:solidFill>
                        <a:srgbClr val="000000"/>
                      </a:solidFill>
                      <a:prstDash val="solid"/>
                      <a:round/>
                      <a:headEnd type="none" w="med" len="med"/>
                      <a:tailEnd type="none" w="med" len="med"/>
                    </a:lnL>
                    <a:lnR w="6414"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DBE2"/>
                    </a:solidFill>
                  </a:tcPr>
                </a:tc>
                <a:tc>
                  <a:txBody>
                    <a:bodyPr/>
                    <a:lstStyle/>
                    <a:p>
                      <a:r>
                        <a:rPr lang="en-AU" sz="1400" b="1" dirty="0">
                          <a:effectLst/>
                          <a:latin typeface="+mj-lt"/>
                        </a:rPr>
                        <a:t>Indicators assessed by photos (optional field measures that are verified by photos): </a:t>
                      </a:r>
                    </a:p>
                    <a:p>
                      <a:endParaRPr lang="en-AU" sz="900" dirty="0">
                        <a:effectLst/>
                        <a:latin typeface="+mj-lt"/>
                      </a:endParaRPr>
                    </a:p>
                    <a:p>
                      <a:pPr>
                        <a:buFont typeface="Arial" panose="020B0604020202020204" pitchFamily="34" charset="0"/>
                        <a:buChar char="•"/>
                      </a:pPr>
                      <a:r>
                        <a:rPr lang="en-AU" sz="1400" dirty="0">
                          <a:effectLst/>
                          <a:latin typeface="+mj-lt"/>
                        </a:rPr>
                        <a:t> </a:t>
                      </a:r>
                      <a:r>
                        <a:rPr lang="en-AU" sz="1400" b="0" dirty="0">
                          <a:effectLst/>
                          <a:latin typeface="+mj-lt"/>
                        </a:rPr>
                        <a:t>Non-native plant cover (%) </a:t>
                      </a:r>
                      <a:endParaRPr lang="en-AU" sz="3200" dirty="0">
                        <a:effectLst/>
                        <a:latin typeface="+mj-lt"/>
                      </a:endParaRPr>
                    </a:p>
                    <a:p>
                      <a:pPr>
                        <a:buFont typeface="Arial" panose="020B0604020202020204" pitchFamily="34" charset="0"/>
                        <a:buChar char="•"/>
                      </a:pPr>
                      <a:r>
                        <a:rPr lang="en-AU" sz="1400" dirty="0">
                          <a:effectLst/>
                          <a:latin typeface="+mj-lt"/>
                        </a:rPr>
                        <a:t> </a:t>
                      </a:r>
                      <a:r>
                        <a:rPr lang="en-AU" sz="1400" b="0" dirty="0">
                          <a:effectLst/>
                          <a:latin typeface="+mj-lt"/>
                        </a:rPr>
                        <a:t>Organic litter ground cover (%) </a:t>
                      </a:r>
                      <a:endParaRPr lang="en-AU" sz="3200" dirty="0">
                        <a:effectLst/>
                        <a:latin typeface="+mj-lt"/>
                      </a:endParaRPr>
                    </a:p>
                    <a:p>
                      <a:pPr>
                        <a:buFont typeface="Arial" panose="020B0604020202020204" pitchFamily="34" charset="0"/>
                        <a:buChar char="•"/>
                      </a:pPr>
                      <a:r>
                        <a:rPr lang="en-AU" sz="1400" dirty="0">
                          <a:effectLst/>
                          <a:latin typeface="+mj-lt"/>
                        </a:rPr>
                        <a:t> </a:t>
                      </a:r>
                      <a:r>
                        <a:rPr lang="en-AU" sz="1400" b="0" dirty="0">
                          <a:effectLst/>
                          <a:latin typeface="+mj-lt"/>
                        </a:rPr>
                        <a:t>Native perennial grass cover (%) </a:t>
                      </a:r>
                    </a:p>
                    <a:p>
                      <a:pPr>
                        <a:buFont typeface="Arial" panose="020B0604020202020204" pitchFamily="34" charset="0"/>
                        <a:buNone/>
                      </a:pPr>
                      <a:endParaRPr lang="en-AU" sz="1200" b="0" dirty="0">
                        <a:effectLst/>
                        <a:latin typeface="+mj-lt"/>
                      </a:endParaRPr>
                    </a:p>
                    <a:p>
                      <a:pPr>
                        <a:buFont typeface="Arial" panose="020B0604020202020204" pitchFamily="34" charset="0"/>
                        <a:buNone/>
                      </a:pPr>
                      <a:r>
                        <a:rPr lang="en-AU" sz="1400" b="1" dirty="0">
                          <a:effectLst/>
                          <a:latin typeface="+mj-lt"/>
                        </a:rPr>
                        <a:t>Indicators assessed in the field: </a:t>
                      </a:r>
                    </a:p>
                    <a:p>
                      <a:pPr>
                        <a:buFont typeface="Arial" panose="020B0604020202020204" pitchFamily="34" charset="0"/>
                        <a:buNone/>
                      </a:pPr>
                      <a:endParaRPr lang="en-AU" sz="500" dirty="0">
                        <a:effectLst/>
                        <a:latin typeface="+mj-lt"/>
                      </a:endParaRPr>
                    </a:p>
                    <a:p>
                      <a:pPr>
                        <a:buFont typeface="Arial" panose="020B0604020202020204" pitchFamily="34" charset="0"/>
                        <a:buChar char="•"/>
                      </a:pPr>
                      <a:r>
                        <a:rPr lang="en-AU" sz="1400" b="0" dirty="0">
                          <a:effectLst/>
                          <a:latin typeface="+mj-lt"/>
                        </a:rPr>
                        <a:t> Native canopy height (if present) </a:t>
                      </a:r>
                      <a:endParaRPr lang="en-AU" sz="3200" dirty="0">
                        <a:effectLst/>
                        <a:latin typeface="+mj-lt"/>
                      </a:endParaRPr>
                    </a:p>
                    <a:p>
                      <a:pPr>
                        <a:buFont typeface="Arial" panose="020B0604020202020204" pitchFamily="34" charset="0"/>
                        <a:buChar char="•"/>
                      </a:pPr>
                      <a:r>
                        <a:rPr lang="en-AU" sz="1400" dirty="0">
                          <a:effectLst/>
                          <a:latin typeface="+mj-lt"/>
                        </a:rPr>
                        <a:t> </a:t>
                      </a:r>
                      <a:r>
                        <a:rPr lang="en-AU" sz="1400" b="0" dirty="0">
                          <a:effectLst/>
                          <a:latin typeface="+mj-lt"/>
                        </a:rPr>
                        <a:t>Native sub-canopy height (if present) </a:t>
                      </a:r>
                      <a:endParaRPr lang="en-AU" sz="3200" dirty="0">
                        <a:effectLst/>
                        <a:latin typeface="+mj-lt"/>
                      </a:endParaRPr>
                    </a:p>
                    <a:p>
                      <a:pPr>
                        <a:buFont typeface="Arial" panose="020B0604020202020204" pitchFamily="34" charset="0"/>
                        <a:buChar char="•"/>
                      </a:pPr>
                      <a:r>
                        <a:rPr lang="en-AU" sz="1400" dirty="0">
                          <a:effectLst/>
                          <a:latin typeface="+mj-lt"/>
                        </a:rPr>
                        <a:t> </a:t>
                      </a:r>
                      <a:r>
                        <a:rPr lang="en-AU" sz="1400" b="0" dirty="0">
                          <a:effectLst/>
                          <a:latin typeface="+mj-lt"/>
                        </a:rPr>
                        <a:t>Native canopy cover (%) </a:t>
                      </a:r>
                      <a:endParaRPr lang="en-AU" sz="3200" dirty="0">
                        <a:effectLst/>
                        <a:latin typeface="+mj-lt"/>
                      </a:endParaRPr>
                    </a:p>
                    <a:p>
                      <a:pPr>
                        <a:buFont typeface="Arial" panose="020B0604020202020204" pitchFamily="34" charset="0"/>
                        <a:buChar char="•"/>
                      </a:pPr>
                      <a:r>
                        <a:rPr lang="en-AU" sz="1400" dirty="0">
                          <a:effectLst/>
                          <a:latin typeface="+mj-lt"/>
                        </a:rPr>
                        <a:t> </a:t>
                      </a:r>
                      <a:r>
                        <a:rPr lang="en-AU" sz="1400" b="0" dirty="0">
                          <a:effectLst/>
                          <a:latin typeface="+mj-lt"/>
                        </a:rPr>
                        <a:t>Native sub-canopy cover (%) </a:t>
                      </a:r>
                      <a:endParaRPr lang="en-AU" sz="3200" dirty="0">
                        <a:effectLst/>
                        <a:latin typeface="+mj-lt"/>
                      </a:endParaRPr>
                    </a:p>
                    <a:p>
                      <a:pPr>
                        <a:buFont typeface="Arial" panose="020B0604020202020204" pitchFamily="34" charset="0"/>
                        <a:buChar char="•"/>
                      </a:pPr>
                      <a:r>
                        <a:rPr lang="en-AU" sz="1400" dirty="0">
                          <a:effectLst/>
                          <a:latin typeface="+mj-lt"/>
                        </a:rPr>
                        <a:t> </a:t>
                      </a:r>
                      <a:r>
                        <a:rPr lang="en-AU" sz="1400" b="0" dirty="0">
                          <a:effectLst/>
                          <a:latin typeface="+mj-lt"/>
                        </a:rPr>
                        <a:t>Native shrub cover (%) </a:t>
                      </a:r>
                      <a:endParaRPr lang="en-AU" sz="3200" dirty="0">
                        <a:effectLst/>
                        <a:latin typeface="+mj-lt"/>
                      </a:endParaRPr>
                    </a:p>
                  </a:txBody>
                  <a:tcPr anchor="ctr">
                    <a:lnL w="6414"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5E5E5"/>
                    </a:solidFill>
                  </a:tcPr>
                </a:tc>
                <a:extLst>
                  <a:ext uri="{0D108BD9-81ED-4DB2-BD59-A6C34878D82A}">
                    <a16:rowId xmlns:a16="http://schemas.microsoft.com/office/drawing/2014/main" val="3184217491"/>
                  </a:ext>
                </a:extLst>
              </a:tr>
            </a:tbl>
          </a:graphicData>
        </a:graphic>
      </p:graphicFrame>
    </p:spTree>
    <p:extLst>
      <p:ext uri="{BB962C8B-B14F-4D97-AF65-F5344CB8AC3E}">
        <p14:creationId xmlns:p14="http://schemas.microsoft.com/office/powerpoint/2010/main" val="12864949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23E0FAC-0BFF-104B-AAF1-195D6278776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 y="0"/>
            <a:ext cx="9143998" cy="6857999"/>
          </a:xfrm>
          <a:prstGeom prst="rect">
            <a:avLst/>
          </a:prstGeom>
        </p:spPr>
      </p:pic>
      <p:graphicFrame>
        <p:nvGraphicFramePr>
          <p:cNvPr id="29" name="Table 6">
            <a:extLst>
              <a:ext uri="{FF2B5EF4-FFF2-40B4-BE49-F238E27FC236}">
                <a16:creationId xmlns:a16="http://schemas.microsoft.com/office/drawing/2014/main" id="{2ED436B0-504C-B54A-BCE4-6FECAB51A5FF}"/>
              </a:ext>
            </a:extLst>
          </p:cNvPr>
          <p:cNvGraphicFramePr>
            <a:graphicFrameLocks noGrp="1"/>
          </p:cNvGraphicFramePr>
          <p:nvPr>
            <p:extLst>
              <p:ext uri="{D42A27DB-BD31-4B8C-83A1-F6EECF244321}">
                <p14:modId xmlns:p14="http://schemas.microsoft.com/office/powerpoint/2010/main" val="1015297731"/>
              </p:ext>
            </p:extLst>
          </p:nvPr>
        </p:nvGraphicFramePr>
        <p:xfrm>
          <a:off x="0" y="0"/>
          <a:ext cx="2907588" cy="6858000"/>
        </p:xfrm>
        <a:graphic>
          <a:graphicData uri="http://schemas.openxmlformats.org/drawingml/2006/table">
            <a:tbl>
              <a:tblPr firstRow="1" bandRow="1">
                <a:tableStyleId>{2D5ABB26-0587-4C30-8999-92F81FD0307C}</a:tableStyleId>
              </a:tblPr>
              <a:tblGrid>
                <a:gridCol w="2907588">
                  <a:extLst>
                    <a:ext uri="{9D8B030D-6E8A-4147-A177-3AD203B41FA5}">
                      <a16:colId xmlns:a16="http://schemas.microsoft.com/office/drawing/2014/main" val="2556676331"/>
                    </a:ext>
                  </a:extLst>
                </a:gridCol>
              </a:tblGrid>
              <a:tr h="6858000">
                <a:tc>
                  <a:txBody>
                    <a:bodyPr/>
                    <a:lstStyle/>
                    <a:p>
                      <a:pPr algn="ctr"/>
                      <a:endParaRPr lang="en-US" sz="8600" b="1" dirty="0">
                        <a:solidFill>
                          <a:srgbClr val="EFA847"/>
                        </a:solidFill>
                        <a:latin typeface="Avenir LT Std 35 Light" panose="020B0402020203020204" pitchFamily="34" charset="0"/>
                      </a:endParaRPr>
                    </a:p>
                    <a:p>
                      <a:pPr algn="ctr"/>
                      <a:r>
                        <a:rPr lang="en-US" sz="8600" b="1" dirty="0">
                          <a:solidFill>
                            <a:srgbClr val="EFA847"/>
                          </a:solidFill>
                          <a:latin typeface="Avenir LT Std 35 Light" panose="020B0402020203020204" pitchFamily="34" charset="0"/>
                        </a:rPr>
                        <a:t>1</a:t>
                      </a:r>
                      <a:endParaRPr lang="en-US" sz="2700" b="1" dirty="0">
                        <a:solidFill>
                          <a:schemeClr val="bg1"/>
                        </a:solidFill>
                        <a:latin typeface="Avenir LT Std 35 Light" panose="020B0402020203020204" pitchFamily="34" charset="0"/>
                      </a:endParaRPr>
                    </a:p>
                    <a:p>
                      <a:pPr algn="ctr"/>
                      <a:r>
                        <a:rPr lang="en-US" sz="2700" b="0" dirty="0">
                          <a:solidFill>
                            <a:schemeClr val="bg1"/>
                          </a:solidFill>
                          <a:latin typeface="+mj-lt"/>
                        </a:rPr>
                        <a:t>Determine Reference Benchmarks</a:t>
                      </a:r>
                    </a:p>
                  </a:txBody>
                  <a:tcPr marL="68580" marR="68580" marT="34290" marB="34290">
                    <a:solidFill>
                      <a:srgbClr val="194963"/>
                    </a:solidFill>
                  </a:tcPr>
                </a:tc>
                <a:extLst>
                  <a:ext uri="{0D108BD9-81ED-4DB2-BD59-A6C34878D82A}">
                    <a16:rowId xmlns:a16="http://schemas.microsoft.com/office/drawing/2014/main" val="4111125886"/>
                  </a:ext>
                </a:extLst>
              </a:tr>
            </a:tbl>
          </a:graphicData>
        </a:graphic>
      </p:graphicFrame>
      <p:sp>
        <p:nvSpPr>
          <p:cNvPr id="28" name="TextBox 27">
            <a:extLst>
              <a:ext uri="{FF2B5EF4-FFF2-40B4-BE49-F238E27FC236}">
                <a16:creationId xmlns:a16="http://schemas.microsoft.com/office/drawing/2014/main" id="{86693C05-903B-FF46-B7BB-C82E9B335AB0}"/>
              </a:ext>
            </a:extLst>
          </p:cNvPr>
          <p:cNvSpPr txBox="1"/>
          <p:nvPr/>
        </p:nvSpPr>
        <p:spPr>
          <a:xfrm>
            <a:off x="6349429" y="6573396"/>
            <a:ext cx="2734612" cy="230832"/>
          </a:xfrm>
          <a:prstGeom prst="rect">
            <a:avLst/>
          </a:prstGeom>
          <a:noFill/>
        </p:spPr>
        <p:txBody>
          <a:bodyPr wrap="square" rtlCol="0">
            <a:spAutoFit/>
          </a:bodyPr>
          <a:lstStyle/>
          <a:p>
            <a:pPr algn="r"/>
            <a:r>
              <a:rPr lang="en-US" sz="900" dirty="0">
                <a:solidFill>
                  <a:schemeClr val="bg1"/>
                </a:solidFill>
                <a:latin typeface="Avenir LT Std 35 Light" panose="020B0402020203020204" pitchFamily="34" charset="0"/>
              </a:rPr>
              <a:t>Photo courtesy of Burnett Mary Regional Group</a:t>
            </a:r>
          </a:p>
        </p:txBody>
      </p:sp>
      <p:graphicFrame>
        <p:nvGraphicFramePr>
          <p:cNvPr id="5" name="Table 4">
            <a:extLst>
              <a:ext uri="{FF2B5EF4-FFF2-40B4-BE49-F238E27FC236}">
                <a16:creationId xmlns:a16="http://schemas.microsoft.com/office/drawing/2014/main" id="{07326725-0757-0C47-8E01-49DC34EF0C8E}"/>
              </a:ext>
            </a:extLst>
          </p:cNvPr>
          <p:cNvGraphicFramePr>
            <a:graphicFrameLocks noGrp="1"/>
          </p:cNvGraphicFramePr>
          <p:nvPr>
            <p:extLst>
              <p:ext uri="{D42A27DB-BD31-4B8C-83A1-F6EECF244321}">
                <p14:modId xmlns:p14="http://schemas.microsoft.com/office/powerpoint/2010/main" val="1792903967"/>
              </p:ext>
            </p:extLst>
          </p:nvPr>
        </p:nvGraphicFramePr>
        <p:xfrm>
          <a:off x="3756863" y="1869620"/>
          <a:ext cx="4757057" cy="1826651"/>
        </p:xfrm>
        <a:graphic>
          <a:graphicData uri="http://schemas.openxmlformats.org/drawingml/2006/table">
            <a:tbl>
              <a:tblPr/>
              <a:tblGrid>
                <a:gridCol w="4757057">
                  <a:extLst>
                    <a:ext uri="{9D8B030D-6E8A-4147-A177-3AD203B41FA5}">
                      <a16:colId xmlns:a16="http://schemas.microsoft.com/office/drawing/2014/main" val="3653218647"/>
                    </a:ext>
                  </a:extLst>
                </a:gridCol>
              </a:tblGrid>
              <a:tr h="347388">
                <a:tc>
                  <a:txBody>
                    <a:bodyPr/>
                    <a:lstStyle/>
                    <a:p>
                      <a:pPr marL="230188" lvl="1" indent="0" fontAlgn="t">
                        <a:tabLst/>
                      </a:pPr>
                      <a:r>
                        <a:rPr lang="en-AU" sz="2000" b="0" dirty="0">
                          <a:solidFill>
                            <a:schemeClr val="tx1">
                              <a:lumMod val="85000"/>
                              <a:lumOff val="15000"/>
                            </a:schemeClr>
                          </a:solidFill>
                          <a:effectLst/>
                          <a:latin typeface="+mj-lt"/>
                        </a:rPr>
                        <a:t>DEFINITION</a:t>
                      </a:r>
                    </a:p>
                  </a:txBody>
                  <a:tcPr marL="50208" marR="50208" marT="25104" marB="25104" anchor="ctr">
                    <a:lnL w="12700" cap="flat" cmpd="sng" algn="ctr">
                      <a:solidFill>
                        <a:srgbClr val="194963"/>
                      </a:solidFill>
                      <a:prstDash val="solid"/>
                      <a:round/>
                      <a:headEnd type="none" w="med" len="med"/>
                      <a:tailEnd type="none" w="med" len="med"/>
                    </a:lnL>
                    <a:lnR w="12700" cap="flat" cmpd="sng" algn="ctr">
                      <a:solidFill>
                        <a:srgbClr val="194963"/>
                      </a:solidFill>
                      <a:prstDash val="solid"/>
                      <a:round/>
                      <a:headEnd type="none" w="med" len="med"/>
                      <a:tailEnd type="none" w="med" len="med"/>
                    </a:lnR>
                    <a:lnT w="12700" cap="flat" cmpd="sng" algn="ctr">
                      <a:solidFill>
                        <a:srgbClr val="194963"/>
                      </a:solidFill>
                      <a:prstDash val="solid"/>
                      <a:round/>
                      <a:headEnd type="none" w="med" len="med"/>
                      <a:tailEnd type="none" w="med" len="med"/>
                    </a:lnT>
                    <a:lnB w="12700" cap="flat" cmpd="sng" algn="ctr">
                      <a:solidFill>
                        <a:srgbClr val="194963"/>
                      </a:solidFill>
                      <a:prstDash val="solid"/>
                      <a:round/>
                      <a:headEnd type="none" w="med" len="med"/>
                      <a:tailEnd type="none" w="med" len="med"/>
                    </a:lnB>
                    <a:solidFill>
                      <a:srgbClr val="FAB140"/>
                    </a:solidFill>
                  </a:tcPr>
                </a:tc>
                <a:extLst>
                  <a:ext uri="{0D108BD9-81ED-4DB2-BD59-A6C34878D82A}">
                    <a16:rowId xmlns:a16="http://schemas.microsoft.com/office/drawing/2014/main" val="1377291543"/>
                  </a:ext>
                </a:extLst>
              </a:tr>
              <a:tr h="1471643">
                <a:tc>
                  <a:txBody>
                    <a:bodyPr/>
                    <a:lstStyle/>
                    <a:p>
                      <a:pPr marL="273050" lvl="1" indent="0" fontAlgn="t">
                        <a:tabLst/>
                      </a:pPr>
                      <a:r>
                        <a:rPr lang="en-AU" sz="2000" b="0" i="0" dirty="0">
                          <a:solidFill>
                            <a:schemeClr val="tx1">
                              <a:lumMod val="85000"/>
                              <a:lumOff val="15000"/>
                            </a:schemeClr>
                          </a:solidFill>
                          <a:effectLst/>
                          <a:latin typeface="+mj-lt"/>
                        </a:rPr>
                        <a:t>A Reference </a:t>
                      </a:r>
                      <a:r>
                        <a:rPr lang="en-AU" sz="2000" b="0" i="0" kern="1200" dirty="0">
                          <a:solidFill>
                            <a:schemeClr val="tx1">
                              <a:lumMod val="85000"/>
                              <a:lumOff val="15000"/>
                            </a:schemeClr>
                          </a:solidFill>
                          <a:effectLst/>
                          <a:latin typeface="+mj-lt"/>
                          <a:ea typeface="+mn-ea"/>
                          <a:cs typeface="+mn-cs"/>
                        </a:rPr>
                        <a:t>Benchmark is a </a:t>
                      </a:r>
                      <a:r>
                        <a:rPr lang="en-US" sz="2000" b="0" i="0" kern="1200" dirty="0">
                          <a:solidFill>
                            <a:schemeClr val="tx1">
                              <a:lumMod val="85000"/>
                              <a:lumOff val="15000"/>
                            </a:schemeClr>
                          </a:solidFill>
                          <a:effectLst/>
                          <a:latin typeface="+mj-lt"/>
                          <a:ea typeface="+mn-ea"/>
                          <a:cs typeface="+mn-cs"/>
                        </a:rPr>
                        <a:t>scientific estimate of the condition of an asset </a:t>
                      </a:r>
                    </a:p>
                    <a:p>
                      <a:pPr marL="273050" lvl="1" indent="0" fontAlgn="t">
                        <a:tabLst/>
                      </a:pPr>
                      <a:r>
                        <a:rPr lang="en-US" sz="2000" b="0" i="0" kern="1200" dirty="0">
                          <a:solidFill>
                            <a:schemeClr val="tx1">
                              <a:lumMod val="85000"/>
                              <a:lumOff val="15000"/>
                            </a:schemeClr>
                          </a:solidFill>
                          <a:effectLst/>
                          <a:latin typeface="+mj-lt"/>
                          <a:ea typeface="+mn-ea"/>
                          <a:cs typeface="+mn-cs"/>
                        </a:rPr>
                        <a:t>in its </a:t>
                      </a:r>
                      <a:r>
                        <a:rPr lang="en-US" sz="2000" b="1" i="0" kern="1200" dirty="0">
                          <a:solidFill>
                            <a:schemeClr val="tx1">
                              <a:lumMod val="85000"/>
                              <a:lumOff val="15000"/>
                            </a:schemeClr>
                          </a:solidFill>
                          <a:effectLst/>
                          <a:latin typeface="+mj-lt"/>
                          <a:ea typeface="+mn-ea"/>
                          <a:cs typeface="+mn-cs"/>
                        </a:rPr>
                        <a:t>best possible state</a:t>
                      </a:r>
                      <a:r>
                        <a:rPr lang="en-US" sz="2000" b="0" i="0" kern="1200" dirty="0">
                          <a:solidFill>
                            <a:schemeClr val="tx1">
                              <a:lumMod val="85000"/>
                              <a:lumOff val="15000"/>
                            </a:schemeClr>
                          </a:solidFill>
                          <a:effectLst/>
                          <a:latin typeface="+mj-lt"/>
                          <a:ea typeface="+mn-ea"/>
                          <a:cs typeface="+mn-cs"/>
                        </a:rPr>
                        <a:t>.</a:t>
                      </a:r>
                      <a:r>
                        <a:rPr lang="en-AU" sz="2000" b="0" i="0" kern="1200" dirty="0">
                          <a:solidFill>
                            <a:schemeClr val="tx1">
                              <a:lumMod val="85000"/>
                              <a:lumOff val="15000"/>
                            </a:schemeClr>
                          </a:solidFill>
                          <a:effectLst/>
                          <a:latin typeface="+mj-lt"/>
                          <a:ea typeface="+mn-ea"/>
                          <a:cs typeface="+mn-cs"/>
                        </a:rPr>
                        <a:t> </a:t>
                      </a:r>
                    </a:p>
                  </a:txBody>
                  <a:tcPr marL="50208" marR="50208" marT="25104" marB="25104" anchor="ctr">
                    <a:lnL w="12700" cap="flat" cmpd="sng" algn="ctr">
                      <a:solidFill>
                        <a:srgbClr val="194963"/>
                      </a:solidFill>
                      <a:prstDash val="solid"/>
                      <a:round/>
                      <a:headEnd type="none" w="med" len="med"/>
                      <a:tailEnd type="none" w="med" len="med"/>
                    </a:lnL>
                    <a:lnR w="12700" cap="flat" cmpd="sng" algn="ctr">
                      <a:solidFill>
                        <a:srgbClr val="194963"/>
                      </a:solidFill>
                      <a:prstDash val="solid"/>
                      <a:round/>
                      <a:headEnd type="none" w="med" len="med"/>
                      <a:tailEnd type="none" w="med" len="med"/>
                    </a:lnR>
                    <a:lnT w="12700" cap="flat" cmpd="sng" algn="ctr">
                      <a:solidFill>
                        <a:srgbClr val="194963"/>
                      </a:solidFill>
                      <a:prstDash val="solid"/>
                      <a:round/>
                      <a:headEnd type="none" w="med" len="med"/>
                      <a:tailEnd type="none" w="med" len="med"/>
                    </a:lnT>
                    <a:lnB w="12700" cap="flat" cmpd="sng" algn="ctr">
                      <a:solidFill>
                        <a:srgbClr val="194963"/>
                      </a:solidFill>
                      <a:prstDash val="solid"/>
                      <a:round/>
                      <a:headEnd type="none" w="med" len="med"/>
                      <a:tailEnd type="none" w="med" len="med"/>
                    </a:lnB>
                    <a:solidFill>
                      <a:srgbClr val="F7D9A4"/>
                    </a:solidFill>
                  </a:tcPr>
                </a:tc>
                <a:extLst>
                  <a:ext uri="{0D108BD9-81ED-4DB2-BD59-A6C34878D82A}">
                    <a16:rowId xmlns:a16="http://schemas.microsoft.com/office/drawing/2014/main" val="880500078"/>
                  </a:ext>
                </a:extLst>
              </a:tr>
            </a:tbl>
          </a:graphicData>
        </a:graphic>
      </p:graphicFrame>
      <p:sp>
        <p:nvSpPr>
          <p:cNvPr id="2" name="Slide Number Placeholder 1">
            <a:extLst>
              <a:ext uri="{FF2B5EF4-FFF2-40B4-BE49-F238E27FC236}">
                <a16:creationId xmlns:a16="http://schemas.microsoft.com/office/drawing/2014/main" id="{3C396002-4DBE-B048-8606-F5BD9A10CA44}"/>
              </a:ext>
            </a:extLst>
          </p:cNvPr>
          <p:cNvSpPr>
            <a:spLocks noGrp="1"/>
          </p:cNvSpPr>
          <p:nvPr>
            <p:ph type="sldNum" sz="quarter" idx="12"/>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810D05-EF9E-4802-83AC-82DB24C16FD7}" type="slidenum">
              <a:rPr lang="en-AU" smtClean="0"/>
              <a:pPr/>
              <a:t>47</a:t>
            </a:fld>
            <a:endParaRPr lang="en-AU" dirty="0"/>
          </a:p>
        </p:txBody>
      </p:sp>
    </p:spTree>
    <p:extLst>
      <p:ext uri="{BB962C8B-B14F-4D97-AF65-F5344CB8AC3E}">
        <p14:creationId xmlns:p14="http://schemas.microsoft.com/office/powerpoint/2010/main" val="16082135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23E0FAC-0BFF-104B-AAF1-195D6278776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 y="1"/>
            <a:ext cx="9143998" cy="6857999"/>
          </a:xfrm>
          <a:prstGeom prst="rect">
            <a:avLst/>
          </a:prstGeom>
        </p:spPr>
      </p:pic>
      <p:graphicFrame>
        <p:nvGraphicFramePr>
          <p:cNvPr id="29" name="Table 6">
            <a:extLst>
              <a:ext uri="{FF2B5EF4-FFF2-40B4-BE49-F238E27FC236}">
                <a16:creationId xmlns:a16="http://schemas.microsoft.com/office/drawing/2014/main" id="{2ED436B0-504C-B54A-BCE4-6FECAB51A5FF}"/>
              </a:ext>
            </a:extLst>
          </p:cNvPr>
          <p:cNvGraphicFramePr>
            <a:graphicFrameLocks noGrp="1"/>
          </p:cNvGraphicFramePr>
          <p:nvPr>
            <p:extLst>
              <p:ext uri="{D42A27DB-BD31-4B8C-83A1-F6EECF244321}">
                <p14:modId xmlns:p14="http://schemas.microsoft.com/office/powerpoint/2010/main" val="2324864141"/>
              </p:ext>
            </p:extLst>
          </p:nvPr>
        </p:nvGraphicFramePr>
        <p:xfrm>
          <a:off x="0" y="0"/>
          <a:ext cx="2907587" cy="6858000"/>
        </p:xfrm>
        <a:graphic>
          <a:graphicData uri="http://schemas.openxmlformats.org/drawingml/2006/table">
            <a:tbl>
              <a:tblPr firstRow="1" bandRow="1">
                <a:tableStyleId>{2D5ABB26-0587-4C30-8999-92F81FD0307C}</a:tableStyleId>
              </a:tblPr>
              <a:tblGrid>
                <a:gridCol w="2907587">
                  <a:extLst>
                    <a:ext uri="{9D8B030D-6E8A-4147-A177-3AD203B41FA5}">
                      <a16:colId xmlns:a16="http://schemas.microsoft.com/office/drawing/2014/main" val="2556676331"/>
                    </a:ext>
                  </a:extLst>
                </a:gridCol>
              </a:tblGrid>
              <a:tr h="6858000">
                <a:tc>
                  <a:txBody>
                    <a:bodyPr/>
                    <a:lstStyle/>
                    <a:p>
                      <a:pPr algn="ctr"/>
                      <a:endParaRPr lang="en-US" sz="2700" b="0" dirty="0">
                        <a:solidFill>
                          <a:srgbClr val="194963"/>
                        </a:solidFill>
                        <a:latin typeface="Avenir LT Std 35 Light" panose="020B0402020203020204" pitchFamily="34" charset="0"/>
                      </a:endParaRPr>
                    </a:p>
                    <a:p>
                      <a:pPr algn="ctr"/>
                      <a:endParaRPr lang="en-US" sz="8600" b="1" dirty="0">
                        <a:solidFill>
                          <a:srgbClr val="EFA847"/>
                        </a:solidFill>
                        <a:latin typeface="Avenir LT Std 35 Light" panose="020B0402020203020204" pitchFamily="34" charset="0"/>
                      </a:endParaRPr>
                    </a:p>
                    <a:p>
                      <a:pPr algn="ctr"/>
                      <a:r>
                        <a:rPr lang="en-US" sz="8600" b="1" dirty="0">
                          <a:solidFill>
                            <a:srgbClr val="EFA847"/>
                          </a:solidFill>
                          <a:latin typeface="Avenir LT Std 35 Light" panose="020B0402020203020204" pitchFamily="34" charset="0"/>
                        </a:rPr>
                        <a:t>1</a:t>
                      </a:r>
                      <a:endParaRPr lang="en-US" sz="2700" b="1" dirty="0">
                        <a:solidFill>
                          <a:schemeClr val="bg1"/>
                        </a:solidFill>
                        <a:latin typeface="Avenir LT Std 35 Light" panose="020B0402020203020204" pitchFamily="34" charset="0"/>
                      </a:endParaRPr>
                    </a:p>
                    <a:p>
                      <a:pPr algn="ctr"/>
                      <a:r>
                        <a:rPr lang="en-US" sz="2700" b="0" dirty="0">
                          <a:solidFill>
                            <a:schemeClr val="bg1"/>
                          </a:solidFill>
                          <a:latin typeface="+mj-lt"/>
                        </a:rPr>
                        <a:t>Determine Reference Benchmarks</a:t>
                      </a:r>
                    </a:p>
                  </a:txBody>
                  <a:tcPr marL="68580" marR="68580" marT="34290" marB="34290">
                    <a:solidFill>
                      <a:srgbClr val="194963"/>
                    </a:solidFill>
                  </a:tcPr>
                </a:tc>
                <a:extLst>
                  <a:ext uri="{0D108BD9-81ED-4DB2-BD59-A6C34878D82A}">
                    <a16:rowId xmlns:a16="http://schemas.microsoft.com/office/drawing/2014/main" val="4111125886"/>
                  </a:ext>
                </a:extLst>
              </a:tr>
            </a:tbl>
          </a:graphicData>
        </a:graphic>
      </p:graphicFrame>
      <p:sp>
        <p:nvSpPr>
          <p:cNvPr id="28" name="TextBox 27">
            <a:extLst>
              <a:ext uri="{FF2B5EF4-FFF2-40B4-BE49-F238E27FC236}">
                <a16:creationId xmlns:a16="http://schemas.microsoft.com/office/drawing/2014/main" id="{86693C05-903B-FF46-B7BB-C82E9B335AB0}"/>
              </a:ext>
            </a:extLst>
          </p:cNvPr>
          <p:cNvSpPr txBox="1"/>
          <p:nvPr/>
        </p:nvSpPr>
        <p:spPr>
          <a:xfrm>
            <a:off x="6349429" y="6573396"/>
            <a:ext cx="2734612" cy="230832"/>
          </a:xfrm>
          <a:prstGeom prst="rect">
            <a:avLst/>
          </a:prstGeom>
          <a:noFill/>
        </p:spPr>
        <p:txBody>
          <a:bodyPr wrap="square" rtlCol="0">
            <a:spAutoFit/>
          </a:bodyPr>
          <a:lstStyle/>
          <a:p>
            <a:pPr algn="r"/>
            <a:r>
              <a:rPr lang="en-US" sz="900" dirty="0">
                <a:solidFill>
                  <a:schemeClr val="bg1"/>
                </a:solidFill>
                <a:latin typeface="+mj-lt"/>
              </a:rPr>
              <a:t>Photo courtesy of Burnett Mary Regional Group</a:t>
            </a:r>
          </a:p>
        </p:txBody>
      </p:sp>
      <p:graphicFrame>
        <p:nvGraphicFramePr>
          <p:cNvPr id="6" name="Table 6">
            <a:extLst>
              <a:ext uri="{FF2B5EF4-FFF2-40B4-BE49-F238E27FC236}">
                <a16:creationId xmlns:a16="http://schemas.microsoft.com/office/drawing/2014/main" id="{E7848CF7-2229-1845-82A3-37D5E8158286}"/>
              </a:ext>
            </a:extLst>
          </p:cNvPr>
          <p:cNvGraphicFramePr>
            <a:graphicFrameLocks noGrp="1"/>
          </p:cNvGraphicFramePr>
          <p:nvPr/>
        </p:nvGraphicFramePr>
        <p:xfrm>
          <a:off x="3472190" y="1199210"/>
          <a:ext cx="5285232" cy="4295281"/>
        </p:xfrm>
        <a:graphic>
          <a:graphicData uri="http://schemas.openxmlformats.org/drawingml/2006/table">
            <a:tbl>
              <a:tblPr firstRow="1" bandRow="1">
                <a:tableStyleId>{2D5ABB26-0587-4C30-8999-92F81FD0307C}</a:tableStyleId>
              </a:tblPr>
              <a:tblGrid>
                <a:gridCol w="5285232">
                  <a:extLst>
                    <a:ext uri="{9D8B030D-6E8A-4147-A177-3AD203B41FA5}">
                      <a16:colId xmlns:a16="http://schemas.microsoft.com/office/drawing/2014/main" val="1850891941"/>
                    </a:ext>
                  </a:extLst>
                </a:gridCol>
              </a:tblGrid>
              <a:tr h="1167665">
                <a:tc>
                  <a:txBody>
                    <a:bodyPr/>
                    <a:lstStyle/>
                    <a:p>
                      <a:pPr algn="ctr"/>
                      <a:endParaRPr lang="en-US" sz="900" b="1" dirty="0">
                        <a:solidFill>
                          <a:schemeClr val="bg1"/>
                        </a:solidFill>
                        <a:latin typeface="+mj-lt"/>
                      </a:endParaRPr>
                    </a:p>
                    <a:p>
                      <a:pPr algn="ctr"/>
                      <a:r>
                        <a:rPr lang="en-US" sz="2000" b="1" dirty="0">
                          <a:solidFill>
                            <a:schemeClr val="bg1"/>
                          </a:solidFill>
                          <a:latin typeface="+mj-lt"/>
                        </a:rPr>
                        <a:t>There are several approaches to determining </a:t>
                      </a:r>
                      <a:r>
                        <a:rPr lang="en-US" sz="2000" b="1" dirty="0">
                          <a:solidFill>
                            <a:srgbClr val="EDA131"/>
                          </a:solidFill>
                          <a:latin typeface="+mj-lt"/>
                        </a:rPr>
                        <a:t>Reference Benchmarks</a:t>
                      </a:r>
                    </a:p>
                  </a:txBody>
                  <a:tcPr marL="78244" marR="78244" marT="39122" marB="39122">
                    <a:solidFill>
                      <a:srgbClr val="194963"/>
                    </a:solidFill>
                  </a:tcPr>
                </a:tc>
                <a:extLst>
                  <a:ext uri="{0D108BD9-81ED-4DB2-BD59-A6C34878D82A}">
                    <a16:rowId xmlns:a16="http://schemas.microsoft.com/office/drawing/2014/main" val="4111125886"/>
                  </a:ext>
                </a:extLst>
              </a:tr>
              <a:tr h="3127616">
                <a:tc>
                  <a:txBody>
                    <a:bodyPr/>
                    <a:lstStyle/>
                    <a:p>
                      <a:pPr marL="1206500" indent="0" algn="l">
                        <a:lnSpc>
                          <a:spcPct val="200000"/>
                        </a:lnSpc>
                        <a:buNone/>
                        <a:tabLst/>
                      </a:pPr>
                      <a:r>
                        <a:rPr lang="en-US" sz="1800" dirty="0">
                          <a:solidFill>
                            <a:schemeClr val="tx1"/>
                          </a:solidFill>
                          <a:latin typeface="+mj-lt"/>
                        </a:rPr>
                        <a:t>Public condition record; </a:t>
                      </a:r>
                    </a:p>
                    <a:p>
                      <a:pPr marL="1206500" indent="0" algn="l">
                        <a:lnSpc>
                          <a:spcPct val="200000"/>
                        </a:lnSpc>
                        <a:buNone/>
                        <a:tabLst/>
                      </a:pPr>
                      <a:r>
                        <a:rPr lang="en-US" sz="1800" dirty="0">
                          <a:solidFill>
                            <a:schemeClr val="tx1"/>
                          </a:solidFill>
                          <a:latin typeface="+mj-lt"/>
                        </a:rPr>
                        <a:t>Reference condition sites;</a:t>
                      </a:r>
                    </a:p>
                    <a:p>
                      <a:pPr marL="1206500" indent="0" algn="l">
                        <a:lnSpc>
                          <a:spcPct val="200000"/>
                        </a:lnSpc>
                        <a:buNone/>
                        <a:tabLst/>
                      </a:pPr>
                      <a:r>
                        <a:rPr lang="en-US" sz="1800" dirty="0">
                          <a:solidFill>
                            <a:schemeClr val="tx1"/>
                          </a:solidFill>
                          <a:latin typeface="+mj-lt"/>
                        </a:rPr>
                        <a:t>Historical records;</a:t>
                      </a:r>
                    </a:p>
                    <a:p>
                      <a:pPr marL="1206500" indent="0" algn="l">
                        <a:lnSpc>
                          <a:spcPct val="200000"/>
                        </a:lnSpc>
                        <a:buNone/>
                        <a:tabLst/>
                      </a:pPr>
                      <a:r>
                        <a:rPr lang="en-US" sz="1800" dirty="0">
                          <a:solidFill>
                            <a:schemeClr val="tx1"/>
                          </a:solidFill>
                          <a:latin typeface="+mj-lt"/>
                        </a:rPr>
                        <a:t>Robust model; and/or</a:t>
                      </a:r>
                    </a:p>
                    <a:p>
                      <a:pPr marL="1206500" indent="0" algn="l">
                        <a:lnSpc>
                          <a:spcPct val="200000"/>
                        </a:lnSpc>
                        <a:buNone/>
                        <a:tabLst/>
                      </a:pPr>
                      <a:r>
                        <a:rPr lang="en-US" sz="1800" dirty="0">
                          <a:solidFill>
                            <a:schemeClr val="tx1"/>
                          </a:solidFill>
                          <a:latin typeface="+mj-lt"/>
                        </a:rPr>
                        <a:t>Expert opinion</a:t>
                      </a:r>
                    </a:p>
                  </a:txBody>
                  <a:tcPr marL="78244" marR="78244" marT="39122" marB="39122">
                    <a:solidFill>
                      <a:schemeClr val="bg1"/>
                    </a:solidFill>
                  </a:tcPr>
                </a:tc>
                <a:extLst>
                  <a:ext uri="{0D108BD9-81ED-4DB2-BD59-A6C34878D82A}">
                    <a16:rowId xmlns:a16="http://schemas.microsoft.com/office/drawing/2014/main" val="3344145987"/>
                  </a:ext>
                </a:extLst>
              </a:tr>
            </a:tbl>
          </a:graphicData>
        </a:graphic>
      </p:graphicFrame>
      <p:pic>
        <p:nvPicPr>
          <p:cNvPr id="3" name="Graphic 2" descr="Speech with solid fill">
            <a:extLst>
              <a:ext uri="{FF2B5EF4-FFF2-40B4-BE49-F238E27FC236}">
                <a16:creationId xmlns:a16="http://schemas.microsoft.com/office/drawing/2014/main" id="{8C459003-492F-B04B-A543-E7A6F4FFA09B}"/>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076697" y="4762741"/>
            <a:ext cx="484632" cy="484632"/>
          </a:xfrm>
          <a:prstGeom prst="rect">
            <a:avLst/>
          </a:prstGeom>
        </p:spPr>
      </p:pic>
      <p:pic>
        <p:nvPicPr>
          <p:cNvPr id="10" name="Graphic 9" descr="Scroll with solid fill">
            <a:extLst>
              <a:ext uri="{FF2B5EF4-FFF2-40B4-BE49-F238E27FC236}">
                <a16:creationId xmlns:a16="http://schemas.microsoft.com/office/drawing/2014/main" id="{DE3379A8-76EA-354B-9923-E88BDCC9AE81}"/>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069021" y="3634276"/>
            <a:ext cx="457200" cy="457200"/>
          </a:xfrm>
          <a:prstGeom prst="rect">
            <a:avLst/>
          </a:prstGeom>
        </p:spPr>
      </p:pic>
      <p:pic>
        <p:nvPicPr>
          <p:cNvPr id="14" name="Graphic 13" descr="Map with pin with solid fill">
            <a:extLst>
              <a:ext uri="{FF2B5EF4-FFF2-40B4-BE49-F238E27FC236}">
                <a16:creationId xmlns:a16="http://schemas.microsoft.com/office/drawing/2014/main" id="{DFCA8A3B-2C0F-9A4C-9EFE-F49B1E16809A}"/>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064499" y="3097833"/>
            <a:ext cx="496830" cy="496830"/>
          </a:xfrm>
          <a:prstGeom prst="rect">
            <a:avLst/>
          </a:prstGeom>
        </p:spPr>
      </p:pic>
      <p:pic>
        <p:nvPicPr>
          <p:cNvPr id="16" name="Graphic 15" descr="Internet with solid fill">
            <a:extLst>
              <a:ext uri="{FF2B5EF4-FFF2-40B4-BE49-F238E27FC236}">
                <a16:creationId xmlns:a16="http://schemas.microsoft.com/office/drawing/2014/main" id="{B2348F49-BB7F-B446-8C22-83D1A8D79399}"/>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064499" y="4134098"/>
            <a:ext cx="496830" cy="496830"/>
          </a:xfrm>
          <a:prstGeom prst="rect">
            <a:avLst/>
          </a:prstGeom>
        </p:spPr>
      </p:pic>
      <p:sp>
        <p:nvSpPr>
          <p:cNvPr id="2" name="Slide Number Placeholder 1">
            <a:extLst>
              <a:ext uri="{FF2B5EF4-FFF2-40B4-BE49-F238E27FC236}">
                <a16:creationId xmlns:a16="http://schemas.microsoft.com/office/drawing/2014/main" id="{E8F01AF5-2476-CF48-9858-8EBC329157C5}"/>
              </a:ext>
            </a:extLst>
          </p:cNvPr>
          <p:cNvSpPr>
            <a:spLocks noGrp="1"/>
          </p:cNvSpPr>
          <p:nvPr>
            <p:ph type="sldNum" sz="quarter" idx="12"/>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810D05-EF9E-4802-83AC-82DB24C16FD7}" type="slidenum">
              <a:rPr lang="en-AU" smtClean="0">
                <a:latin typeface="+mj-lt"/>
              </a:rPr>
              <a:pPr/>
              <a:t>48</a:t>
            </a:fld>
            <a:endParaRPr lang="en-AU" dirty="0">
              <a:latin typeface="+mj-lt"/>
            </a:endParaRPr>
          </a:p>
        </p:txBody>
      </p:sp>
      <p:pic>
        <p:nvPicPr>
          <p:cNvPr id="8" name="Graphic 7" descr="Disk with solid fill">
            <a:extLst>
              <a:ext uri="{FF2B5EF4-FFF2-40B4-BE49-F238E27FC236}">
                <a16:creationId xmlns:a16="http://schemas.microsoft.com/office/drawing/2014/main" id="{0B413D61-ADDD-689F-3BA0-E1BB10AE8F4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076697" y="2532885"/>
            <a:ext cx="499042" cy="499042"/>
          </a:xfrm>
          <a:prstGeom prst="rect">
            <a:avLst/>
          </a:prstGeom>
        </p:spPr>
      </p:pic>
    </p:spTree>
    <p:extLst>
      <p:ext uri="{BB962C8B-B14F-4D97-AF65-F5344CB8AC3E}">
        <p14:creationId xmlns:p14="http://schemas.microsoft.com/office/powerpoint/2010/main" val="34867059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row: Down 2">
            <a:extLst>
              <a:ext uri="{FF2B5EF4-FFF2-40B4-BE49-F238E27FC236}">
                <a16:creationId xmlns:a16="http://schemas.microsoft.com/office/drawing/2014/main" id="{14C484F1-4B31-4921-B109-AEAF9CF48CF9}"/>
              </a:ext>
            </a:extLst>
          </p:cNvPr>
          <p:cNvSpPr/>
          <p:nvPr/>
        </p:nvSpPr>
        <p:spPr>
          <a:xfrm rot="16200000">
            <a:off x="5852432" y="4295731"/>
            <a:ext cx="408711" cy="1013325"/>
          </a:xfrm>
          <a:prstGeom prst="downArrow">
            <a:avLst>
              <a:gd name="adj1" fmla="val 50000"/>
              <a:gd name="adj2" fmla="val 48488"/>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AU"/>
          </a:p>
        </p:txBody>
      </p:sp>
      <p:sp>
        <p:nvSpPr>
          <p:cNvPr id="9" name="Title 1"/>
          <p:cNvSpPr txBox="1">
            <a:spLocks/>
          </p:cNvSpPr>
          <p:nvPr/>
        </p:nvSpPr>
        <p:spPr>
          <a:xfrm>
            <a:off x="86745" y="68804"/>
            <a:ext cx="8813185" cy="1143000"/>
          </a:xfrm>
          <a:prstGeom prst="rect">
            <a:avLst/>
          </a:prstGeom>
        </p:spPr>
        <p:txBody>
          <a:bodyPr vert="horz" lIns="238658" tIns="119329" rIns="238658" bIns="119329" rtlCol="0" anchor="ctr">
            <a:noAutofit/>
          </a:bodyPr>
          <a:lstStyle>
            <a:lvl1pPr algn="l" defTabSz="914301"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en-US" sz="2800" dirty="0">
                <a:latin typeface="Calibri Light" panose="020F0302020204030204" pitchFamily="34" charset="0"/>
                <a:ea typeface="+mn-ea"/>
                <a:cs typeface="Calibri Light" panose="020F0302020204030204" pitchFamily="34" charset="0"/>
              </a:rPr>
              <a:t>Environmental Account Design</a:t>
            </a:r>
          </a:p>
        </p:txBody>
      </p:sp>
      <p:sp>
        <p:nvSpPr>
          <p:cNvPr id="19" name="Triangle 18">
            <a:extLst>
              <a:ext uri="{FF2B5EF4-FFF2-40B4-BE49-F238E27FC236}">
                <a16:creationId xmlns:a16="http://schemas.microsoft.com/office/drawing/2014/main" id="{369E8D19-62AA-9045-B76F-97866554D602}"/>
              </a:ext>
            </a:extLst>
          </p:cNvPr>
          <p:cNvSpPr/>
          <p:nvPr/>
        </p:nvSpPr>
        <p:spPr>
          <a:xfrm rot="10800000">
            <a:off x="1927481" y="1554080"/>
            <a:ext cx="287337" cy="149225"/>
          </a:xfrm>
          <a:prstGeom prst="triangle">
            <a:avLst/>
          </a:prstGeom>
          <a:solidFill>
            <a:srgbClr val="F1AA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0" name="Triangle 19">
            <a:extLst>
              <a:ext uri="{FF2B5EF4-FFF2-40B4-BE49-F238E27FC236}">
                <a16:creationId xmlns:a16="http://schemas.microsoft.com/office/drawing/2014/main" id="{FC0599C1-F415-CF47-9C33-5FC048E9752E}"/>
              </a:ext>
            </a:extLst>
          </p:cNvPr>
          <p:cNvSpPr/>
          <p:nvPr/>
        </p:nvSpPr>
        <p:spPr>
          <a:xfrm rot="10800000">
            <a:off x="1927481" y="1554080"/>
            <a:ext cx="287337" cy="149225"/>
          </a:xfrm>
          <a:prstGeom prst="triangle">
            <a:avLst/>
          </a:prstGeom>
          <a:solidFill>
            <a:srgbClr val="F1AA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1" name="Triangle 20">
            <a:extLst>
              <a:ext uri="{FF2B5EF4-FFF2-40B4-BE49-F238E27FC236}">
                <a16:creationId xmlns:a16="http://schemas.microsoft.com/office/drawing/2014/main" id="{D26EE3E1-B5D7-4949-AB03-F9A8AA9B2A38}"/>
              </a:ext>
            </a:extLst>
          </p:cNvPr>
          <p:cNvSpPr/>
          <p:nvPr/>
        </p:nvSpPr>
        <p:spPr>
          <a:xfrm rot="10800000">
            <a:off x="1927481" y="1554080"/>
            <a:ext cx="287337" cy="149225"/>
          </a:xfrm>
          <a:prstGeom prst="triangle">
            <a:avLst/>
          </a:prstGeom>
          <a:solidFill>
            <a:srgbClr val="F1AA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2" name="Triangle 21">
            <a:extLst>
              <a:ext uri="{FF2B5EF4-FFF2-40B4-BE49-F238E27FC236}">
                <a16:creationId xmlns:a16="http://schemas.microsoft.com/office/drawing/2014/main" id="{8D183791-AE38-3644-B70F-22806B2259A2}"/>
              </a:ext>
            </a:extLst>
          </p:cNvPr>
          <p:cNvSpPr/>
          <p:nvPr/>
        </p:nvSpPr>
        <p:spPr>
          <a:xfrm rot="10800000">
            <a:off x="1927481" y="1554080"/>
            <a:ext cx="287337" cy="149225"/>
          </a:xfrm>
          <a:prstGeom prst="triangle">
            <a:avLst/>
          </a:prstGeom>
          <a:solidFill>
            <a:srgbClr val="F1AA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aphicFrame>
        <p:nvGraphicFramePr>
          <p:cNvPr id="8" name="Table 7">
            <a:extLst>
              <a:ext uri="{FF2B5EF4-FFF2-40B4-BE49-F238E27FC236}">
                <a16:creationId xmlns:a16="http://schemas.microsoft.com/office/drawing/2014/main" id="{7609227E-220B-AE40-AC32-DE168922904B}"/>
              </a:ext>
            </a:extLst>
          </p:cNvPr>
          <p:cNvGraphicFramePr>
            <a:graphicFrameLocks noGrp="1"/>
          </p:cNvGraphicFramePr>
          <p:nvPr/>
        </p:nvGraphicFramePr>
        <p:xfrm>
          <a:off x="1819375" y="1291230"/>
          <a:ext cx="4029387" cy="4570254"/>
        </p:xfrm>
        <a:graphic>
          <a:graphicData uri="http://schemas.openxmlformats.org/drawingml/2006/table">
            <a:tbl>
              <a:tblPr firstRow="1" firstCol="1" bandRow="1"/>
              <a:tblGrid>
                <a:gridCol w="4029387">
                  <a:extLst>
                    <a:ext uri="{9D8B030D-6E8A-4147-A177-3AD203B41FA5}">
                      <a16:colId xmlns:a16="http://schemas.microsoft.com/office/drawing/2014/main" val="885900912"/>
                    </a:ext>
                  </a:extLst>
                </a:gridCol>
              </a:tblGrid>
              <a:tr h="101438">
                <a:tc>
                  <a:txBody>
                    <a:bodyPr/>
                    <a:lstStyle/>
                    <a:p>
                      <a:pPr algn="ctr"/>
                      <a:r>
                        <a:rPr lang="en-AU" sz="1100" b="1" dirty="0">
                          <a:solidFill>
                            <a:srgbClr val="F1AA48"/>
                          </a:solidFill>
                          <a:effectLst/>
                          <a:latin typeface="Calibri Light" panose="020F0302020204030204" pitchFamily="34" charset="0"/>
                          <a:ea typeface="Calibri" panose="020F0502020204030204" pitchFamily="34" charset="0"/>
                          <a:cs typeface="Calibri Light" panose="020F0302020204030204" pitchFamily="34" charset="0"/>
                        </a:rPr>
                        <a:t>1.  DESIGN</a:t>
                      </a:r>
                      <a:endParaRPr lang="en-AU" sz="11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963" marR="8963" marT="8963" marB="8963" anchor="ctr">
                    <a:lnL>
                      <a:noFill/>
                    </a:lnL>
                    <a:lnR>
                      <a:noFill/>
                    </a:lnR>
                    <a:lnT>
                      <a:noFill/>
                    </a:lnT>
                    <a:lnB>
                      <a:noFill/>
                    </a:lnB>
                    <a:solidFill>
                      <a:srgbClr val="025073"/>
                    </a:solidFill>
                  </a:tcPr>
                </a:tc>
                <a:extLst>
                  <a:ext uri="{0D108BD9-81ED-4DB2-BD59-A6C34878D82A}">
                    <a16:rowId xmlns:a16="http://schemas.microsoft.com/office/drawing/2014/main" val="2076156992"/>
                  </a:ext>
                </a:extLst>
              </a:tr>
              <a:tr h="512572">
                <a:tc>
                  <a:txBody>
                    <a:bodyPr/>
                    <a:lstStyle/>
                    <a:p>
                      <a:pPr marL="79375" algn="ctr">
                        <a:lnSpc>
                          <a:spcPct val="115000"/>
                        </a:lnSpc>
                        <a:spcBef>
                          <a:spcPts val="200"/>
                        </a:spcBef>
                        <a:spcAft>
                          <a:spcPts val="0"/>
                        </a:spcAft>
                      </a:pPr>
                      <a:r>
                        <a:rPr lang="en-AU" sz="1000" dirty="0">
                          <a:solidFill>
                            <a:srgbClr val="FFFFFF"/>
                          </a:solidFill>
                          <a:effectLst/>
                          <a:latin typeface="Calibri Light" panose="020F0302020204030204" pitchFamily="34" charset="0"/>
                          <a:ea typeface="Times New Roman" panose="02020603050405020304" pitchFamily="18" charset="0"/>
                          <a:cs typeface="Calibri Light" panose="020F0302020204030204" pitchFamily="34" charset="0"/>
                        </a:rPr>
                        <a:t>Define the purpose &amp; scope of the account</a:t>
                      </a:r>
                      <a:endParaRPr lang="en-AU" sz="1100" dirty="0">
                        <a:effectLst/>
                        <a:latin typeface="Calibri Light" panose="020F0302020204030204" pitchFamily="34" charset="0"/>
                        <a:ea typeface="Calibri" panose="020F0502020204030204" pitchFamily="34" charset="0"/>
                        <a:cs typeface="Times New Roman" panose="02020603050405020304" pitchFamily="18" charset="0"/>
                      </a:endParaRPr>
                    </a:p>
                    <a:p>
                      <a:pPr marL="79375" algn="ctr">
                        <a:lnSpc>
                          <a:spcPct val="115000"/>
                        </a:lnSpc>
                        <a:spcBef>
                          <a:spcPts val="200"/>
                        </a:spcBef>
                        <a:spcAft>
                          <a:spcPts val="0"/>
                        </a:spcAft>
                      </a:pPr>
                      <a:r>
                        <a:rPr lang="en-AU" sz="1000" dirty="0">
                          <a:solidFill>
                            <a:srgbClr val="FFFFFF"/>
                          </a:solidFill>
                          <a:effectLst/>
                          <a:latin typeface="Calibri Light" panose="020F0302020204030204" pitchFamily="34" charset="0"/>
                          <a:ea typeface="Times New Roman" panose="02020603050405020304" pitchFamily="18" charset="0"/>
                          <a:cs typeface="Calibri Light" panose="020F0302020204030204" pitchFamily="34" charset="0"/>
                        </a:rPr>
                        <a:t>Identify and prioritise environmental asset(s)</a:t>
                      </a:r>
                      <a:endParaRPr lang="en-AU" sz="1100" dirty="0">
                        <a:effectLst/>
                        <a:latin typeface="Calibri Light" panose="020F0302020204030204" pitchFamily="34" charset="0"/>
                        <a:ea typeface="Calibri" panose="020F0502020204030204" pitchFamily="34" charset="0"/>
                        <a:cs typeface="Times New Roman" panose="02020603050405020304" pitchFamily="18" charset="0"/>
                      </a:endParaRPr>
                    </a:p>
                    <a:p>
                      <a:pPr marL="79375" algn="ctr">
                        <a:lnSpc>
                          <a:spcPct val="115000"/>
                        </a:lnSpc>
                        <a:spcBef>
                          <a:spcPts val="200"/>
                        </a:spcBef>
                        <a:spcAft>
                          <a:spcPts val="0"/>
                        </a:spcAft>
                      </a:pPr>
                      <a:r>
                        <a:rPr lang="en-AU" sz="1000" dirty="0">
                          <a:solidFill>
                            <a:srgbClr val="FFFFFF"/>
                          </a:solidFill>
                          <a:effectLst/>
                          <a:latin typeface="Calibri Light" panose="020F0302020204030204" pitchFamily="34" charset="0"/>
                          <a:ea typeface="Times New Roman" panose="02020603050405020304" pitchFamily="18" charset="0"/>
                          <a:cs typeface="Calibri Light" panose="020F0302020204030204" pitchFamily="34" charset="0"/>
                        </a:rPr>
                        <a:t>Select existing or create new Method(s)</a:t>
                      </a:r>
                      <a:endParaRPr lang="en-AU" sz="1100" dirty="0">
                        <a:effectLst/>
                        <a:latin typeface="Calibri Light" panose="020F0302020204030204" pitchFamily="34" charset="0"/>
                        <a:ea typeface="Calibri" panose="020F0502020204030204" pitchFamily="34" charset="0"/>
                        <a:cs typeface="Times New Roman" panose="02020603050405020304" pitchFamily="18" charset="0"/>
                      </a:endParaRPr>
                    </a:p>
                    <a:p>
                      <a:pPr marL="79375" algn="ctr">
                        <a:lnSpc>
                          <a:spcPct val="115000"/>
                        </a:lnSpc>
                        <a:spcBef>
                          <a:spcPts val="200"/>
                        </a:spcBef>
                        <a:spcAft>
                          <a:spcPts val="0"/>
                        </a:spcAft>
                      </a:pPr>
                      <a:r>
                        <a:rPr lang="en-GB" sz="1000" dirty="0">
                          <a:solidFill>
                            <a:srgbClr val="FFFFFF"/>
                          </a:solidFill>
                          <a:effectLst/>
                          <a:latin typeface="Calibri Light" panose="020F0302020204030204" pitchFamily="34" charset="0"/>
                          <a:ea typeface="Times New Roman" panose="02020603050405020304" pitchFamily="18" charset="0"/>
                          <a:cs typeface="Calibri Light" panose="020F0302020204030204" pitchFamily="34" charset="0"/>
                        </a:rPr>
                        <a:t>Use Method(s) to plan stratification, indicators &amp; Reference Benchmarks</a:t>
                      </a:r>
                      <a:endParaRPr lang="en-AU" sz="11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963" marR="8963" marT="8963" marB="8963" anchor="ctr">
                    <a:lnL>
                      <a:noFill/>
                    </a:lnL>
                    <a:lnR>
                      <a:noFill/>
                    </a:lnR>
                    <a:lnT>
                      <a:noFill/>
                    </a:lnT>
                    <a:lnB>
                      <a:noFill/>
                    </a:lnB>
                    <a:solidFill>
                      <a:srgbClr val="909AA8"/>
                    </a:solidFill>
                  </a:tcPr>
                </a:tc>
                <a:extLst>
                  <a:ext uri="{0D108BD9-81ED-4DB2-BD59-A6C34878D82A}">
                    <a16:rowId xmlns:a16="http://schemas.microsoft.com/office/drawing/2014/main" val="2792518718"/>
                  </a:ext>
                </a:extLst>
              </a:tr>
              <a:tr h="97641">
                <a:tc>
                  <a:txBody>
                    <a:bodyPr/>
                    <a:lstStyle/>
                    <a:p>
                      <a:pPr marL="79375" algn="ctr">
                        <a:lnSpc>
                          <a:spcPct val="115000"/>
                        </a:lnSpc>
                      </a:pPr>
                      <a:endParaRPr lang="en-AU" sz="1000" dirty="0">
                        <a:solidFill>
                          <a:srgbClr val="FFFFFF"/>
                        </a:solidFill>
                        <a:effectLst/>
                        <a:latin typeface="Calibri Light" panose="020F0302020204030204" pitchFamily="34" charset="0"/>
                        <a:ea typeface="Times New Roman" panose="02020603050405020304" pitchFamily="18" charset="0"/>
                        <a:cs typeface="Calibri Light" panose="020F0302020204030204" pitchFamily="34" charset="0"/>
                      </a:endParaRPr>
                    </a:p>
                  </a:txBody>
                  <a:tcPr marL="8963" marR="8963" marT="8963" marB="8963" anchor="ctr">
                    <a:lnL>
                      <a:noFill/>
                    </a:lnL>
                    <a:lnR>
                      <a:noFill/>
                    </a:lnR>
                    <a:lnT>
                      <a:noFill/>
                    </a:lnT>
                    <a:lnB>
                      <a:noFill/>
                    </a:lnB>
                    <a:noFill/>
                  </a:tcPr>
                </a:tc>
                <a:extLst>
                  <a:ext uri="{0D108BD9-81ED-4DB2-BD59-A6C34878D82A}">
                    <a16:rowId xmlns:a16="http://schemas.microsoft.com/office/drawing/2014/main" val="2756483327"/>
                  </a:ext>
                </a:extLst>
              </a:tr>
              <a:tr h="101438">
                <a:tc>
                  <a:txBody>
                    <a:bodyPr/>
                    <a:lstStyle/>
                    <a:p>
                      <a:pPr algn="ctr"/>
                      <a:r>
                        <a:rPr lang="en-AU" sz="1100" b="1" dirty="0">
                          <a:solidFill>
                            <a:srgbClr val="F1AA48"/>
                          </a:solidFill>
                          <a:effectLst/>
                          <a:latin typeface="Calibri Light" panose="020F0302020204030204" pitchFamily="34" charset="0"/>
                          <a:ea typeface="Calibri" panose="020F0502020204030204" pitchFamily="34" charset="0"/>
                          <a:cs typeface="Calibri Light" panose="020F0302020204030204" pitchFamily="34" charset="0"/>
                        </a:rPr>
                        <a:t>2.  REGISTER</a:t>
                      </a:r>
                      <a:endParaRPr lang="en-AU" sz="11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963" marR="8963" marT="8963" marB="8963" anchor="ctr">
                    <a:lnL>
                      <a:noFill/>
                    </a:lnL>
                    <a:lnR>
                      <a:noFill/>
                    </a:lnR>
                    <a:lnT>
                      <a:noFill/>
                    </a:lnT>
                    <a:lnB>
                      <a:noFill/>
                    </a:lnB>
                    <a:solidFill>
                      <a:srgbClr val="025073"/>
                    </a:solidFill>
                  </a:tcPr>
                </a:tc>
                <a:extLst>
                  <a:ext uri="{0D108BD9-81ED-4DB2-BD59-A6C34878D82A}">
                    <a16:rowId xmlns:a16="http://schemas.microsoft.com/office/drawing/2014/main" val="398632988"/>
                  </a:ext>
                </a:extLst>
              </a:tr>
              <a:tr h="97641">
                <a:tc>
                  <a:txBody>
                    <a:bodyPr/>
                    <a:lstStyle/>
                    <a:p>
                      <a:pPr marL="79375" algn="ctr">
                        <a:lnSpc>
                          <a:spcPct val="115000"/>
                        </a:lnSpc>
                      </a:pPr>
                      <a:r>
                        <a:rPr lang="en-AU" sz="1000">
                          <a:solidFill>
                            <a:srgbClr val="FFFFFF"/>
                          </a:solidFill>
                          <a:effectLst/>
                          <a:latin typeface="Calibri Light" panose="020F0302020204030204" pitchFamily="34" charset="0"/>
                          <a:ea typeface="Times New Roman" panose="02020603050405020304" pitchFamily="18" charset="0"/>
                          <a:cs typeface="Calibri Light" panose="020F0302020204030204" pitchFamily="34" charset="0"/>
                        </a:rPr>
                        <a:t>Register project with Accounting for Nature Ltd</a:t>
                      </a:r>
                      <a:endParaRPr lang="en-AU" sz="1100">
                        <a:effectLst/>
                        <a:latin typeface="Calibri Light" panose="020F0302020204030204" pitchFamily="34" charset="0"/>
                        <a:ea typeface="Calibri" panose="020F0502020204030204" pitchFamily="34" charset="0"/>
                        <a:cs typeface="Times New Roman" panose="02020603050405020304" pitchFamily="18" charset="0"/>
                      </a:endParaRPr>
                    </a:p>
                  </a:txBody>
                  <a:tcPr marL="8963" marR="8963" marT="8963" marB="8963" anchor="ctr">
                    <a:lnL>
                      <a:noFill/>
                    </a:lnL>
                    <a:lnR>
                      <a:noFill/>
                    </a:lnR>
                    <a:lnT>
                      <a:noFill/>
                    </a:lnT>
                    <a:lnB>
                      <a:noFill/>
                    </a:lnB>
                    <a:solidFill>
                      <a:srgbClr val="909AA8"/>
                    </a:solidFill>
                  </a:tcPr>
                </a:tc>
                <a:extLst>
                  <a:ext uri="{0D108BD9-81ED-4DB2-BD59-A6C34878D82A}">
                    <a16:rowId xmlns:a16="http://schemas.microsoft.com/office/drawing/2014/main" val="1682353925"/>
                  </a:ext>
                </a:extLst>
              </a:tr>
              <a:tr h="97641">
                <a:tc>
                  <a:txBody>
                    <a:bodyPr/>
                    <a:lstStyle/>
                    <a:p>
                      <a:pPr marL="79375" algn="ctr">
                        <a:lnSpc>
                          <a:spcPct val="115000"/>
                        </a:lnSpc>
                      </a:pPr>
                      <a:endParaRPr lang="en-AU" sz="1000" dirty="0">
                        <a:solidFill>
                          <a:srgbClr val="FFFFFF"/>
                        </a:solidFill>
                        <a:effectLst/>
                        <a:latin typeface="Calibri Light" panose="020F0302020204030204" pitchFamily="34" charset="0"/>
                        <a:ea typeface="Times New Roman" panose="02020603050405020304" pitchFamily="18" charset="0"/>
                        <a:cs typeface="Calibri Light" panose="020F0302020204030204" pitchFamily="34" charset="0"/>
                      </a:endParaRPr>
                    </a:p>
                  </a:txBody>
                  <a:tcPr marL="8963" marR="8963" marT="8963" marB="8963" anchor="ctr">
                    <a:lnL>
                      <a:noFill/>
                    </a:lnL>
                    <a:lnR>
                      <a:noFill/>
                    </a:lnR>
                    <a:lnT>
                      <a:noFill/>
                    </a:lnT>
                    <a:lnB>
                      <a:noFill/>
                    </a:lnB>
                    <a:noFill/>
                  </a:tcPr>
                </a:tc>
                <a:extLst>
                  <a:ext uri="{0D108BD9-81ED-4DB2-BD59-A6C34878D82A}">
                    <a16:rowId xmlns:a16="http://schemas.microsoft.com/office/drawing/2014/main" val="389063388"/>
                  </a:ext>
                </a:extLst>
              </a:tr>
              <a:tr h="101438">
                <a:tc>
                  <a:txBody>
                    <a:bodyPr/>
                    <a:lstStyle/>
                    <a:p>
                      <a:pPr algn="ctr"/>
                      <a:r>
                        <a:rPr lang="en-AU" sz="1100" b="1" dirty="0">
                          <a:solidFill>
                            <a:srgbClr val="F1AA48"/>
                          </a:solidFill>
                          <a:effectLst/>
                          <a:latin typeface="Calibri Light" panose="020F0302020204030204" pitchFamily="34" charset="0"/>
                          <a:ea typeface="Calibri" panose="020F0502020204030204" pitchFamily="34" charset="0"/>
                          <a:cs typeface="Calibri Light" panose="020F0302020204030204" pitchFamily="34" charset="0"/>
                        </a:rPr>
                        <a:t>3.  BUILD</a:t>
                      </a:r>
                      <a:endParaRPr lang="en-AU" sz="11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963" marR="8963" marT="8963" marB="8963" anchor="ctr">
                    <a:lnL>
                      <a:noFill/>
                    </a:lnL>
                    <a:lnR>
                      <a:noFill/>
                    </a:lnR>
                    <a:lnT>
                      <a:noFill/>
                    </a:lnT>
                    <a:lnB>
                      <a:noFill/>
                    </a:lnB>
                    <a:solidFill>
                      <a:srgbClr val="025073"/>
                    </a:solidFill>
                  </a:tcPr>
                </a:tc>
                <a:extLst>
                  <a:ext uri="{0D108BD9-81ED-4DB2-BD59-A6C34878D82A}">
                    <a16:rowId xmlns:a16="http://schemas.microsoft.com/office/drawing/2014/main" val="3603222022"/>
                  </a:ext>
                </a:extLst>
              </a:tr>
              <a:tr h="204764">
                <a:tc>
                  <a:txBody>
                    <a:bodyPr/>
                    <a:lstStyle/>
                    <a:p>
                      <a:pPr marL="79375" algn="ctr">
                        <a:lnSpc>
                          <a:spcPct val="115000"/>
                        </a:lnSpc>
                        <a:spcBef>
                          <a:spcPts val="200"/>
                        </a:spcBef>
                        <a:spcAft>
                          <a:spcPts val="0"/>
                        </a:spcAft>
                      </a:pPr>
                      <a:r>
                        <a:rPr lang="en-AU" sz="1000" dirty="0">
                          <a:solidFill>
                            <a:srgbClr val="FFFFFF"/>
                          </a:solidFill>
                          <a:effectLst/>
                          <a:latin typeface="Calibri Light" panose="020F0302020204030204" pitchFamily="34" charset="0"/>
                          <a:ea typeface="Times New Roman" panose="02020603050405020304" pitchFamily="18" charset="0"/>
                          <a:cs typeface="Calibri Light" panose="020F0302020204030204" pitchFamily="34" charset="0"/>
                        </a:rPr>
                        <a:t>Collect data</a:t>
                      </a:r>
                      <a:endParaRPr lang="en-AU" sz="1100" dirty="0">
                        <a:effectLst/>
                        <a:latin typeface="Calibri Light" panose="020F0302020204030204" pitchFamily="34" charset="0"/>
                        <a:ea typeface="Calibri" panose="020F0502020204030204" pitchFamily="34" charset="0"/>
                        <a:cs typeface="Times New Roman" panose="02020603050405020304" pitchFamily="18" charset="0"/>
                      </a:endParaRPr>
                    </a:p>
                    <a:p>
                      <a:pPr marL="79375" algn="ctr">
                        <a:lnSpc>
                          <a:spcPct val="115000"/>
                        </a:lnSpc>
                        <a:spcBef>
                          <a:spcPts val="200"/>
                        </a:spcBef>
                        <a:spcAft>
                          <a:spcPts val="0"/>
                        </a:spcAft>
                      </a:pPr>
                      <a:r>
                        <a:rPr lang="en-AU" sz="1000" dirty="0">
                          <a:solidFill>
                            <a:srgbClr val="FFFFFF"/>
                          </a:solidFill>
                          <a:effectLst/>
                          <a:latin typeface="Calibri Light" panose="020F0302020204030204" pitchFamily="34" charset="0"/>
                          <a:ea typeface="Times New Roman" panose="02020603050405020304" pitchFamily="18" charset="0"/>
                          <a:cs typeface="Calibri Light" panose="020F0302020204030204" pitchFamily="34" charset="0"/>
                        </a:rPr>
                        <a:t>Calculate Econd</a:t>
                      </a:r>
                      <a:r>
                        <a:rPr lang="en-AU" sz="1000" baseline="30000" dirty="0">
                          <a:solidFill>
                            <a:srgbClr val="FFFFFF"/>
                          </a:solidFill>
                          <a:effectLst/>
                          <a:latin typeface="Calibri Light" panose="020F0302020204030204" pitchFamily="34" charset="0"/>
                          <a:ea typeface="Times New Roman" panose="02020603050405020304" pitchFamily="18" charset="0"/>
                          <a:cs typeface="Calibri Light" panose="020F0302020204030204" pitchFamily="34" charset="0"/>
                        </a:rPr>
                        <a:t>® </a:t>
                      </a:r>
                      <a:endParaRPr lang="en-AU" sz="11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963" marR="8963" marT="8963" marB="8963" anchor="ctr">
                    <a:lnL>
                      <a:noFill/>
                    </a:lnL>
                    <a:lnR>
                      <a:noFill/>
                    </a:lnR>
                    <a:lnT>
                      <a:noFill/>
                    </a:lnT>
                    <a:lnB>
                      <a:noFill/>
                    </a:lnB>
                    <a:solidFill>
                      <a:srgbClr val="909AA8"/>
                    </a:solidFill>
                  </a:tcPr>
                </a:tc>
                <a:extLst>
                  <a:ext uri="{0D108BD9-81ED-4DB2-BD59-A6C34878D82A}">
                    <a16:rowId xmlns:a16="http://schemas.microsoft.com/office/drawing/2014/main" val="4217156055"/>
                  </a:ext>
                </a:extLst>
              </a:tr>
              <a:tr h="69148">
                <a:tc>
                  <a:txBody>
                    <a:bodyPr/>
                    <a:lstStyle/>
                    <a:p>
                      <a:pPr marL="79375" algn="ctr">
                        <a:lnSpc>
                          <a:spcPct val="115000"/>
                        </a:lnSpc>
                      </a:pPr>
                      <a:r>
                        <a:rPr lang="en-AU" sz="1000" dirty="0">
                          <a:solidFill>
                            <a:srgbClr val="FFFFFF"/>
                          </a:solidFill>
                          <a:effectLst/>
                          <a:latin typeface="Calibri Light" panose="020F0302020204030204" pitchFamily="34" charset="0"/>
                          <a:ea typeface="Times New Roman" panose="02020603050405020304" pitchFamily="18" charset="0"/>
                          <a:cs typeface="Calibri Light" panose="020F0302020204030204" pitchFamily="34" charset="0"/>
                        </a:rPr>
                        <a:t> </a:t>
                      </a:r>
                      <a:r>
                        <a:rPr lang="en-AU" sz="1100" dirty="0">
                          <a:effectLst/>
                          <a:latin typeface="Calibri Light" panose="020F0302020204030204" pitchFamily="34" charset="0"/>
                          <a:ea typeface="Calibri" panose="020F0502020204030204" pitchFamily="34" charset="0"/>
                          <a:cs typeface="Times New Roman" panose="02020603050405020304" pitchFamily="18" charset="0"/>
                        </a:rPr>
                        <a:t> </a:t>
                      </a:r>
                    </a:p>
                  </a:txBody>
                  <a:tcPr marL="8963" marR="8963" marT="8963" marB="8963" anchor="ctr">
                    <a:lnL>
                      <a:noFill/>
                    </a:lnL>
                    <a:lnR>
                      <a:noFill/>
                    </a:lnR>
                    <a:lnT>
                      <a:noFill/>
                    </a:lnT>
                    <a:lnB>
                      <a:noFill/>
                    </a:lnB>
                    <a:noFill/>
                  </a:tcPr>
                </a:tc>
                <a:extLst>
                  <a:ext uri="{0D108BD9-81ED-4DB2-BD59-A6C34878D82A}">
                    <a16:rowId xmlns:a16="http://schemas.microsoft.com/office/drawing/2014/main" val="315932322"/>
                  </a:ext>
                </a:extLst>
              </a:tr>
              <a:tr h="101438">
                <a:tc>
                  <a:txBody>
                    <a:bodyPr/>
                    <a:lstStyle/>
                    <a:p>
                      <a:pPr algn="ctr"/>
                      <a:r>
                        <a:rPr lang="en-AU" sz="1100" b="1" dirty="0">
                          <a:solidFill>
                            <a:srgbClr val="F1AA48"/>
                          </a:solidFill>
                          <a:effectLst/>
                          <a:latin typeface="Calibri Light" panose="020F0302020204030204" pitchFamily="34" charset="0"/>
                          <a:ea typeface="Calibri" panose="020F0502020204030204" pitchFamily="34" charset="0"/>
                          <a:cs typeface="Calibri Light" panose="020F0302020204030204" pitchFamily="34" charset="0"/>
                        </a:rPr>
                        <a:t>4.  SUBMIT</a:t>
                      </a:r>
                      <a:endParaRPr lang="en-AU" sz="11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963" marR="8963" marT="8963" marB="8963" anchor="ctr">
                    <a:lnL>
                      <a:noFill/>
                    </a:lnL>
                    <a:lnR>
                      <a:noFill/>
                    </a:lnR>
                    <a:lnT>
                      <a:noFill/>
                    </a:lnT>
                    <a:lnB>
                      <a:noFill/>
                    </a:lnB>
                    <a:solidFill>
                      <a:srgbClr val="025073"/>
                    </a:solidFill>
                  </a:tcPr>
                </a:tc>
                <a:extLst>
                  <a:ext uri="{0D108BD9-81ED-4DB2-BD59-A6C34878D82A}">
                    <a16:rowId xmlns:a16="http://schemas.microsoft.com/office/drawing/2014/main" val="3797641703"/>
                  </a:ext>
                </a:extLst>
              </a:tr>
              <a:tr h="405449">
                <a:tc>
                  <a:txBody>
                    <a:bodyPr/>
                    <a:lstStyle/>
                    <a:p>
                      <a:pPr marL="79375" algn="ctr">
                        <a:lnSpc>
                          <a:spcPct val="115000"/>
                        </a:lnSpc>
                        <a:spcBef>
                          <a:spcPts val="200"/>
                        </a:spcBef>
                        <a:spcAft>
                          <a:spcPts val="0"/>
                        </a:spcAft>
                      </a:pPr>
                      <a:r>
                        <a:rPr lang="en-AU" sz="1000" dirty="0">
                          <a:solidFill>
                            <a:srgbClr val="FFFFFF"/>
                          </a:solidFill>
                          <a:effectLst/>
                          <a:latin typeface="Calibri Light" panose="020F0302020204030204" pitchFamily="34" charset="0"/>
                          <a:ea typeface="Times New Roman" panose="02020603050405020304" pitchFamily="18" charset="0"/>
                          <a:cs typeface="Calibri Light" panose="020F0302020204030204" pitchFamily="34" charset="0"/>
                        </a:rPr>
                        <a:t>Prepare account documentation, including Environmental Account Summary &amp; Information Statement</a:t>
                      </a:r>
                      <a:endParaRPr lang="en-AU" sz="1100" dirty="0">
                        <a:effectLst/>
                        <a:latin typeface="Calibri Light" panose="020F0302020204030204" pitchFamily="34" charset="0"/>
                        <a:ea typeface="Calibri" panose="020F0502020204030204" pitchFamily="34" charset="0"/>
                        <a:cs typeface="Times New Roman" panose="02020603050405020304" pitchFamily="18" charset="0"/>
                      </a:endParaRPr>
                    </a:p>
                    <a:p>
                      <a:pPr marL="79375" algn="ctr">
                        <a:lnSpc>
                          <a:spcPct val="115000"/>
                        </a:lnSpc>
                        <a:spcBef>
                          <a:spcPts val="200"/>
                        </a:spcBef>
                        <a:spcAft>
                          <a:spcPts val="0"/>
                        </a:spcAft>
                      </a:pPr>
                      <a:r>
                        <a:rPr lang="en-AU" sz="1000" dirty="0">
                          <a:solidFill>
                            <a:srgbClr val="FFFFFF"/>
                          </a:solidFill>
                          <a:effectLst/>
                          <a:latin typeface="Calibri Light" panose="020F0302020204030204" pitchFamily="34" charset="0"/>
                          <a:ea typeface="Times New Roman" panose="02020603050405020304" pitchFamily="18" charset="0"/>
                          <a:cs typeface="Calibri Light" panose="020F0302020204030204" pitchFamily="34" charset="0"/>
                        </a:rPr>
                        <a:t>Obtain Technical Assessment or independent audit</a:t>
                      </a:r>
                    </a:p>
                    <a:p>
                      <a:pPr marL="79375" algn="ctr">
                        <a:lnSpc>
                          <a:spcPct val="115000"/>
                        </a:lnSpc>
                        <a:spcBef>
                          <a:spcPts val="200"/>
                        </a:spcBef>
                        <a:spcAft>
                          <a:spcPts val="0"/>
                        </a:spcAft>
                      </a:pPr>
                      <a:r>
                        <a:rPr lang="en-AU" sz="1000" dirty="0">
                          <a:solidFill>
                            <a:srgbClr val="FFFFFF"/>
                          </a:solidFill>
                          <a:effectLst/>
                          <a:latin typeface="Calibri Light" panose="020F0302020204030204" pitchFamily="34" charset="0"/>
                          <a:ea typeface="Calibri" panose="020F0502020204030204" pitchFamily="34" charset="0"/>
                          <a:cs typeface="Calibri Light" panose="020F0302020204030204" pitchFamily="34" charset="0"/>
                        </a:rPr>
                        <a:t>Set Condition Targets (optional)</a:t>
                      </a:r>
                      <a:endParaRPr lang="en-AU" sz="11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963" marR="8963" marT="8963" marB="8963" anchor="ctr">
                    <a:lnL>
                      <a:noFill/>
                    </a:lnL>
                    <a:lnR>
                      <a:noFill/>
                    </a:lnR>
                    <a:lnT>
                      <a:noFill/>
                    </a:lnT>
                    <a:lnB>
                      <a:noFill/>
                    </a:lnB>
                    <a:solidFill>
                      <a:srgbClr val="909AA8"/>
                    </a:solidFill>
                  </a:tcPr>
                </a:tc>
                <a:extLst>
                  <a:ext uri="{0D108BD9-81ED-4DB2-BD59-A6C34878D82A}">
                    <a16:rowId xmlns:a16="http://schemas.microsoft.com/office/drawing/2014/main" val="786253575"/>
                  </a:ext>
                </a:extLst>
              </a:tr>
              <a:tr h="198811">
                <a:tc>
                  <a:txBody>
                    <a:bodyPr/>
                    <a:lstStyle/>
                    <a:p>
                      <a:pPr marL="79375" algn="ctr">
                        <a:lnSpc>
                          <a:spcPct val="115000"/>
                        </a:lnSpc>
                        <a:spcBef>
                          <a:spcPts val="200"/>
                        </a:spcBef>
                        <a:spcAft>
                          <a:spcPts val="0"/>
                        </a:spcAft>
                      </a:pPr>
                      <a:r>
                        <a:rPr lang="en-AU" sz="1100" dirty="0">
                          <a:effectLst/>
                          <a:latin typeface="Calibri Light" panose="020F0302020204030204" pitchFamily="34" charset="0"/>
                          <a:ea typeface="Calibri" panose="020F0502020204030204" pitchFamily="34" charset="0"/>
                          <a:cs typeface="Times New Roman" panose="02020603050405020304" pitchFamily="18" charset="0"/>
                        </a:rPr>
                        <a:t>Submit for “Self-Verified” or “Certified” license approval</a:t>
                      </a:r>
                    </a:p>
                  </a:txBody>
                  <a:tcPr marL="8963" marR="8963" marT="8963" marB="8963" anchor="ctr">
                    <a:lnL>
                      <a:noFill/>
                    </a:lnL>
                    <a:lnR>
                      <a:noFill/>
                    </a:lnR>
                    <a:lnT>
                      <a:noFill/>
                    </a:lnT>
                    <a:lnB>
                      <a:noFill/>
                    </a:lnB>
                    <a:solidFill>
                      <a:srgbClr val="FFC000"/>
                    </a:solidFill>
                  </a:tcPr>
                </a:tc>
                <a:extLst>
                  <a:ext uri="{0D108BD9-81ED-4DB2-BD59-A6C34878D82A}">
                    <a16:rowId xmlns:a16="http://schemas.microsoft.com/office/drawing/2014/main" val="534986576"/>
                  </a:ext>
                </a:extLst>
              </a:tr>
              <a:tr h="97641">
                <a:tc>
                  <a:txBody>
                    <a:bodyPr/>
                    <a:lstStyle/>
                    <a:p>
                      <a:pPr marL="79375" algn="ctr">
                        <a:lnSpc>
                          <a:spcPct val="115000"/>
                        </a:lnSpc>
                      </a:pPr>
                      <a:endParaRPr lang="en-AU" sz="1000" dirty="0">
                        <a:solidFill>
                          <a:srgbClr val="FFFFFF"/>
                        </a:solidFill>
                        <a:effectLst/>
                        <a:latin typeface="Calibri Light" panose="020F0302020204030204" pitchFamily="34" charset="0"/>
                        <a:ea typeface="Times New Roman" panose="02020603050405020304" pitchFamily="18" charset="0"/>
                        <a:cs typeface="Calibri Light" panose="020F0302020204030204" pitchFamily="34" charset="0"/>
                      </a:endParaRPr>
                    </a:p>
                  </a:txBody>
                  <a:tcPr marL="8963" marR="8963" marT="8963" marB="8963" anchor="ctr">
                    <a:lnL>
                      <a:noFill/>
                    </a:lnL>
                    <a:lnR>
                      <a:noFill/>
                    </a:lnR>
                    <a:lnT>
                      <a:noFill/>
                    </a:lnT>
                    <a:lnB>
                      <a:noFill/>
                    </a:lnB>
                    <a:noFill/>
                  </a:tcPr>
                </a:tc>
                <a:extLst>
                  <a:ext uri="{0D108BD9-81ED-4DB2-BD59-A6C34878D82A}">
                    <a16:rowId xmlns:a16="http://schemas.microsoft.com/office/drawing/2014/main" val="1942783144"/>
                  </a:ext>
                </a:extLst>
              </a:tr>
              <a:tr h="101438">
                <a:tc>
                  <a:txBody>
                    <a:bodyPr/>
                    <a:lstStyle/>
                    <a:p>
                      <a:pPr algn="ctr"/>
                      <a:r>
                        <a:rPr lang="en-AU" sz="1100" b="1" dirty="0">
                          <a:solidFill>
                            <a:srgbClr val="F1AA48"/>
                          </a:solidFill>
                          <a:effectLst/>
                          <a:latin typeface="Calibri Light" panose="020F0302020204030204" pitchFamily="34" charset="0"/>
                          <a:ea typeface="Calibri" panose="020F0502020204030204" pitchFamily="34" charset="0"/>
                          <a:cs typeface="Calibri Light" panose="020F0302020204030204" pitchFamily="34" charset="0"/>
                        </a:rPr>
                        <a:t>5.  MAINTAIN</a:t>
                      </a:r>
                      <a:endParaRPr lang="en-AU" sz="11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963" marR="8963" marT="8963" marB="8963" anchor="ctr">
                    <a:lnL>
                      <a:noFill/>
                    </a:lnL>
                    <a:lnR>
                      <a:noFill/>
                    </a:lnR>
                    <a:lnT>
                      <a:noFill/>
                    </a:lnT>
                    <a:lnB>
                      <a:noFill/>
                    </a:lnB>
                    <a:solidFill>
                      <a:srgbClr val="025073"/>
                    </a:solidFill>
                  </a:tcPr>
                </a:tc>
                <a:extLst>
                  <a:ext uri="{0D108BD9-81ED-4DB2-BD59-A6C34878D82A}">
                    <a16:rowId xmlns:a16="http://schemas.microsoft.com/office/drawing/2014/main" val="749507336"/>
                  </a:ext>
                </a:extLst>
              </a:tr>
              <a:tr h="311886">
                <a:tc>
                  <a:txBody>
                    <a:bodyPr/>
                    <a:lstStyle/>
                    <a:p>
                      <a:pPr marL="79375" algn="ctr">
                        <a:lnSpc>
                          <a:spcPct val="115000"/>
                        </a:lnSpc>
                        <a:spcBef>
                          <a:spcPts val="200"/>
                        </a:spcBef>
                        <a:spcAft>
                          <a:spcPts val="0"/>
                        </a:spcAft>
                      </a:pPr>
                      <a:r>
                        <a:rPr lang="en-AU" sz="1000" dirty="0">
                          <a:solidFill>
                            <a:srgbClr val="FFFFFF"/>
                          </a:solidFill>
                          <a:effectLst/>
                          <a:latin typeface="Calibri Light" panose="020F0302020204030204" pitchFamily="34" charset="0"/>
                          <a:ea typeface="Times New Roman" panose="02020603050405020304" pitchFamily="18" charset="0"/>
                          <a:cs typeface="Calibri Light" panose="020F0302020204030204" pitchFamily="34" charset="0"/>
                        </a:rPr>
                        <a:t>Maintain active project registration</a:t>
                      </a:r>
                      <a:endParaRPr lang="en-AU" sz="1100" dirty="0">
                        <a:effectLst/>
                        <a:latin typeface="Calibri Light" panose="020F0302020204030204" pitchFamily="34" charset="0"/>
                        <a:ea typeface="Calibri" panose="020F0502020204030204" pitchFamily="34" charset="0"/>
                        <a:cs typeface="Times New Roman" panose="02020603050405020304" pitchFamily="18" charset="0"/>
                      </a:endParaRPr>
                    </a:p>
                    <a:p>
                      <a:pPr marL="79375" algn="ctr">
                        <a:lnSpc>
                          <a:spcPct val="115000"/>
                        </a:lnSpc>
                        <a:spcBef>
                          <a:spcPts val="200"/>
                        </a:spcBef>
                        <a:spcAft>
                          <a:spcPts val="0"/>
                        </a:spcAft>
                      </a:pPr>
                      <a:r>
                        <a:rPr lang="en-AU" sz="1000" dirty="0">
                          <a:solidFill>
                            <a:srgbClr val="FFFFFF"/>
                          </a:solidFill>
                          <a:effectLst/>
                          <a:latin typeface="Calibri Light" panose="020F0302020204030204" pitchFamily="34" charset="0"/>
                          <a:ea typeface="Times New Roman" panose="02020603050405020304" pitchFamily="18" charset="0"/>
                          <a:cs typeface="Calibri Light" panose="020F0302020204030204" pitchFamily="34" charset="0"/>
                        </a:rPr>
                        <a:t>Submit Annual Certification Compliance Report </a:t>
                      </a:r>
                      <a:endParaRPr lang="en-AU" sz="1100" dirty="0">
                        <a:effectLst/>
                        <a:latin typeface="Calibri Light" panose="020F0302020204030204" pitchFamily="34" charset="0"/>
                        <a:ea typeface="Calibri" panose="020F0502020204030204" pitchFamily="34" charset="0"/>
                        <a:cs typeface="Times New Roman" panose="02020603050405020304" pitchFamily="18" charset="0"/>
                      </a:endParaRPr>
                    </a:p>
                    <a:p>
                      <a:pPr marL="79375" algn="ctr">
                        <a:lnSpc>
                          <a:spcPct val="115000"/>
                        </a:lnSpc>
                        <a:spcBef>
                          <a:spcPts val="200"/>
                        </a:spcBef>
                        <a:spcAft>
                          <a:spcPts val="0"/>
                        </a:spcAft>
                      </a:pPr>
                      <a:r>
                        <a:rPr lang="en-AU" sz="1000" dirty="0">
                          <a:solidFill>
                            <a:srgbClr val="FFFFFF"/>
                          </a:solidFill>
                          <a:effectLst/>
                          <a:latin typeface="Calibri Light" panose="020F0302020204030204" pitchFamily="34" charset="0"/>
                          <a:ea typeface="Times New Roman" panose="02020603050405020304" pitchFamily="18" charset="0"/>
                          <a:cs typeface="Calibri Light" panose="020F0302020204030204" pitchFamily="34" charset="0"/>
                        </a:rPr>
                        <a:t>Submit account and audit report (minimum every 5 years) </a:t>
                      </a:r>
                      <a:endParaRPr lang="en-AU" sz="11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963" marR="8963" marT="8963" marB="8963" anchor="ctr">
                    <a:lnL>
                      <a:noFill/>
                    </a:lnL>
                    <a:lnR>
                      <a:noFill/>
                    </a:lnR>
                    <a:lnT>
                      <a:noFill/>
                    </a:lnT>
                    <a:lnB>
                      <a:noFill/>
                    </a:lnB>
                    <a:solidFill>
                      <a:srgbClr val="909AA8"/>
                    </a:solidFill>
                  </a:tcPr>
                </a:tc>
                <a:extLst>
                  <a:ext uri="{0D108BD9-81ED-4DB2-BD59-A6C34878D82A}">
                    <a16:rowId xmlns:a16="http://schemas.microsoft.com/office/drawing/2014/main" val="2459772371"/>
                  </a:ext>
                </a:extLst>
              </a:tr>
            </a:tbl>
          </a:graphicData>
        </a:graphic>
      </p:graphicFrame>
      <p:sp>
        <p:nvSpPr>
          <p:cNvPr id="24" name="Triangle 23">
            <a:extLst>
              <a:ext uri="{FF2B5EF4-FFF2-40B4-BE49-F238E27FC236}">
                <a16:creationId xmlns:a16="http://schemas.microsoft.com/office/drawing/2014/main" id="{1532BB40-2EAD-B249-881E-04C64FAD5EAA}"/>
              </a:ext>
            </a:extLst>
          </p:cNvPr>
          <p:cNvSpPr/>
          <p:nvPr/>
        </p:nvSpPr>
        <p:spPr>
          <a:xfrm rot="10800000">
            <a:off x="3687481" y="2271440"/>
            <a:ext cx="287337" cy="148936"/>
          </a:xfrm>
          <a:prstGeom prst="triangle">
            <a:avLst/>
          </a:prstGeom>
          <a:solidFill>
            <a:srgbClr val="F1AA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7" name="Triangle 26">
            <a:extLst>
              <a:ext uri="{FF2B5EF4-FFF2-40B4-BE49-F238E27FC236}">
                <a16:creationId xmlns:a16="http://schemas.microsoft.com/office/drawing/2014/main" id="{A934F321-273D-AC48-8C78-82F58CDE8800}"/>
              </a:ext>
            </a:extLst>
          </p:cNvPr>
          <p:cNvSpPr/>
          <p:nvPr/>
        </p:nvSpPr>
        <p:spPr>
          <a:xfrm rot="10800000">
            <a:off x="3687480" y="2823422"/>
            <a:ext cx="287337" cy="148936"/>
          </a:xfrm>
          <a:prstGeom prst="triangle">
            <a:avLst/>
          </a:prstGeom>
          <a:solidFill>
            <a:srgbClr val="F1AA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8" name="Triangle 27">
            <a:extLst>
              <a:ext uri="{FF2B5EF4-FFF2-40B4-BE49-F238E27FC236}">
                <a16:creationId xmlns:a16="http://schemas.microsoft.com/office/drawing/2014/main" id="{F9305561-2423-2049-BBE1-427F67CBBFFD}"/>
              </a:ext>
            </a:extLst>
          </p:cNvPr>
          <p:cNvSpPr/>
          <p:nvPr/>
        </p:nvSpPr>
        <p:spPr>
          <a:xfrm rot="10800000">
            <a:off x="3687480" y="3576357"/>
            <a:ext cx="287337" cy="148936"/>
          </a:xfrm>
          <a:prstGeom prst="triangle">
            <a:avLst/>
          </a:prstGeom>
          <a:solidFill>
            <a:srgbClr val="F1AA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9" name="Triangle 28">
            <a:extLst>
              <a:ext uri="{FF2B5EF4-FFF2-40B4-BE49-F238E27FC236}">
                <a16:creationId xmlns:a16="http://schemas.microsoft.com/office/drawing/2014/main" id="{F0983571-5845-7D43-A392-87309FBE2810}"/>
              </a:ext>
            </a:extLst>
          </p:cNvPr>
          <p:cNvSpPr/>
          <p:nvPr/>
        </p:nvSpPr>
        <p:spPr>
          <a:xfrm rot="10800000">
            <a:off x="3687480" y="4928682"/>
            <a:ext cx="287337" cy="148936"/>
          </a:xfrm>
          <a:prstGeom prst="triangle">
            <a:avLst/>
          </a:prstGeom>
          <a:solidFill>
            <a:srgbClr val="F1AA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0" name="U-turn Arrow 29">
            <a:extLst>
              <a:ext uri="{FF2B5EF4-FFF2-40B4-BE49-F238E27FC236}">
                <a16:creationId xmlns:a16="http://schemas.microsoft.com/office/drawing/2014/main" id="{04ED7F6F-0006-1841-8E91-E05253B16F4C}"/>
              </a:ext>
            </a:extLst>
          </p:cNvPr>
          <p:cNvSpPr/>
          <p:nvPr/>
        </p:nvSpPr>
        <p:spPr>
          <a:xfrm rot="16200000">
            <a:off x="218761" y="4060208"/>
            <a:ext cx="2677356" cy="523875"/>
          </a:xfrm>
          <a:prstGeom prst="uturnArrow">
            <a:avLst>
              <a:gd name="adj1" fmla="val 32582"/>
              <a:gd name="adj2" fmla="val 25000"/>
              <a:gd name="adj3" fmla="val 25001"/>
              <a:gd name="adj4" fmla="val 75000"/>
              <a:gd name="adj5" fmla="val 100000"/>
            </a:avLst>
          </a:prstGeom>
          <a:solidFill>
            <a:srgbClr val="EEA9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1" name="Text Box 3">
            <a:extLst>
              <a:ext uri="{FF2B5EF4-FFF2-40B4-BE49-F238E27FC236}">
                <a16:creationId xmlns:a16="http://schemas.microsoft.com/office/drawing/2014/main" id="{16823D5F-C4A2-1B40-A945-531233DD6B67}"/>
              </a:ext>
            </a:extLst>
          </p:cNvPr>
          <p:cNvSpPr txBox="1"/>
          <p:nvPr/>
        </p:nvSpPr>
        <p:spPr>
          <a:xfrm rot="16200000">
            <a:off x="317327" y="4352611"/>
            <a:ext cx="2117725" cy="2540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AU" sz="1050" dirty="0">
                <a:solidFill>
                  <a:srgbClr val="FFFFFF"/>
                </a:solidFill>
                <a:effectLst/>
                <a:latin typeface="Calibri Light" panose="020F0302020204030204" pitchFamily="34" charset="0"/>
                <a:ea typeface="Calibri" panose="020F0502020204030204" pitchFamily="34" charset="0"/>
                <a:cs typeface="Calibri Light" panose="020F0302020204030204" pitchFamily="34" charset="0"/>
              </a:rPr>
              <a:t>Repeat steps 3 - 5</a:t>
            </a:r>
            <a:endParaRPr lang="en-AU" sz="1200" dirty="0">
              <a:effectLst/>
              <a:latin typeface="Calibri Light" panose="020F0302020204030204" pitchFamily="34" charset="0"/>
              <a:ea typeface="Calibri" panose="020F0502020204030204" pitchFamily="34" charset="0"/>
            </a:endParaRPr>
          </a:p>
        </p:txBody>
      </p:sp>
      <p:pic>
        <p:nvPicPr>
          <p:cNvPr id="4" name="Picture 3" descr="Logo&#10;&#10;Description automatically generated">
            <a:extLst>
              <a:ext uri="{FF2B5EF4-FFF2-40B4-BE49-F238E27FC236}">
                <a16:creationId xmlns:a16="http://schemas.microsoft.com/office/drawing/2014/main" id="{04760F16-C28A-EE4C-A696-6A4BF8D7EDB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671979" y="3725294"/>
            <a:ext cx="1582541" cy="1946189"/>
          </a:xfrm>
          <a:prstGeom prst="rect">
            <a:avLst/>
          </a:prstGeom>
        </p:spPr>
      </p:pic>
      <p:pic>
        <p:nvPicPr>
          <p:cNvPr id="6" name="Picture 5" descr="Logo, company name&#10;&#10;Description automatically generated">
            <a:extLst>
              <a:ext uri="{FF2B5EF4-FFF2-40B4-BE49-F238E27FC236}">
                <a16:creationId xmlns:a16="http://schemas.microsoft.com/office/drawing/2014/main" id="{B629FB42-43CB-044E-AF42-E75FA3414C2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71979" y="1779105"/>
            <a:ext cx="1582541" cy="1946189"/>
          </a:xfrm>
          <a:prstGeom prst="rect">
            <a:avLst/>
          </a:prstGeom>
        </p:spPr>
      </p:pic>
      <p:sp>
        <p:nvSpPr>
          <p:cNvPr id="2" name="Rectangle 1">
            <a:extLst>
              <a:ext uri="{FF2B5EF4-FFF2-40B4-BE49-F238E27FC236}">
                <a16:creationId xmlns:a16="http://schemas.microsoft.com/office/drawing/2014/main" id="{A8E301A3-30D3-0543-141C-49D1D111A38D}"/>
              </a:ext>
            </a:extLst>
          </p:cNvPr>
          <p:cNvSpPr/>
          <p:nvPr/>
        </p:nvSpPr>
        <p:spPr>
          <a:xfrm>
            <a:off x="1189529" y="2823422"/>
            <a:ext cx="5373921" cy="3237513"/>
          </a:xfrm>
          <a:prstGeom prst="rect">
            <a:avLst/>
          </a:prstGeom>
          <a:solidFill>
            <a:srgbClr val="FFFFFF">
              <a:alpha val="7176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ectangle 4">
            <a:extLst>
              <a:ext uri="{FF2B5EF4-FFF2-40B4-BE49-F238E27FC236}">
                <a16:creationId xmlns:a16="http://schemas.microsoft.com/office/drawing/2014/main" id="{D8F79C44-B3E9-525E-10EE-973124711035}"/>
              </a:ext>
            </a:extLst>
          </p:cNvPr>
          <p:cNvSpPr/>
          <p:nvPr/>
        </p:nvSpPr>
        <p:spPr>
          <a:xfrm>
            <a:off x="1000518" y="1162764"/>
            <a:ext cx="5373921" cy="1108676"/>
          </a:xfrm>
          <a:prstGeom prst="rect">
            <a:avLst/>
          </a:prstGeom>
          <a:solidFill>
            <a:srgbClr val="FFFFFF">
              <a:alpha val="7176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2384698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1D63C574-BFD2-41A1-A567-B0C3CC7FD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lor 2">
            <a:extLst>
              <a:ext uri="{FF2B5EF4-FFF2-40B4-BE49-F238E27FC236}">
                <a16:creationId xmlns:a16="http://schemas.microsoft.com/office/drawing/2014/main" id="{E2A46BAB-8C31-42B2-90E8-B26DD3E8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B3F7A3C7-0737-4E57-B30E-8EEFE638B4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3530289" cy="6858000"/>
            <a:chOff x="651279" y="598259"/>
            <a:chExt cx="10889442" cy="5680742"/>
          </a:xfrm>
        </p:grpSpPr>
        <p:sp>
          <p:nvSpPr>
            <p:cNvPr id="14" name="Color">
              <a:extLst>
                <a:ext uri="{FF2B5EF4-FFF2-40B4-BE49-F238E27FC236}">
                  <a16:creationId xmlns:a16="http://schemas.microsoft.com/office/drawing/2014/main" id="{3BE6D516-DFC6-4698-B3F1-5F591C1130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lor">
              <a:extLst>
                <a:ext uri="{FF2B5EF4-FFF2-40B4-BE49-F238E27FC236}">
                  <a16:creationId xmlns:a16="http://schemas.microsoft.com/office/drawing/2014/main" id="{C2580FB0-D146-458C-AF1B-8E8BBF6BBA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tx2">
                <a:alpha val="3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3" y="0"/>
            <a:ext cx="9141717" cy="6858000"/>
            <a:chOff x="0" y="0"/>
            <a:chExt cx="12188952" cy="6858000"/>
          </a:xfrm>
        </p:grpSpPr>
        <p:sp>
          <p:nvSpPr>
            <p:cNvPr id="18" name="Freeform: Shape 17">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DF5825C0-57A4-7D4B-9D4A-177BFC78DABB}"/>
              </a:ext>
            </a:extLst>
          </p:cNvPr>
          <p:cNvSpPr>
            <a:spLocks noGrp="1"/>
          </p:cNvSpPr>
          <p:nvPr>
            <p:ph type="title"/>
          </p:nvPr>
        </p:nvSpPr>
        <p:spPr>
          <a:xfrm>
            <a:off x="589788" y="841248"/>
            <a:ext cx="2636433" cy="5340097"/>
          </a:xfrm>
        </p:spPr>
        <p:txBody>
          <a:bodyPr anchor="ctr">
            <a:normAutofit/>
          </a:bodyPr>
          <a:lstStyle/>
          <a:p>
            <a:r>
              <a:rPr lang="en-AU" sz="4200" dirty="0">
                <a:solidFill>
                  <a:schemeClr val="bg1"/>
                </a:solidFill>
              </a:rPr>
              <a:t>Objectives of this workshop</a:t>
            </a:r>
          </a:p>
        </p:txBody>
      </p:sp>
      <p:graphicFrame>
        <p:nvGraphicFramePr>
          <p:cNvPr id="5" name="Content Placeholder 2">
            <a:extLst>
              <a:ext uri="{FF2B5EF4-FFF2-40B4-BE49-F238E27FC236}">
                <a16:creationId xmlns:a16="http://schemas.microsoft.com/office/drawing/2014/main" id="{3F2BDA99-20C9-4A53-A44A-EA536251D2B9}"/>
              </a:ext>
            </a:extLst>
          </p:cNvPr>
          <p:cNvGraphicFramePr>
            <a:graphicFrameLocks noGrp="1"/>
          </p:cNvGraphicFramePr>
          <p:nvPr>
            <p:ph idx="1"/>
            <p:extLst>
              <p:ext uri="{D42A27DB-BD31-4B8C-83A1-F6EECF244321}">
                <p14:modId xmlns:p14="http://schemas.microsoft.com/office/powerpoint/2010/main" val="4019322400"/>
              </p:ext>
            </p:extLst>
          </p:nvPr>
        </p:nvGraphicFramePr>
        <p:xfrm>
          <a:off x="3739414" y="231006"/>
          <a:ext cx="5136229" cy="64056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C29AF576-2859-6342-9169-014EF2AED559}"/>
              </a:ext>
            </a:extLst>
          </p:cNvPr>
          <p:cNvSpPr>
            <a:spLocks noGrp="1"/>
          </p:cNvSpPr>
          <p:nvPr>
            <p:ph type="sldNum" sz="quarter" idx="12"/>
          </p:nvPr>
        </p:nvSpPr>
        <p:spPr/>
        <p:txBody>
          <a:bodyPr/>
          <a:lstStyle/>
          <a:p>
            <a:fld id="{20550A7E-0215-EA48-A579-C9E7E81A0714}" type="slidenum">
              <a:rPr lang="en-AU" smtClean="0"/>
              <a:t>5</a:t>
            </a:fld>
            <a:endParaRPr lang="en-AU"/>
          </a:p>
        </p:txBody>
      </p:sp>
    </p:spTree>
    <p:extLst>
      <p:ext uri="{BB962C8B-B14F-4D97-AF65-F5344CB8AC3E}">
        <p14:creationId xmlns:p14="http://schemas.microsoft.com/office/powerpoint/2010/main" val="901950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5">
            <a:extLst>
              <a:ext uri="{FF2B5EF4-FFF2-40B4-BE49-F238E27FC236}">
                <a16:creationId xmlns:a16="http://schemas.microsoft.com/office/drawing/2014/main" id="{2AA08A5C-45D9-634C-802C-A9C31714ACAE}"/>
              </a:ext>
            </a:extLst>
          </p:cNvPr>
          <p:cNvSpPr txBox="1">
            <a:spLocks/>
          </p:cNvSpPr>
          <p:nvPr/>
        </p:nvSpPr>
        <p:spPr>
          <a:xfrm>
            <a:off x="3225298" y="948249"/>
            <a:ext cx="5740572" cy="1974067"/>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30000"/>
              </a:lnSpc>
              <a:buNone/>
            </a:pPr>
            <a:r>
              <a:rPr lang="en-AU" sz="2400" dirty="0">
                <a:latin typeface="+mj-lt"/>
              </a:rPr>
              <a:t>When registering an Environmental Account you need to submit a </a:t>
            </a:r>
            <a:r>
              <a:rPr lang="en-AU" sz="2400" b="1" dirty="0">
                <a:latin typeface="+mj-lt"/>
              </a:rPr>
              <a:t>Project Registration Form </a:t>
            </a:r>
            <a:r>
              <a:rPr lang="en-AU" sz="2400" dirty="0">
                <a:latin typeface="+mj-lt"/>
              </a:rPr>
              <a:t>and Statement of Compliance &amp; Good Faith </a:t>
            </a:r>
            <a:endParaRPr lang="en-AU" sz="1800" dirty="0">
              <a:latin typeface="+mj-lt"/>
            </a:endParaRPr>
          </a:p>
        </p:txBody>
      </p:sp>
      <p:sp>
        <p:nvSpPr>
          <p:cNvPr id="2" name="Slide Number Placeholder 1">
            <a:extLst>
              <a:ext uri="{FF2B5EF4-FFF2-40B4-BE49-F238E27FC236}">
                <a16:creationId xmlns:a16="http://schemas.microsoft.com/office/drawing/2014/main" id="{02D1EC39-08DD-9440-BED5-8D2D52B73B36}"/>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810D05-EF9E-4802-83AC-82DB24C16FD7}" type="slidenum">
              <a:rPr lang="en-AU" smtClean="0"/>
              <a:pPr/>
              <a:t>50</a:t>
            </a:fld>
            <a:endParaRPr lang="en-AU" dirty="0"/>
          </a:p>
        </p:txBody>
      </p:sp>
      <p:sp>
        <p:nvSpPr>
          <p:cNvPr id="9" name="Right Arrow 8">
            <a:extLst>
              <a:ext uri="{FF2B5EF4-FFF2-40B4-BE49-F238E27FC236}">
                <a16:creationId xmlns:a16="http://schemas.microsoft.com/office/drawing/2014/main" id="{997BA70E-C6B8-8244-A700-EBBFA934F985}"/>
              </a:ext>
            </a:extLst>
          </p:cNvPr>
          <p:cNvSpPr/>
          <p:nvPr/>
        </p:nvSpPr>
        <p:spPr>
          <a:xfrm>
            <a:off x="3069770" y="2598929"/>
            <a:ext cx="892031" cy="785201"/>
          </a:xfrm>
          <a:prstGeom prst="rightArrow">
            <a:avLst/>
          </a:prstGeom>
          <a:solidFill>
            <a:srgbClr val="E0A5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1" name="Table 6">
            <a:extLst>
              <a:ext uri="{FF2B5EF4-FFF2-40B4-BE49-F238E27FC236}">
                <a16:creationId xmlns:a16="http://schemas.microsoft.com/office/drawing/2014/main" id="{1F364AAB-8BAF-6144-9C35-FBDFBA57AFFB}"/>
              </a:ext>
            </a:extLst>
          </p:cNvPr>
          <p:cNvGraphicFramePr>
            <a:graphicFrameLocks noGrp="1"/>
          </p:cNvGraphicFramePr>
          <p:nvPr>
            <p:extLst>
              <p:ext uri="{D42A27DB-BD31-4B8C-83A1-F6EECF244321}">
                <p14:modId xmlns:p14="http://schemas.microsoft.com/office/powerpoint/2010/main" val="2202985019"/>
              </p:ext>
            </p:extLst>
          </p:nvPr>
        </p:nvGraphicFramePr>
        <p:xfrm>
          <a:off x="-1" y="0"/>
          <a:ext cx="3069771" cy="6858000"/>
        </p:xfrm>
        <a:graphic>
          <a:graphicData uri="http://schemas.openxmlformats.org/drawingml/2006/table">
            <a:tbl>
              <a:tblPr firstRow="1" bandRow="1">
                <a:tableStyleId>{2D5ABB26-0587-4C30-8999-92F81FD0307C}</a:tableStyleId>
              </a:tblPr>
              <a:tblGrid>
                <a:gridCol w="3069771">
                  <a:extLst>
                    <a:ext uri="{9D8B030D-6E8A-4147-A177-3AD203B41FA5}">
                      <a16:colId xmlns:a16="http://schemas.microsoft.com/office/drawing/2014/main" val="2556676331"/>
                    </a:ext>
                  </a:extLst>
                </a:gridCol>
              </a:tblGrid>
              <a:tr h="6858000">
                <a:tc>
                  <a:txBody>
                    <a:bodyPr/>
                    <a:lstStyle/>
                    <a:p>
                      <a:pPr algn="ctr"/>
                      <a:endParaRPr lang="en-US" sz="2700" b="0" dirty="0">
                        <a:solidFill>
                          <a:srgbClr val="194963"/>
                        </a:solidFill>
                        <a:latin typeface="Avenir LT Std 35 Light" panose="020B0402020203020204" pitchFamily="34" charset="0"/>
                      </a:endParaRPr>
                    </a:p>
                    <a:p>
                      <a:pPr algn="ctr"/>
                      <a:endParaRPr lang="en-US" sz="8600" b="1" dirty="0">
                        <a:solidFill>
                          <a:srgbClr val="EFA847"/>
                        </a:solidFill>
                        <a:latin typeface="Avenir LT Std 35 Light" panose="020B0402020203020204" pitchFamily="34" charset="0"/>
                      </a:endParaRPr>
                    </a:p>
                    <a:p>
                      <a:pPr algn="ctr"/>
                      <a:r>
                        <a:rPr lang="en-US" sz="8600" b="1" dirty="0">
                          <a:solidFill>
                            <a:srgbClr val="EFA847"/>
                          </a:solidFill>
                          <a:latin typeface="Avenir LT Std 35 Light" panose="020B0402020203020204" pitchFamily="34" charset="0"/>
                        </a:rPr>
                        <a:t>2</a:t>
                      </a:r>
                      <a:endParaRPr lang="en-US" sz="2700" b="1" dirty="0">
                        <a:solidFill>
                          <a:schemeClr val="bg1"/>
                        </a:solidFill>
                        <a:latin typeface="Avenir LT Std 35 Light" panose="020B0402020203020204" pitchFamily="34" charset="0"/>
                      </a:endParaRPr>
                    </a:p>
                    <a:p>
                      <a:pPr algn="ctr"/>
                      <a:endParaRPr lang="en-US" sz="2700" b="0" dirty="0">
                        <a:solidFill>
                          <a:schemeClr val="bg1"/>
                        </a:solidFill>
                        <a:latin typeface="+mj-lt"/>
                      </a:endParaRPr>
                    </a:p>
                    <a:p>
                      <a:pPr algn="ctr"/>
                      <a:r>
                        <a:rPr lang="en-US" sz="2700" b="0" dirty="0">
                          <a:solidFill>
                            <a:schemeClr val="bg1"/>
                          </a:solidFill>
                          <a:latin typeface="+mj-lt"/>
                        </a:rPr>
                        <a:t>Register Project</a:t>
                      </a:r>
                    </a:p>
                  </a:txBody>
                  <a:tcPr marL="68580" marR="68580" marT="34290" marB="34290">
                    <a:solidFill>
                      <a:srgbClr val="045074"/>
                    </a:solidFill>
                  </a:tcPr>
                </a:tc>
                <a:extLst>
                  <a:ext uri="{0D108BD9-81ED-4DB2-BD59-A6C34878D82A}">
                    <a16:rowId xmlns:a16="http://schemas.microsoft.com/office/drawing/2014/main" val="4111125886"/>
                  </a:ext>
                </a:extLst>
              </a:tr>
            </a:tbl>
          </a:graphicData>
        </a:graphic>
      </p:graphicFrame>
      <p:sp>
        <p:nvSpPr>
          <p:cNvPr id="3" name="Rectangle 2">
            <a:extLst>
              <a:ext uri="{FF2B5EF4-FFF2-40B4-BE49-F238E27FC236}">
                <a16:creationId xmlns:a16="http://schemas.microsoft.com/office/drawing/2014/main" id="{CF12B32F-8ACA-2D48-9A05-D74DEDC71375}"/>
              </a:ext>
            </a:extLst>
          </p:cNvPr>
          <p:cNvSpPr/>
          <p:nvPr/>
        </p:nvSpPr>
        <p:spPr>
          <a:xfrm>
            <a:off x="3413760" y="3674735"/>
            <a:ext cx="5552110" cy="1938992"/>
          </a:xfrm>
          <a:prstGeom prst="rect">
            <a:avLst/>
          </a:prstGeom>
        </p:spPr>
        <p:txBody>
          <a:bodyPr wrap="square">
            <a:spAutoFit/>
          </a:bodyPr>
          <a:lstStyle/>
          <a:p>
            <a:pPr algn="ctr"/>
            <a:r>
              <a:rPr lang="en-AU" sz="2400" dirty="0">
                <a:latin typeface="+mj-lt"/>
              </a:rPr>
              <a:t>New project registration involves a once-off registration fee plus an annual fee for AfN to review and maintain the project in the Environmental Account Certification Registry. </a:t>
            </a:r>
            <a:endParaRPr lang="en-AU" sz="2000" b="0" i="0" u="none" strike="noStrike" dirty="0">
              <a:solidFill>
                <a:srgbClr val="36394D"/>
              </a:solidFill>
              <a:effectLst/>
              <a:latin typeface="+mj-lt"/>
            </a:endParaRPr>
          </a:p>
        </p:txBody>
      </p:sp>
    </p:spTree>
    <p:extLst>
      <p:ext uri="{BB962C8B-B14F-4D97-AF65-F5344CB8AC3E}">
        <p14:creationId xmlns:p14="http://schemas.microsoft.com/office/powerpoint/2010/main" val="212209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BEC7587C-B91B-4CA0-B3EB-37A1513F2288}"/>
              </a:ext>
            </a:extLst>
          </p:cNvPr>
          <p:cNvSpPr txBox="1"/>
          <p:nvPr/>
        </p:nvSpPr>
        <p:spPr>
          <a:xfrm>
            <a:off x="6846163" y="6398162"/>
            <a:ext cx="224742" cy="276999"/>
          </a:xfrm>
          <a:prstGeom prst="rect">
            <a:avLst/>
          </a:prstGeom>
          <a:noFill/>
        </p:spPr>
        <p:txBody>
          <a:bodyPr wrap="none" rtlCol="0">
            <a:spAutoFit/>
          </a:bodyPr>
          <a:lstStyle/>
          <a:p>
            <a:pPr>
              <a:spcAft>
                <a:spcPts val="600"/>
              </a:spcAft>
            </a:pPr>
            <a:r>
              <a:rPr lang="en-AU" sz="1200" dirty="0">
                <a:solidFill>
                  <a:srgbClr val="6C809C"/>
                </a:solidFill>
                <a:latin typeface="Avenir LT Std 35 Light" panose="020B0402020203020204" pitchFamily="34" charset="0"/>
              </a:rPr>
              <a:t> </a:t>
            </a:r>
            <a:endParaRPr lang="en-AU" sz="1200">
              <a:solidFill>
                <a:srgbClr val="6C809C"/>
              </a:solidFill>
              <a:latin typeface="Avenir LT Std 35 Light" panose="020B0402020203020204" pitchFamily="34" charset="0"/>
            </a:endParaRPr>
          </a:p>
        </p:txBody>
      </p:sp>
      <p:sp>
        <p:nvSpPr>
          <p:cNvPr id="21" name="Rectangle 20">
            <a:extLst>
              <a:ext uri="{FF2B5EF4-FFF2-40B4-BE49-F238E27FC236}">
                <a16:creationId xmlns:a16="http://schemas.microsoft.com/office/drawing/2014/main" id="{F75C0AB0-C3CD-42A7-9DC1-5F2D9DF477DE}"/>
              </a:ext>
            </a:extLst>
          </p:cNvPr>
          <p:cNvSpPr/>
          <p:nvPr/>
        </p:nvSpPr>
        <p:spPr>
          <a:xfrm>
            <a:off x="-451717" y="5506700"/>
            <a:ext cx="121295" cy="204414"/>
          </a:xfrm>
          <a:prstGeom prst="rect">
            <a:avLst/>
          </a:prstGeom>
          <a:ln>
            <a:noFill/>
          </a:ln>
        </p:spPr>
        <p:txBody>
          <a:bodyPr vert="horz" lIns="0" tIns="0" rIns="0" bIns="0" rtlCol="0">
            <a:noAutofit/>
          </a:bodyPr>
          <a:lstStyle/>
          <a:p>
            <a:pPr marL="6350" marR="264795" lvl="0" indent="-6350" algn="l" defTabSz="914400" rtl="0" eaLnBrk="1" fontAlgn="auto" latinLnBrk="0" hangingPunct="1">
              <a:lnSpc>
                <a:spcPct val="107000"/>
              </a:lnSpc>
              <a:spcBef>
                <a:spcPts val="0"/>
              </a:spcBef>
              <a:spcAft>
                <a:spcPts val="800"/>
              </a:spcAft>
              <a:buClrTx/>
              <a:buSzTx/>
              <a:buFontTx/>
              <a:buNone/>
              <a:tabLst/>
              <a:defRPr/>
            </a:pPr>
            <a:r>
              <a:rPr kumimoji="0" lang="en-AU" sz="1100" b="0" i="0" u="none" strike="noStrike" kern="1200" cap="none" spc="0" normalizeH="0" baseline="0" noProof="0">
                <a:ln>
                  <a:noFill/>
                </a:ln>
                <a:solidFill>
                  <a:srgbClr val="181717"/>
                </a:solidFill>
                <a:effectLst/>
                <a:uLnTx/>
                <a:uFillTx/>
                <a:latin typeface="Avenir LT Std"/>
                <a:ea typeface="Avenir LT Std"/>
                <a:cs typeface="Avenir LT Std"/>
              </a:rPr>
              <a:t> </a:t>
            </a:r>
          </a:p>
        </p:txBody>
      </p:sp>
      <p:graphicFrame>
        <p:nvGraphicFramePr>
          <p:cNvPr id="30" name="TextBox 3">
            <a:extLst>
              <a:ext uri="{FF2B5EF4-FFF2-40B4-BE49-F238E27FC236}">
                <a16:creationId xmlns:a16="http://schemas.microsoft.com/office/drawing/2014/main" id="{95076BF6-1D11-4A22-9882-1ADA0AA436B5}"/>
              </a:ext>
            </a:extLst>
          </p:cNvPr>
          <p:cNvGraphicFramePr/>
          <p:nvPr/>
        </p:nvGraphicFramePr>
        <p:xfrm>
          <a:off x="1646454" y="1105341"/>
          <a:ext cx="6227546" cy="55698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0F2D2A9C-DD2F-7F48-B198-FA4A928C4900}"/>
              </a:ext>
            </a:extLst>
          </p:cNvPr>
          <p:cNvSpPr>
            <a:spLocks noGrp="1"/>
          </p:cNvSpPr>
          <p:nvPr>
            <p:ph type="sldNum" sz="quarter" idx="12"/>
          </p:nvPr>
        </p:nvSpPr>
        <p:spPr/>
        <p:txBody>
          <a:bodyPr/>
          <a:lstStyle/>
          <a:p>
            <a:fld id="{20550A7E-0215-EA48-A579-C9E7E81A0714}" type="slidenum">
              <a:rPr lang="en-AU" smtClean="0"/>
              <a:t>51</a:t>
            </a:fld>
            <a:endParaRPr lang="en-AU"/>
          </a:p>
        </p:txBody>
      </p:sp>
      <p:pic>
        <p:nvPicPr>
          <p:cNvPr id="3" name="Picture 2">
            <a:extLst>
              <a:ext uri="{FF2B5EF4-FFF2-40B4-BE49-F238E27FC236}">
                <a16:creationId xmlns:a16="http://schemas.microsoft.com/office/drawing/2014/main" id="{BFFC98B5-A1F4-F119-1142-A45D93122715}"/>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0" y="1"/>
            <a:ext cx="7378996" cy="956932"/>
          </a:xfrm>
          <a:prstGeom prst="rect">
            <a:avLst/>
          </a:prstGeom>
        </p:spPr>
      </p:pic>
      <p:sp>
        <p:nvSpPr>
          <p:cNvPr id="5" name="Title 1">
            <a:extLst>
              <a:ext uri="{FF2B5EF4-FFF2-40B4-BE49-F238E27FC236}">
                <a16:creationId xmlns:a16="http://schemas.microsoft.com/office/drawing/2014/main" id="{F801C96B-CFF9-105B-A940-CC25DF7BF082}"/>
              </a:ext>
            </a:extLst>
          </p:cNvPr>
          <p:cNvSpPr txBox="1">
            <a:spLocks/>
          </p:cNvSpPr>
          <p:nvPr/>
        </p:nvSpPr>
        <p:spPr>
          <a:xfrm>
            <a:off x="162487" y="-77524"/>
            <a:ext cx="8813185" cy="1143000"/>
          </a:xfrm>
          <a:prstGeom prst="rect">
            <a:avLst/>
          </a:prstGeom>
        </p:spPr>
        <p:txBody>
          <a:bodyPr vert="horz" lIns="238658" tIns="119329" rIns="238658" bIns="119329" rtlCol="0" anchor="ctr">
            <a:noAutofit/>
          </a:bodyPr>
          <a:lstStyle>
            <a:lvl1pPr algn="l" defTabSz="914301"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n-US" sz="2800" b="1" dirty="0">
                <a:solidFill>
                  <a:schemeClr val="bg1"/>
                </a:solidFill>
                <a:ea typeface="+mn-ea"/>
                <a:cs typeface="+mn-cs"/>
              </a:rPr>
              <a:t>What do I need to register?</a:t>
            </a:r>
          </a:p>
        </p:txBody>
      </p:sp>
    </p:spTree>
    <p:extLst>
      <p:ext uri="{BB962C8B-B14F-4D97-AF65-F5344CB8AC3E}">
        <p14:creationId xmlns:p14="http://schemas.microsoft.com/office/powerpoint/2010/main" val="27868608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5">
            <a:extLst>
              <a:ext uri="{FF2B5EF4-FFF2-40B4-BE49-F238E27FC236}">
                <a16:creationId xmlns:a16="http://schemas.microsoft.com/office/drawing/2014/main" id="{2AA08A5C-45D9-634C-802C-A9C31714ACAE}"/>
              </a:ext>
            </a:extLst>
          </p:cNvPr>
          <p:cNvSpPr txBox="1">
            <a:spLocks/>
          </p:cNvSpPr>
          <p:nvPr/>
        </p:nvSpPr>
        <p:spPr>
          <a:xfrm>
            <a:off x="3269255" y="1108333"/>
            <a:ext cx="5740572" cy="1974067"/>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30000"/>
              </a:lnSpc>
              <a:buNone/>
            </a:pPr>
            <a:r>
              <a:rPr lang="en-AU" sz="2400" dirty="0">
                <a:latin typeface="+mj-lt"/>
              </a:rPr>
              <a:t>Importantly, project Registration involves formally nominating the accredited </a:t>
            </a:r>
            <a:r>
              <a:rPr lang="en-AU" sz="2400" b="1" dirty="0">
                <a:solidFill>
                  <a:srgbClr val="E0A543"/>
                </a:solidFill>
                <a:latin typeface="+mj-lt"/>
              </a:rPr>
              <a:t>Method</a:t>
            </a:r>
            <a:r>
              <a:rPr lang="en-AU" sz="2400" dirty="0">
                <a:solidFill>
                  <a:srgbClr val="E0A543"/>
                </a:solidFill>
                <a:latin typeface="+mj-lt"/>
              </a:rPr>
              <a:t>(s)</a:t>
            </a:r>
            <a:r>
              <a:rPr lang="en-AU" sz="2400" dirty="0">
                <a:latin typeface="+mj-lt"/>
              </a:rPr>
              <a:t> you will follow to prepare the environmental account. </a:t>
            </a:r>
            <a:endParaRPr lang="en-AU" sz="1800" dirty="0">
              <a:latin typeface="+mj-lt"/>
            </a:endParaRPr>
          </a:p>
        </p:txBody>
      </p:sp>
      <p:graphicFrame>
        <p:nvGraphicFramePr>
          <p:cNvPr id="17" name="Table 16">
            <a:extLst>
              <a:ext uri="{FF2B5EF4-FFF2-40B4-BE49-F238E27FC236}">
                <a16:creationId xmlns:a16="http://schemas.microsoft.com/office/drawing/2014/main" id="{D61B6BC4-0249-B648-BB34-C6BBDE3EC859}"/>
              </a:ext>
            </a:extLst>
          </p:cNvPr>
          <p:cNvGraphicFramePr>
            <a:graphicFrameLocks noGrp="1"/>
          </p:cNvGraphicFramePr>
          <p:nvPr>
            <p:extLst>
              <p:ext uri="{D42A27DB-BD31-4B8C-83A1-F6EECF244321}">
                <p14:modId xmlns:p14="http://schemas.microsoft.com/office/powerpoint/2010/main" val="534391643"/>
              </p:ext>
            </p:extLst>
          </p:nvPr>
        </p:nvGraphicFramePr>
        <p:xfrm>
          <a:off x="3269255" y="3885206"/>
          <a:ext cx="5505986" cy="1960173"/>
        </p:xfrm>
        <a:graphic>
          <a:graphicData uri="http://schemas.openxmlformats.org/drawingml/2006/table">
            <a:tbl>
              <a:tblPr/>
              <a:tblGrid>
                <a:gridCol w="5505986">
                  <a:extLst>
                    <a:ext uri="{9D8B030D-6E8A-4147-A177-3AD203B41FA5}">
                      <a16:colId xmlns:a16="http://schemas.microsoft.com/office/drawing/2014/main" val="2259885063"/>
                    </a:ext>
                  </a:extLst>
                </a:gridCol>
              </a:tblGrid>
              <a:tr h="357703">
                <a:tc>
                  <a:txBody>
                    <a:bodyPr/>
                    <a:lstStyle/>
                    <a:p>
                      <a:pPr algn="l"/>
                      <a:r>
                        <a:rPr lang="en-AU" sz="1800" b="1" i="0" dirty="0">
                          <a:solidFill>
                            <a:srgbClr val="000000"/>
                          </a:solidFill>
                          <a:effectLst/>
                          <a:latin typeface="+mj-lt"/>
                        </a:rPr>
                        <a:t>Important!</a:t>
                      </a:r>
                      <a:endParaRPr lang="en-AU" sz="1800" b="1" i="0" dirty="0">
                        <a:effectLst/>
                        <a:latin typeface="+mj-lt"/>
                      </a:endParaRPr>
                    </a:p>
                  </a:txBody>
                  <a:tcPr marL="88864" marR="88864" marT="44432" marB="44432"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BB040"/>
                    </a:solidFill>
                  </a:tcPr>
                </a:tc>
                <a:extLst>
                  <a:ext uri="{0D108BD9-81ED-4DB2-BD59-A6C34878D82A}">
                    <a16:rowId xmlns:a16="http://schemas.microsoft.com/office/drawing/2014/main" val="2063189492"/>
                  </a:ext>
                </a:extLst>
              </a:tr>
              <a:tr h="1538387">
                <a:tc>
                  <a:txBody>
                    <a:bodyPr/>
                    <a:lstStyle/>
                    <a:p>
                      <a:pPr marL="134938" indent="0" algn="l">
                        <a:lnSpc>
                          <a:spcPts val="2360"/>
                        </a:lnSpc>
                        <a:tabLst/>
                      </a:pPr>
                      <a:r>
                        <a:rPr lang="en-AU" sz="1800" b="0" i="0" u="none" dirty="0">
                          <a:solidFill>
                            <a:srgbClr val="000000"/>
                          </a:solidFill>
                          <a:effectLst/>
                          <a:latin typeface="+mj-lt"/>
                        </a:rPr>
                        <a:t>Registration needs to occur before field data is collected. This is so that AfN can confirm that your field sampling plan is in accordance with the selected Method and account purpose.</a:t>
                      </a:r>
                      <a:endParaRPr lang="en-AU" sz="1800" b="0" i="0" u="none" dirty="0">
                        <a:effectLst/>
                        <a:latin typeface="+mj-lt"/>
                      </a:endParaRPr>
                    </a:p>
                    <a:p>
                      <a:pPr marL="134938" indent="0" algn="l">
                        <a:lnSpc>
                          <a:spcPts val="2360"/>
                        </a:lnSpc>
                        <a:tabLst/>
                      </a:pPr>
                      <a:endParaRPr lang="en-AU" sz="1800" b="0" i="0" u="none" dirty="0">
                        <a:solidFill>
                          <a:srgbClr val="000000"/>
                        </a:solidFill>
                        <a:effectLst/>
                        <a:latin typeface="+mj-lt"/>
                      </a:endParaRPr>
                    </a:p>
                  </a:txBody>
                  <a:tcPr marL="88864" marR="88864" marT="44432" marB="44432"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D9A4"/>
                    </a:solidFill>
                  </a:tcPr>
                </a:tc>
                <a:extLst>
                  <a:ext uri="{0D108BD9-81ED-4DB2-BD59-A6C34878D82A}">
                    <a16:rowId xmlns:a16="http://schemas.microsoft.com/office/drawing/2014/main" val="379504172"/>
                  </a:ext>
                </a:extLst>
              </a:tr>
            </a:tbl>
          </a:graphicData>
        </a:graphic>
      </p:graphicFrame>
      <p:sp>
        <p:nvSpPr>
          <p:cNvPr id="2" name="Slide Number Placeholder 1">
            <a:extLst>
              <a:ext uri="{FF2B5EF4-FFF2-40B4-BE49-F238E27FC236}">
                <a16:creationId xmlns:a16="http://schemas.microsoft.com/office/drawing/2014/main" id="{02D1EC39-08DD-9440-BED5-8D2D52B73B36}"/>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810D05-EF9E-4802-83AC-82DB24C16FD7}" type="slidenum">
              <a:rPr lang="en-AU" smtClean="0"/>
              <a:pPr/>
              <a:t>52</a:t>
            </a:fld>
            <a:endParaRPr lang="en-AU" dirty="0"/>
          </a:p>
        </p:txBody>
      </p:sp>
      <p:sp>
        <p:nvSpPr>
          <p:cNvPr id="9" name="Right Arrow 8">
            <a:extLst>
              <a:ext uri="{FF2B5EF4-FFF2-40B4-BE49-F238E27FC236}">
                <a16:creationId xmlns:a16="http://schemas.microsoft.com/office/drawing/2014/main" id="{997BA70E-C6B8-8244-A700-EBBFA934F985}"/>
              </a:ext>
            </a:extLst>
          </p:cNvPr>
          <p:cNvSpPr/>
          <p:nvPr/>
        </p:nvSpPr>
        <p:spPr>
          <a:xfrm>
            <a:off x="3069770" y="2598929"/>
            <a:ext cx="892031" cy="785201"/>
          </a:xfrm>
          <a:prstGeom prst="rightArrow">
            <a:avLst/>
          </a:prstGeom>
          <a:solidFill>
            <a:srgbClr val="E0A5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1" name="Table 6">
            <a:extLst>
              <a:ext uri="{FF2B5EF4-FFF2-40B4-BE49-F238E27FC236}">
                <a16:creationId xmlns:a16="http://schemas.microsoft.com/office/drawing/2014/main" id="{1F364AAB-8BAF-6144-9C35-FBDFBA57AFFB}"/>
              </a:ext>
            </a:extLst>
          </p:cNvPr>
          <p:cNvGraphicFramePr>
            <a:graphicFrameLocks noGrp="1"/>
          </p:cNvGraphicFramePr>
          <p:nvPr>
            <p:extLst>
              <p:ext uri="{D42A27DB-BD31-4B8C-83A1-F6EECF244321}">
                <p14:modId xmlns:p14="http://schemas.microsoft.com/office/powerpoint/2010/main" val="1109493567"/>
              </p:ext>
            </p:extLst>
          </p:nvPr>
        </p:nvGraphicFramePr>
        <p:xfrm>
          <a:off x="-1" y="0"/>
          <a:ext cx="3069771" cy="6858000"/>
        </p:xfrm>
        <a:graphic>
          <a:graphicData uri="http://schemas.openxmlformats.org/drawingml/2006/table">
            <a:tbl>
              <a:tblPr firstRow="1" bandRow="1">
                <a:tableStyleId>{2D5ABB26-0587-4C30-8999-92F81FD0307C}</a:tableStyleId>
              </a:tblPr>
              <a:tblGrid>
                <a:gridCol w="3069771">
                  <a:extLst>
                    <a:ext uri="{9D8B030D-6E8A-4147-A177-3AD203B41FA5}">
                      <a16:colId xmlns:a16="http://schemas.microsoft.com/office/drawing/2014/main" val="2556676331"/>
                    </a:ext>
                  </a:extLst>
                </a:gridCol>
              </a:tblGrid>
              <a:tr h="685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600" b="1" dirty="0">
                        <a:solidFill>
                          <a:srgbClr val="EFA847"/>
                        </a:solidFill>
                        <a:latin typeface="Avenir LT Std 35 Light" panose="020B0402020203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600" b="1" dirty="0">
                          <a:solidFill>
                            <a:srgbClr val="EFA847"/>
                          </a:solidFill>
                          <a:latin typeface="Avenir LT Std 35 Light" panose="020B0402020203020204" pitchFamily="34" charset="0"/>
                        </a:rPr>
                        <a:t>2</a:t>
                      </a:r>
                      <a:endParaRPr lang="en-US" sz="8600" b="1" dirty="0">
                        <a:solidFill>
                          <a:schemeClr val="bg1"/>
                        </a:solidFill>
                        <a:latin typeface="Avenir LT Std 35 Light" panose="020B0402020203020204" pitchFamily="34" charset="0"/>
                      </a:endParaRPr>
                    </a:p>
                    <a:p>
                      <a:pPr algn="ctr"/>
                      <a:endParaRPr lang="en-US" sz="2700" b="0" dirty="0">
                        <a:solidFill>
                          <a:srgbClr val="194963"/>
                        </a:solidFill>
                        <a:latin typeface="Avenir LT Std 35 Light" panose="020B0402020203020204" pitchFamily="34" charset="0"/>
                      </a:endParaRPr>
                    </a:p>
                    <a:p>
                      <a:pPr algn="ctr"/>
                      <a:r>
                        <a:rPr lang="en-US" sz="2700" b="0" dirty="0">
                          <a:solidFill>
                            <a:schemeClr val="bg1"/>
                          </a:solidFill>
                          <a:latin typeface="+mj-lt"/>
                        </a:rPr>
                        <a:t>Register Project</a:t>
                      </a:r>
                    </a:p>
                  </a:txBody>
                  <a:tcPr marL="68580" marR="68580" marT="34290" marB="34290">
                    <a:solidFill>
                      <a:srgbClr val="045074"/>
                    </a:solidFill>
                  </a:tcPr>
                </a:tc>
                <a:extLst>
                  <a:ext uri="{0D108BD9-81ED-4DB2-BD59-A6C34878D82A}">
                    <a16:rowId xmlns:a16="http://schemas.microsoft.com/office/drawing/2014/main" val="4111125886"/>
                  </a:ext>
                </a:extLst>
              </a:tr>
            </a:tbl>
          </a:graphicData>
        </a:graphic>
      </p:graphicFrame>
    </p:spTree>
    <p:extLst>
      <p:ext uri="{BB962C8B-B14F-4D97-AF65-F5344CB8AC3E}">
        <p14:creationId xmlns:p14="http://schemas.microsoft.com/office/powerpoint/2010/main" val="2378011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Cup of coffee">
            <a:extLst>
              <a:ext uri="{FF2B5EF4-FFF2-40B4-BE49-F238E27FC236}">
                <a16:creationId xmlns:a16="http://schemas.microsoft.com/office/drawing/2014/main" id="{51A510AE-E0A1-43F6-B834-64BA751E2A0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642616" y="10"/>
            <a:ext cx="6501384" cy="6857990"/>
          </a:xfrm>
          <a:prstGeom prst="rect">
            <a:avLst/>
          </a:prstGeom>
        </p:spPr>
      </p:pic>
      <p:sp>
        <p:nvSpPr>
          <p:cNvPr id="13" name="Rectangle 12">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1745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14DCADD-14FB-054B-8D64-B25944EC4CE5}"/>
              </a:ext>
            </a:extLst>
          </p:cNvPr>
          <p:cNvSpPr>
            <a:spLocks noGrp="1"/>
          </p:cNvSpPr>
          <p:nvPr>
            <p:ph type="title"/>
          </p:nvPr>
        </p:nvSpPr>
        <p:spPr>
          <a:xfrm>
            <a:off x="191310" y="3429000"/>
            <a:ext cx="2578608" cy="1124712"/>
          </a:xfrm>
        </p:spPr>
        <p:txBody>
          <a:bodyPr vert="horz" lIns="91440" tIns="45720" rIns="91440" bIns="45720" rtlCol="0" anchor="b">
            <a:normAutofit/>
          </a:bodyPr>
          <a:lstStyle/>
          <a:p>
            <a:pPr algn="l"/>
            <a:r>
              <a:rPr lang="en-US" sz="2400" dirty="0"/>
              <a:t>Break</a:t>
            </a:r>
          </a:p>
        </p:txBody>
      </p:sp>
      <p:sp>
        <p:nvSpPr>
          <p:cNvPr id="15" name="Rectangle 14" hidden="1">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hidden="1">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443480"/>
            <a:ext cx="2475738"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31B3EB8A-88F4-2348-9E2B-75A7D3F8E8B9}"/>
              </a:ext>
            </a:extLst>
          </p:cNvPr>
          <p:cNvSpPr txBox="1"/>
          <p:nvPr/>
        </p:nvSpPr>
        <p:spPr>
          <a:xfrm>
            <a:off x="190738" y="4935283"/>
            <a:ext cx="2579180" cy="3207258"/>
          </a:xfrm>
          <a:prstGeom prst="rect">
            <a:avLst/>
          </a:prstGeom>
        </p:spPr>
        <p:txBody>
          <a:bodyPr vert="horz" lIns="91440" tIns="45720" rIns="91440" bIns="45720" rtlCol="0" anchor="t">
            <a:normAutofit/>
          </a:bodyPr>
          <a:lstStyle/>
          <a:p>
            <a:pPr defTabSz="914400">
              <a:lnSpc>
                <a:spcPct val="90000"/>
              </a:lnSpc>
              <a:spcAft>
                <a:spcPts val="600"/>
              </a:spcAft>
            </a:pPr>
            <a:r>
              <a:rPr lang="en-US" sz="1500" dirty="0"/>
              <a:t>10:20 – 10:40</a:t>
            </a:r>
          </a:p>
        </p:txBody>
      </p:sp>
      <p:sp>
        <p:nvSpPr>
          <p:cNvPr id="4" name="Slide Number Placeholder 3">
            <a:extLst>
              <a:ext uri="{FF2B5EF4-FFF2-40B4-BE49-F238E27FC236}">
                <a16:creationId xmlns:a16="http://schemas.microsoft.com/office/drawing/2014/main" id="{2049B35D-4D6A-2941-9923-C1F692D2C0A4}"/>
              </a:ext>
            </a:extLst>
          </p:cNvPr>
          <p:cNvSpPr>
            <a:spLocks noGrp="1"/>
          </p:cNvSpPr>
          <p:nvPr>
            <p:ph type="sldNum" sz="quarter" idx="12"/>
          </p:nvPr>
        </p:nvSpPr>
        <p:spPr>
          <a:xfrm>
            <a:off x="6808279" y="6356350"/>
            <a:ext cx="2057400" cy="365125"/>
          </a:xfrm>
        </p:spPr>
        <p:txBody>
          <a:bodyPr vert="horz" lIns="91440" tIns="45720" rIns="91440" bIns="45720" rtlCol="0" anchor="ctr">
            <a:normAutofit/>
          </a:bodyPr>
          <a:lstStyle/>
          <a:p>
            <a:pPr defTabSz="914400">
              <a:spcAft>
                <a:spcPts val="600"/>
              </a:spcAft>
              <a:defRPr/>
            </a:pPr>
            <a:fld id="{20550A7E-0215-EA48-A579-C9E7E81A0714}" type="slidenum">
              <a:rPr lang="en-US">
                <a:solidFill>
                  <a:schemeClr val="tx1"/>
                </a:solidFill>
                <a:latin typeface="Calibri" panose="020F0502020204030204"/>
              </a:rPr>
              <a:pPr defTabSz="914400">
                <a:spcAft>
                  <a:spcPts val="600"/>
                </a:spcAft>
                <a:defRPr/>
              </a:pPr>
              <a:t>53</a:t>
            </a:fld>
            <a:endParaRPr lang="en-US">
              <a:solidFill>
                <a:schemeClr val="tx1"/>
              </a:solidFill>
              <a:latin typeface="Calibri" panose="020F0502020204030204"/>
            </a:endParaRPr>
          </a:p>
        </p:txBody>
      </p:sp>
      <p:sp>
        <p:nvSpPr>
          <p:cNvPr id="3" name="Rectangle 2">
            <a:extLst>
              <a:ext uri="{FF2B5EF4-FFF2-40B4-BE49-F238E27FC236}">
                <a16:creationId xmlns:a16="http://schemas.microsoft.com/office/drawing/2014/main" id="{3739A212-B452-1A43-8049-59DDCA47D1B4}"/>
              </a:ext>
            </a:extLst>
          </p:cNvPr>
          <p:cNvSpPr/>
          <p:nvPr/>
        </p:nvSpPr>
        <p:spPr>
          <a:xfrm>
            <a:off x="190738" y="4721638"/>
            <a:ext cx="1856723" cy="45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449125402"/>
      </p:ext>
    </p:extLst>
  </p:cSld>
  <p:clrMapOvr>
    <a:overrideClrMapping bg1="dk1" tx1="lt1" bg2="dk2" tx2="lt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D6E19-5D30-B941-94AC-08E188DE473C}"/>
              </a:ext>
            </a:extLst>
          </p:cNvPr>
          <p:cNvSpPr>
            <a:spLocks noGrp="1"/>
          </p:cNvSpPr>
          <p:nvPr>
            <p:ph type="ctrTitle"/>
          </p:nvPr>
        </p:nvSpPr>
        <p:spPr/>
        <p:txBody>
          <a:bodyPr/>
          <a:lstStyle/>
          <a:p>
            <a:r>
              <a:rPr lang="en-AU" dirty="0"/>
              <a:t>Building an Environmental Account</a:t>
            </a:r>
            <a:br>
              <a:rPr lang="en-AU" dirty="0"/>
            </a:br>
            <a:r>
              <a:rPr lang="en-AU" dirty="0"/>
              <a:t>(Native Vegetation)</a:t>
            </a:r>
          </a:p>
        </p:txBody>
      </p:sp>
      <p:sp>
        <p:nvSpPr>
          <p:cNvPr id="3" name="Subtitle 2">
            <a:extLst>
              <a:ext uri="{FF2B5EF4-FFF2-40B4-BE49-F238E27FC236}">
                <a16:creationId xmlns:a16="http://schemas.microsoft.com/office/drawing/2014/main" id="{594D8DEB-3551-F141-A42D-431AF7DDAB72}"/>
              </a:ext>
            </a:extLst>
          </p:cNvPr>
          <p:cNvSpPr>
            <a:spLocks noGrp="1"/>
          </p:cNvSpPr>
          <p:nvPr>
            <p:ph type="subTitle" idx="1"/>
          </p:nvPr>
        </p:nvSpPr>
        <p:spPr/>
        <p:txBody>
          <a:bodyPr/>
          <a:lstStyle/>
          <a:p>
            <a:r>
              <a:rPr lang="en-AU" dirty="0"/>
              <a:t>10:40-11:10</a:t>
            </a:r>
          </a:p>
        </p:txBody>
      </p:sp>
    </p:spTree>
    <p:extLst>
      <p:ext uri="{BB962C8B-B14F-4D97-AF65-F5344CB8AC3E}">
        <p14:creationId xmlns:p14="http://schemas.microsoft.com/office/powerpoint/2010/main" val="21299219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row: Down 2">
            <a:extLst>
              <a:ext uri="{FF2B5EF4-FFF2-40B4-BE49-F238E27FC236}">
                <a16:creationId xmlns:a16="http://schemas.microsoft.com/office/drawing/2014/main" id="{14C484F1-4B31-4921-B109-AEAF9CF48CF9}"/>
              </a:ext>
            </a:extLst>
          </p:cNvPr>
          <p:cNvSpPr/>
          <p:nvPr/>
        </p:nvSpPr>
        <p:spPr>
          <a:xfrm rot="16200000">
            <a:off x="5852432" y="4295731"/>
            <a:ext cx="408711" cy="1013325"/>
          </a:xfrm>
          <a:prstGeom prst="downArrow">
            <a:avLst>
              <a:gd name="adj1" fmla="val 50000"/>
              <a:gd name="adj2" fmla="val 48488"/>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AU"/>
          </a:p>
        </p:txBody>
      </p:sp>
      <p:sp>
        <p:nvSpPr>
          <p:cNvPr id="9" name="Title 1"/>
          <p:cNvSpPr txBox="1">
            <a:spLocks/>
          </p:cNvSpPr>
          <p:nvPr/>
        </p:nvSpPr>
        <p:spPr>
          <a:xfrm>
            <a:off x="86745" y="68804"/>
            <a:ext cx="8813185" cy="1143000"/>
          </a:xfrm>
          <a:prstGeom prst="rect">
            <a:avLst/>
          </a:prstGeom>
        </p:spPr>
        <p:txBody>
          <a:bodyPr vert="horz" lIns="238658" tIns="119329" rIns="238658" bIns="119329" rtlCol="0" anchor="ctr">
            <a:noAutofit/>
          </a:bodyPr>
          <a:lstStyle>
            <a:lvl1pPr algn="l" defTabSz="914301"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en-US" sz="2800" dirty="0">
                <a:latin typeface="Calibri Light" panose="020F0302020204030204" pitchFamily="34" charset="0"/>
                <a:ea typeface="+mn-ea"/>
                <a:cs typeface="Calibri Light" panose="020F0302020204030204" pitchFamily="34" charset="0"/>
              </a:rPr>
              <a:t>Environmental Account Design</a:t>
            </a:r>
          </a:p>
        </p:txBody>
      </p:sp>
      <p:sp>
        <p:nvSpPr>
          <p:cNvPr id="19" name="Triangle 18">
            <a:extLst>
              <a:ext uri="{FF2B5EF4-FFF2-40B4-BE49-F238E27FC236}">
                <a16:creationId xmlns:a16="http://schemas.microsoft.com/office/drawing/2014/main" id="{369E8D19-62AA-9045-B76F-97866554D602}"/>
              </a:ext>
            </a:extLst>
          </p:cNvPr>
          <p:cNvSpPr/>
          <p:nvPr/>
        </p:nvSpPr>
        <p:spPr>
          <a:xfrm rot="10800000">
            <a:off x="1927481" y="1554080"/>
            <a:ext cx="287337" cy="149225"/>
          </a:xfrm>
          <a:prstGeom prst="triangle">
            <a:avLst/>
          </a:prstGeom>
          <a:solidFill>
            <a:srgbClr val="F1AA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0" name="Triangle 19">
            <a:extLst>
              <a:ext uri="{FF2B5EF4-FFF2-40B4-BE49-F238E27FC236}">
                <a16:creationId xmlns:a16="http://schemas.microsoft.com/office/drawing/2014/main" id="{FC0599C1-F415-CF47-9C33-5FC048E9752E}"/>
              </a:ext>
            </a:extLst>
          </p:cNvPr>
          <p:cNvSpPr/>
          <p:nvPr/>
        </p:nvSpPr>
        <p:spPr>
          <a:xfrm rot="10800000">
            <a:off x="1927481" y="1554080"/>
            <a:ext cx="287337" cy="149225"/>
          </a:xfrm>
          <a:prstGeom prst="triangle">
            <a:avLst/>
          </a:prstGeom>
          <a:solidFill>
            <a:srgbClr val="F1AA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1" name="Triangle 20">
            <a:extLst>
              <a:ext uri="{FF2B5EF4-FFF2-40B4-BE49-F238E27FC236}">
                <a16:creationId xmlns:a16="http://schemas.microsoft.com/office/drawing/2014/main" id="{D26EE3E1-B5D7-4949-AB03-F9A8AA9B2A38}"/>
              </a:ext>
            </a:extLst>
          </p:cNvPr>
          <p:cNvSpPr/>
          <p:nvPr/>
        </p:nvSpPr>
        <p:spPr>
          <a:xfrm rot="10800000">
            <a:off x="1927481" y="1554080"/>
            <a:ext cx="287337" cy="149225"/>
          </a:xfrm>
          <a:prstGeom prst="triangle">
            <a:avLst/>
          </a:prstGeom>
          <a:solidFill>
            <a:srgbClr val="F1AA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2" name="Triangle 21">
            <a:extLst>
              <a:ext uri="{FF2B5EF4-FFF2-40B4-BE49-F238E27FC236}">
                <a16:creationId xmlns:a16="http://schemas.microsoft.com/office/drawing/2014/main" id="{8D183791-AE38-3644-B70F-22806B2259A2}"/>
              </a:ext>
            </a:extLst>
          </p:cNvPr>
          <p:cNvSpPr/>
          <p:nvPr/>
        </p:nvSpPr>
        <p:spPr>
          <a:xfrm rot="10800000">
            <a:off x="1927481" y="1554080"/>
            <a:ext cx="287337" cy="149225"/>
          </a:xfrm>
          <a:prstGeom prst="triangle">
            <a:avLst/>
          </a:prstGeom>
          <a:solidFill>
            <a:srgbClr val="F1AA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aphicFrame>
        <p:nvGraphicFramePr>
          <p:cNvPr id="8" name="Table 7">
            <a:extLst>
              <a:ext uri="{FF2B5EF4-FFF2-40B4-BE49-F238E27FC236}">
                <a16:creationId xmlns:a16="http://schemas.microsoft.com/office/drawing/2014/main" id="{7609227E-220B-AE40-AC32-DE168922904B}"/>
              </a:ext>
            </a:extLst>
          </p:cNvPr>
          <p:cNvGraphicFramePr>
            <a:graphicFrameLocks noGrp="1"/>
          </p:cNvGraphicFramePr>
          <p:nvPr/>
        </p:nvGraphicFramePr>
        <p:xfrm>
          <a:off x="1819375" y="1291230"/>
          <a:ext cx="4029387" cy="4570254"/>
        </p:xfrm>
        <a:graphic>
          <a:graphicData uri="http://schemas.openxmlformats.org/drawingml/2006/table">
            <a:tbl>
              <a:tblPr firstRow="1" firstCol="1" bandRow="1"/>
              <a:tblGrid>
                <a:gridCol w="4029387">
                  <a:extLst>
                    <a:ext uri="{9D8B030D-6E8A-4147-A177-3AD203B41FA5}">
                      <a16:colId xmlns:a16="http://schemas.microsoft.com/office/drawing/2014/main" val="885900912"/>
                    </a:ext>
                  </a:extLst>
                </a:gridCol>
              </a:tblGrid>
              <a:tr h="101438">
                <a:tc>
                  <a:txBody>
                    <a:bodyPr/>
                    <a:lstStyle/>
                    <a:p>
                      <a:pPr algn="ctr"/>
                      <a:r>
                        <a:rPr lang="en-AU" sz="1100" b="1" dirty="0">
                          <a:solidFill>
                            <a:srgbClr val="F1AA48"/>
                          </a:solidFill>
                          <a:effectLst/>
                          <a:latin typeface="Calibri Light" panose="020F0302020204030204" pitchFamily="34" charset="0"/>
                          <a:ea typeface="Calibri" panose="020F0502020204030204" pitchFamily="34" charset="0"/>
                          <a:cs typeface="Calibri Light" panose="020F0302020204030204" pitchFamily="34" charset="0"/>
                        </a:rPr>
                        <a:t>1.  DESIGN</a:t>
                      </a:r>
                      <a:endParaRPr lang="en-AU" sz="11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963" marR="8963" marT="8963" marB="8963" anchor="ctr">
                    <a:lnL>
                      <a:noFill/>
                    </a:lnL>
                    <a:lnR>
                      <a:noFill/>
                    </a:lnR>
                    <a:lnT>
                      <a:noFill/>
                    </a:lnT>
                    <a:lnB>
                      <a:noFill/>
                    </a:lnB>
                    <a:solidFill>
                      <a:srgbClr val="025073"/>
                    </a:solidFill>
                  </a:tcPr>
                </a:tc>
                <a:extLst>
                  <a:ext uri="{0D108BD9-81ED-4DB2-BD59-A6C34878D82A}">
                    <a16:rowId xmlns:a16="http://schemas.microsoft.com/office/drawing/2014/main" val="2076156992"/>
                  </a:ext>
                </a:extLst>
              </a:tr>
              <a:tr h="512572">
                <a:tc>
                  <a:txBody>
                    <a:bodyPr/>
                    <a:lstStyle/>
                    <a:p>
                      <a:pPr marL="79375" algn="ctr">
                        <a:lnSpc>
                          <a:spcPct val="115000"/>
                        </a:lnSpc>
                        <a:spcBef>
                          <a:spcPts val="200"/>
                        </a:spcBef>
                        <a:spcAft>
                          <a:spcPts val="0"/>
                        </a:spcAft>
                      </a:pPr>
                      <a:r>
                        <a:rPr lang="en-AU" sz="1000" dirty="0">
                          <a:solidFill>
                            <a:srgbClr val="FFFFFF"/>
                          </a:solidFill>
                          <a:effectLst/>
                          <a:latin typeface="Calibri Light" panose="020F0302020204030204" pitchFamily="34" charset="0"/>
                          <a:ea typeface="Times New Roman" panose="02020603050405020304" pitchFamily="18" charset="0"/>
                          <a:cs typeface="Calibri Light" panose="020F0302020204030204" pitchFamily="34" charset="0"/>
                        </a:rPr>
                        <a:t>Define the purpose &amp; scope of the account</a:t>
                      </a:r>
                      <a:endParaRPr lang="en-AU" sz="1100" dirty="0">
                        <a:effectLst/>
                        <a:latin typeface="Calibri Light" panose="020F0302020204030204" pitchFamily="34" charset="0"/>
                        <a:ea typeface="Calibri" panose="020F0502020204030204" pitchFamily="34" charset="0"/>
                        <a:cs typeface="Times New Roman" panose="02020603050405020304" pitchFamily="18" charset="0"/>
                      </a:endParaRPr>
                    </a:p>
                    <a:p>
                      <a:pPr marL="79375" algn="ctr">
                        <a:lnSpc>
                          <a:spcPct val="115000"/>
                        </a:lnSpc>
                        <a:spcBef>
                          <a:spcPts val="200"/>
                        </a:spcBef>
                        <a:spcAft>
                          <a:spcPts val="0"/>
                        </a:spcAft>
                      </a:pPr>
                      <a:r>
                        <a:rPr lang="en-AU" sz="1000" dirty="0">
                          <a:solidFill>
                            <a:srgbClr val="FFFFFF"/>
                          </a:solidFill>
                          <a:effectLst/>
                          <a:latin typeface="Calibri Light" panose="020F0302020204030204" pitchFamily="34" charset="0"/>
                          <a:ea typeface="Times New Roman" panose="02020603050405020304" pitchFamily="18" charset="0"/>
                          <a:cs typeface="Calibri Light" panose="020F0302020204030204" pitchFamily="34" charset="0"/>
                        </a:rPr>
                        <a:t>Identify and prioritise environmental asset(s)</a:t>
                      </a:r>
                      <a:endParaRPr lang="en-AU" sz="1100" dirty="0">
                        <a:effectLst/>
                        <a:latin typeface="Calibri Light" panose="020F0302020204030204" pitchFamily="34" charset="0"/>
                        <a:ea typeface="Calibri" panose="020F0502020204030204" pitchFamily="34" charset="0"/>
                        <a:cs typeface="Times New Roman" panose="02020603050405020304" pitchFamily="18" charset="0"/>
                      </a:endParaRPr>
                    </a:p>
                    <a:p>
                      <a:pPr marL="79375" algn="ctr">
                        <a:lnSpc>
                          <a:spcPct val="115000"/>
                        </a:lnSpc>
                        <a:spcBef>
                          <a:spcPts val="200"/>
                        </a:spcBef>
                        <a:spcAft>
                          <a:spcPts val="0"/>
                        </a:spcAft>
                      </a:pPr>
                      <a:r>
                        <a:rPr lang="en-AU" sz="1000" dirty="0">
                          <a:solidFill>
                            <a:srgbClr val="FFFFFF"/>
                          </a:solidFill>
                          <a:effectLst/>
                          <a:latin typeface="Calibri Light" panose="020F0302020204030204" pitchFamily="34" charset="0"/>
                          <a:ea typeface="Times New Roman" panose="02020603050405020304" pitchFamily="18" charset="0"/>
                          <a:cs typeface="Calibri Light" panose="020F0302020204030204" pitchFamily="34" charset="0"/>
                        </a:rPr>
                        <a:t>Select existing or create new Method(s)</a:t>
                      </a:r>
                      <a:endParaRPr lang="en-AU" sz="1100" dirty="0">
                        <a:effectLst/>
                        <a:latin typeface="Calibri Light" panose="020F0302020204030204" pitchFamily="34" charset="0"/>
                        <a:ea typeface="Calibri" panose="020F0502020204030204" pitchFamily="34" charset="0"/>
                        <a:cs typeface="Times New Roman" panose="02020603050405020304" pitchFamily="18" charset="0"/>
                      </a:endParaRPr>
                    </a:p>
                    <a:p>
                      <a:pPr marL="79375" algn="ctr">
                        <a:lnSpc>
                          <a:spcPct val="115000"/>
                        </a:lnSpc>
                        <a:spcBef>
                          <a:spcPts val="200"/>
                        </a:spcBef>
                        <a:spcAft>
                          <a:spcPts val="0"/>
                        </a:spcAft>
                      </a:pPr>
                      <a:r>
                        <a:rPr lang="en-GB" sz="1000" dirty="0">
                          <a:solidFill>
                            <a:srgbClr val="FFFFFF"/>
                          </a:solidFill>
                          <a:effectLst/>
                          <a:latin typeface="Calibri Light" panose="020F0302020204030204" pitchFamily="34" charset="0"/>
                          <a:ea typeface="Times New Roman" panose="02020603050405020304" pitchFamily="18" charset="0"/>
                          <a:cs typeface="Calibri Light" panose="020F0302020204030204" pitchFamily="34" charset="0"/>
                        </a:rPr>
                        <a:t>Use Method(s) to plan stratification, indicators &amp; Reference Benchmarks</a:t>
                      </a:r>
                      <a:endParaRPr lang="en-AU" sz="11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963" marR="8963" marT="8963" marB="8963" anchor="ctr">
                    <a:lnL>
                      <a:noFill/>
                    </a:lnL>
                    <a:lnR>
                      <a:noFill/>
                    </a:lnR>
                    <a:lnT>
                      <a:noFill/>
                    </a:lnT>
                    <a:lnB>
                      <a:noFill/>
                    </a:lnB>
                    <a:solidFill>
                      <a:srgbClr val="909AA8"/>
                    </a:solidFill>
                  </a:tcPr>
                </a:tc>
                <a:extLst>
                  <a:ext uri="{0D108BD9-81ED-4DB2-BD59-A6C34878D82A}">
                    <a16:rowId xmlns:a16="http://schemas.microsoft.com/office/drawing/2014/main" val="2792518718"/>
                  </a:ext>
                </a:extLst>
              </a:tr>
              <a:tr h="97641">
                <a:tc>
                  <a:txBody>
                    <a:bodyPr/>
                    <a:lstStyle/>
                    <a:p>
                      <a:pPr marL="79375" algn="ctr">
                        <a:lnSpc>
                          <a:spcPct val="115000"/>
                        </a:lnSpc>
                      </a:pPr>
                      <a:endParaRPr lang="en-AU" sz="1000" dirty="0">
                        <a:solidFill>
                          <a:srgbClr val="FFFFFF"/>
                        </a:solidFill>
                        <a:effectLst/>
                        <a:latin typeface="Calibri Light" panose="020F0302020204030204" pitchFamily="34" charset="0"/>
                        <a:ea typeface="Times New Roman" panose="02020603050405020304" pitchFamily="18" charset="0"/>
                        <a:cs typeface="Calibri Light" panose="020F0302020204030204" pitchFamily="34" charset="0"/>
                      </a:endParaRPr>
                    </a:p>
                  </a:txBody>
                  <a:tcPr marL="8963" marR="8963" marT="8963" marB="8963" anchor="ctr">
                    <a:lnL>
                      <a:noFill/>
                    </a:lnL>
                    <a:lnR>
                      <a:noFill/>
                    </a:lnR>
                    <a:lnT>
                      <a:noFill/>
                    </a:lnT>
                    <a:lnB>
                      <a:noFill/>
                    </a:lnB>
                    <a:noFill/>
                  </a:tcPr>
                </a:tc>
                <a:extLst>
                  <a:ext uri="{0D108BD9-81ED-4DB2-BD59-A6C34878D82A}">
                    <a16:rowId xmlns:a16="http://schemas.microsoft.com/office/drawing/2014/main" val="2756483327"/>
                  </a:ext>
                </a:extLst>
              </a:tr>
              <a:tr h="101438">
                <a:tc>
                  <a:txBody>
                    <a:bodyPr/>
                    <a:lstStyle/>
                    <a:p>
                      <a:pPr algn="ctr"/>
                      <a:r>
                        <a:rPr lang="en-AU" sz="1100" b="1" dirty="0">
                          <a:solidFill>
                            <a:srgbClr val="F1AA48"/>
                          </a:solidFill>
                          <a:effectLst/>
                          <a:latin typeface="Calibri Light" panose="020F0302020204030204" pitchFamily="34" charset="0"/>
                          <a:ea typeface="Calibri" panose="020F0502020204030204" pitchFamily="34" charset="0"/>
                          <a:cs typeface="Calibri Light" panose="020F0302020204030204" pitchFamily="34" charset="0"/>
                        </a:rPr>
                        <a:t>2.  REGISTER</a:t>
                      </a:r>
                      <a:endParaRPr lang="en-AU" sz="11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963" marR="8963" marT="8963" marB="8963" anchor="ctr">
                    <a:lnL>
                      <a:noFill/>
                    </a:lnL>
                    <a:lnR>
                      <a:noFill/>
                    </a:lnR>
                    <a:lnT>
                      <a:noFill/>
                    </a:lnT>
                    <a:lnB>
                      <a:noFill/>
                    </a:lnB>
                    <a:solidFill>
                      <a:srgbClr val="025073"/>
                    </a:solidFill>
                  </a:tcPr>
                </a:tc>
                <a:extLst>
                  <a:ext uri="{0D108BD9-81ED-4DB2-BD59-A6C34878D82A}">
                    <a16:rowId xmlns:a16="http://schemas.microsoft.com/office/drawing/2014/main" val="398632988"/>
                  </a:ext>
                </a:extLst>
              </a:tr>
              <a:tr h="97641">
                <a:tc>
                  <a:txBody>
                    <a:bodyPr/>
                    <a:lstStyle/>
                    <a:p>
                      <a:pPr marL="79375" algn="ctr">
                        <a:lnSpc>
                          <a:spcPct val="115000"/>
                        </a:lnSpc>
                      </a:pPr>
                      <a:r>
                        <a:rPr lang="en-AU" sz="1000">
                          <a:solidFill>
                            <a:srgbClr val="FFFFFF"/>
                          </a:solidFill>
                          <a:effectLst/>
                          <a:latin typeface="Calibri Light" panose="020F0302020204030204" pitchFamily="34" charset="0"/>
                          <a:ea typeface="Times New Roman" panose="02020603050405020304" pitchFamily="18" charset="0"/>
                          <a:cs typeface="Calibri Light" panose="020F0302020204030204" pitchFamily="34" charset="0"/>
                        </a:rPr>
                        <a:t>Register project with Accounting for Nature Ltd</a:t>
                      </a:r>
                      <a:endParaRPr lang="en-AU" sz="1100">
                        <a:effectLst/>
                        <a:latin typeface="Calibri Light" panose="020F0302020204030204" pitchFamily="34" charset="0"/>
                        <a:ea typeface="Calibri" panose="020F0502020204030204" pitchFamily="34" charset="0"/>
                        <a:cs typeface="Times New Roman" panose="02020603050405020304" pitchFamily="18" charset="0"/>
                      </a:endParaRPr>
                    </a:p>
                  </a:txBody>
                  <a:tcPr marL="8963" marR="8963" marT="8963" marB="8963" anchor="ctr">
                    <a:lnL>
                      <a:noFill/>
                    </a:lnL>
                    <a:lnR>
                      <a:noFill/>
                    </a:lnR>
                    <a:lnT>
                      <a:noFill/>
                    </a:lnT>
                    <a:lnB>
                      <a:noFill/>
                    </a:lnB>
                    <a:solidFill>
                      <a:srgbClr val="909AA8"/>
                    </a:solidFill>
                  </a:tcPr>
                </a:tc>
                <a:extLst>
                  <a:ext uri="{0D108BD9-81ED-4DB2-BD59-A6C34878D82A}">
                    <a16:rowId xmlns:a16="http://schemas.microsoft.com/office/drawing/2014/main" val="1682353925"/>
                  </a:ext>
                </a:extLst>
              </a:tr>
              <a:tr h="97641">
                <a:tc>
                  <a:txBody>
                    <a:bodyPr/>
                    <a:lstStyle/>
                    <a:p>
                      <a:pPr marL="79375" algn="ctr">
                        <a:lnSpc>
                          <a:spcPct val="115000"/>
                        </a:lnSpc>
                      </a:pPr>
                      <a:endParaRPr lang="en-AU" sz="1000" dirty="0">
                        <a:solidFill>
                          <a:srgbClr val="FFFFFF"/>
                        </a:solidFill>
                        <a:effectLst/>
                        <a:latin typeface="Calibri Light" panose="020F0302020204030204" pitchFamily="34" charset="0"/>
                        <a:ea typeface="Times New Roman" panose="02020603050405020304" pitchFamily="18" charset="0"/>
                        <a:cs typeface="Calibri Light" panose="020F0302020204030204" pitchFamily="34" charset="0"/>
                      </a:endParaRPr>
                    </a:p>
                  </a:txBody>
                  <a:tcPr marL="8963" marR="8963" marT="8963" marB="8963" anchor="ctr">
                    <a:lnL>
                      <a:noFill/>
                    </a:lnL>
                    <a:lnR>
                      <a:noFill/>
                    </a:lnR>
                    <a:lnT>
                      <a:noFill/>
                    </a:lnT>
                    <a:lnB>
                      <a:noFill/>
                    </a:lnB>
                    <a:noFill/>
                  </a:tcPr>
                </a:tc>
                <a:extLst>
                  <a:ext uri="{0D108BD9-81ED-4DB2-BD59-A6C34878D82A}">
                    <a16:rowId xmlns:a16="http://schemas.microsoft.com/office/drawing/2014/main" val="389063388"/>
                  </a:ext>
                </a:extLst>
              </a:tr>
              <a:tr h="101438">
                <a:tc>
                  <a:txBody>
                    <a:bodyPr/>
                    <a:lstStyle/>
                    <a:p>
                      <a:pPr algn="ctr"/>
                      <a:r>
                        <a:rPr lang="en-AU" sz="1100" b="1" dirty="0">
                          <a:solidFill>
                            <a:srgbClr val="F1AA48"/>
                          </a:solidFill>
                          <a:effectLst/>
                          <a:latin typeface="Calibri Light" panose="020F0302020204030204" pitchFamily="34" charset="0"/>
                          <a:ea typeface="Calibri" panose="020F0502020204030204" pitchFamily="34" charset="0"/>
                          <a:cs typeface="Calibri Light" panose="020F0302020204030204" pitchFamily="34" charset="0"/>
                        </a:rPr>
                        <a:t>3.  BUILD</a:t>
                      </a:r>
                      <a:endParaRPr lang="en-AU" sz="11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963" marR="8963" marT="8963" marB="8963" anchor="ctr">
                    <a:lnL>
                      <a:noFill/>
                    </a:lnL>
                    <a:lnR>
                      <a:noFill/>
                    </a:lnR>
                    <a:lnT>
                      <a:noFill/>
                    </a:lnT>
                    <a:lnB>
                      <a:noFill/>
                    </a:lnB>
                    <a:solidFill>
                      <a:srgbClr val="025073"/>
                    </a:solidFill>
                  </a:tcPr>
                </a:tc>
                <a:extLst>
                  <a:ext uri="{0D108BD9-81ED-4DB2-BD59-A6C34878D82A}">
                    <a16:rowId xmlns:a16="http://schemas.microsoft.com/office/drawing/2014/main" val="3603222022"/>
                  </a:ext>
                </a:extLst>
              </a:tr>
              <a:tr h="204764">
                <a:tc>
                  <a:txBody>
                    <a:bodyPr/>
                    <a:lstStyle/>
                    <a:p>
                      <a:pPr marL="79375" algn="ctr">
                        <a:lnSpc>
                          <a:spcPct val="115000"/>
                        </a:lnSpc>
                        <a:spcBef>
                          <a:spcPts val="200"/>
                        </a:spcBef>
                        <a:spcAft>
                          <a:spcPts val="0"/>
                        </a:spcAft>
                      </a:pPr>
                      <a:r>
                        <a:rPr lang="en-AU" sz="1000" dirty="0">
                          <a:solidFill>
                            <a:srgbClr val="FFFFFF"/>
                          </a:solidFill>
                          <a:effectLst/>
                          <a:latin typeface="Calibri Light" panose="020F0302020204030204" pitchFamily="34" charset="0"/>
                          <a:ea typeface="Times New Roman" panose="02020603050405020304" pitchFamily="18" charset="0"/>
                          <a:cs typeface="Calibri Light" panose="020F0302020204030204" pitchFamily="34" charset="0"/>
                        </a:rPr>
                        <a:t>Collect data</a:t>
                      </a:r>
                      <a:endParaRPr lang="en-AU" sz="1100" dirty="0">
                        <a:effectLst/>
                        <a:latin typeface="Calibri Light" panose="020F0302020204030204" pitchFamily="34" charset="0"/>
                        <a:ea typeface="Calibri" panose="020F0502020204030204" pitchFamily="34" charset="0"/>
                        <a:cs typeface="Times New Roman" panose="02020603050405020304" pitchFamily="18" charset="0"/>
                      </a:endParaRPr>
                    </a:p>
                    <a:p>
                      <a:pPr marL="79375" algn="ctr">
                        <a:lnSpc>
                          <a:spcPct val="115000"/>
                        </a:lnSpc>
                        <a:spcBef>
                          <a:spcPts val="200"/>
                        </a:spcBef>
                        <a:spcAft>
                          <a:spcPts val="0"/>
                        </a:spcAft>
                      </a:pPr>
                      <a:r>
                        <a:rPr lang="en-AU" sz="1000" dirty="0">
                          <a:solidFill>
                            <a:srgbClr val="FFFFFF"/>
                          </a:solidFill>
                          <a:effectLst/>
                          <a:latin typeface="Calibri Light" panose="020F0302020204030204" pitchFamily="34" charset="0"/>
                          <a:ea typeface="Times New Roman" panose="02020603050405020304" pitchFamily="18" charset="0"/>
                          <a:cs typeface="Calibri Light" panose="020F0302020204030204" pitchFamily="34" charset="0"/>
                        </a:rPr>
                        <a:t>Calculate Econd</a:t>
                      </a:r>
                      <a:r>
                        <a:rPr lang="en-AU" sz="1000" baseline="30000" dirty="0">
                          <a:solidFill>
                            <a:srgbClr val="FFFFFF"/>
                          </a:solidFill>
                          <a:effectLst/>
                          <a:latin typeface="Calibri Light" panose="020F0302020204030204" pitchFamily="34" charset="0"/>
                          <a:ea typeface="Times New Roman" panose="02020603050405020304" pitchFamily="18" charset="0"/>
                          <a:cs typeface="Calibri Light" panose="020F0302020204030204" pitchFamily="34" charset="0"/>
                        </a:rPr>
                        <a:t>® </a:t>
                      </a:r>
                      <a:endParaRPr lang="en-AU" sz="11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963" marR="8963" marT="8963" marB="8963" anchor="ctr">
                    <a:lnL>
                      <a:noFill/>
                    </a:lnL>
                    <a:lnR>
                      <a:noFill/>
                    </a:lnR>
                    <a:lnT>
                      <a:noFill/>
                    </a:lnT>
                    <a:lnB>
                      <a:noFill/>
                    </a:lnB>
                    <a:solidFill>
                      <a:srgbClr val="909AA8"/>
                    </a:solidFill>
                  </a:tcPr>
                </a:tc>
                <a:extLst>
                  <a:ext uri="{0D108BD9-81ED-4DB2-BD59-A6C34878D82A}">
                    <a16:rowId xmlns:a16="http://schemas.microsoft.com/office/drawing/2014/main" val="4217156055"/>
                  </a:ext>
                </a:extLst>
              </a:tr>
              <a:tr h="69148">
                <a:tc>
                  <a:txBody>
                    <a:bodyPr/>
                    <a:lstStyle/>
                    <a:p>
                      <a:pPr marL="79375" algn="ctr">
                        <a:lnSpc>
                          <a:spcPct val="115000"/>
                        </a:lnSpc>
                      </a:pPr>
                      <a:r>
                        <a:rPr lang="en-AU" sz="1000" dirty="0">
                          <a:solidFill>
                            <a:srgbClr val="FFFFFF"/>
                          </a:solidFill>
                          <a:effectLst/>
                          <a:latin typeface="Calibri Light" panose="020F0302020204030204" pitchFamily="34" charset="0"/>
                          <a:ea typeface="Times New Roman" panose="02020603050405020304" pitchFamily="18" charset="0"/>
                          <a:cs typeface="Calibri Light" panose="020F0302020204030204" pitchFamily="34" charset="0"/>
                        </a:rPr>
                        <a:t> </a:t>
                      </a:r>
                      <a:r>
                        <a:rPr lang="en-AU" sz="1100" dirty="0">
                          <a:effectLst/>
                          <a:latin typeface="Calibri Light" panose="020F0302020204030204" pitchFamily="34" charset="0"/>
                          <a:ea typeface="Calibri" panose="020F0502020204030204" pitchFamily="34" charset="0"/>
                          <a:cs typeface="Times New Roman" panose="02020603050405020304" pitchFamily="18" charset="0"/>
                        </a:rPr>
                        <a:t> </a:t>
                      </a:r>
                    </a:p>
                  </a:txBody>
                  <a:tcPr marL="8963" marR="8963" marT="8963" marB="8963" anchor="ctr">
                    <a:lnL>
                      <a:noFill/>
                    </a:lnL>
                    <a:lnR>
                      <a:noFill/>
                    </a:lnR>
                    <a:lnT>
                      <a:noFill/>
                    </a:lnT>
                    <a:lnB>
                      <a:noFill/>
                    </a:lnB>
                    <a:noFill/>
                  </a:tcPr>
                </a:tc>
                <a:extLst>
                  <a:ext uri="{0D108BD9-81ED-4DB2-BD59-A6C34878D82A}">
                    <a16:rowId xmlns:a16="http://schemas.microsoft.com/office/drawing/2014/main" val="315932322"/>
                  </a:ext>
                </a:extLst>
              </a:tr>
              <a:tr h="101438">
                <a:tc>
                  <a:txBody>
                    <a:bodyPr/>
                    <a:lstStyle/>
                    <a:p>
                      <a:pPr algn="ctr"/>
                      <a:r>
                        <a:rPr lang="en-AU" sz="1100" b="1" dirty="0">
                          <a:solidFill>
                            <a:srgbClr val="F1AA48"/>
                          </a:solidFill>
                          <a:effectLst/>
                          <a:latin typeface="Calibri Light" panose="020F0302020204030204" pitchFamily="34" charset="0"/>
                          <a:ea typeface="Calibri" panose="020F0502020204030204" pitchFamily="34" charset="0"/>
                          <a:cs typeface="Calibri Light" panose="020F0302020204030204" pitchFamily="34" charset="0"/>
                        </a:rPr>
                        <a:t>4.  SUBMIT</a:t>
                      </a:r>
                      <a:endParaRPr lang="en-AU" sz="11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963" marR="8963" marT="8963" marB="8963" anchor="ctr">
                    <a:lnL>
                      <a:noFill/>
                    </a:lnL>
                    <a:lnR>
                      <a:noFill/>
                    </a:lnR>
                    <a:lnT>
                      <a:noFill/>
                    </a:lnT>
                    <a:lnB>
                      <a:noFill/>
                    </a:lnB>
                    <a:solidFill>
                      <a:srgbClr val="025073"/>
                    </a:solidFill>
                  </a:tcPr>
                </a:tc>
                <a:extLst>
                  <a:ext uri="{0D108BD9-81ED-4DB2-BD59-A6C34878D82A}">
                    <a16:rowId xmlns:a16="http://schemas.microsoft.com/office/drawing/2014/main" val="3797641703"/>
                  </a:ext>
                </a:extLst>
              </a:tr>
              <a:tr h="405449">
                <a:tc>
                  <a:txBody>
                    <a:bodyPr/>
                    <a:lstStyle/>
                    <a:p>
                      <a:pPr marL="79375" algn="ctr">
                        <a:lnSpc>
                          <a:spcPct val="115000"/>
                        </a:lnSpc>
                        <a:spcBef>
                          <a:spcPts val="200"/>
                        </a:spcBef>
                        <a:spcAft>
                          <a:spcPts val="0"/>
                        </a:spcAft>
                      </a:pPr>
                      <a:r>
                        <a:rPr lang="en-AU" sz="1000" dirty="0">
                          <a:solidFill>
                            <a:srgbClr val="FFFFFF"/>
                          </a:solidFill>
                          <a:effectLst/>
                          <a:latin typeface="Calibri Light" panose="020F0302020204030204" pitchFamily="34" charset="0"/>
                          <a:ea typeface="Times New Roman" panose="02020603050405020304" pitchFamily="18" charset="0"/>
                          <a:cs typeface="Calibri Light" panose="020F0302020204030204" pitchFamily="34" charset="0"/>
                        </a:rPr>
                        <a:t>Prepare account documentation, including Environmental Account Summary &amp; Information Statement</a:t>
                      </a:r>
                      <a:endParaRPr lang="en-AU" sz="1100" dirty="0">
                        <a:effectLst/>
                        <a:latin typeface="Calibri Light" panose="020F0302020204030204" pitchFamily="34" charset="0"/>
                        <a:ea typeface="Calibri" panose="020F0502020204030204" pitchFamily="34" charset="0"/>
                        <a:cs typeface="Times New Roman" panose="02020603050405020304" pitchFamily="18" charset="0"/>
                      </a:endParaRPr>
                    </a:p>
                    <a:p>
                      <a:pPr marL="79375" algn="ctr">
                        <a:lnSpc>
                          <a:spcPct val="115000"/>
                        </a:lnSpc>
                        <a:spcBef>
                          <a:spcPts val="200"/>
                        </a:spcBef>
                        <a:spcAft>
                          <a:spcPts val="0"/>
                        </a:spcAft>
                      </a:pPr>
                      <a:r>
                        <a:rPr lang="en-AU" sz="1000" dirty="0">
                          <a:solidFill>
                            <a:srgbClr val="FFFFFF"/>
                          </a:solidFill>
                          <a:effectLst/>
                          <a:latin typeface="Calibri Light" panose="020F0302020204030204" pitchFamily="34" charset="0"/>
                          <a:ea typeface="Times New Roman" panose="02020603050405020304" pitchFamily="18" charset="0"/>
                          <a:cs typeface="Calibri Light" panose="020F0302020204030204" pitchFamily="34" charset="0"/>
                        </a:rPr>
                        <a:t>Obtain Technical Assessment or independent audit</a:t>
                      </a:r>
                    </a:p>
                    <a:p>
                      <a:pPr marL="79375" algn="ctr">
                        <a:lnSpc>
                          <a:spcPct val="115000"/>
                        </a:lnSpc>
                        <a:spcBef>
                          <a:spcPts val="200"/>
                        </a:spcBef>
                        <a:spcAft>
                          <a:spcPts val="0"/>
                        </a:spcAft>
                      </a:pPr>
                      <a:r>
                        <a:rPr lang="en-AU" sz="1000" dirty="0">
                          <a:solidFill>
                            <a:srgbClr val="FFFFFF"/>
                          </a:solidFill>
                          <a:effectLst/>
                          <a:latin typeface="Calibri Light" panose="020F0302020204030204" pitchFamily="34" charset="0"/>
                          <a:ea typeface="Calibri" panose="020F0502020204030204" pitchFamily="34" charset="0"/>
                          <a:cs typeface="Calibri Light" panose="020F0302020204030204" pitchFamily="34" charset="0"/>
                        </a:rPr>
                        <a:t>Set Condition Targets (optional)</a:t>
                      </a:r>
                      <a:endParaRPr lang="en-AU" sz="11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963" marR="8963" marT="8963" marB="8963" anchor="ctr">
                    <a:lnL>
                      <a:noFill/>
                    </a:lnL>
                    <a:lnR>
                      <a:noFill/>
                    </a:lnR>
                    <a:lnT>
                      <a:noFill/>
                    </a:lnT>
                    <a:lnB>
                      <a:noFill/>
                    </a:lnB>
                    <a:solidFill>
                      <a:srgbClr val="909AA8"/>
                    </a:solidFill>
                  </a:tcPr>
                </a:tc>
                <a:extLst>
                  <a:ext uri="{0D108BD9-81ED-4DB2-BD59-A6C34878D82A}">
                    <a16:rowId xmlns:a16="http://schemas.microsoft.com/office/drawing/2014/main" val="786253575"/>
                  </a:ext>
                </a:extLst>
              </a:tr>
              <a:tr h="198811">
                <a:tc>
                  <a:txBody>
                    <a:bodyPr/>
                    <a:lstStyle/>
                    <a:p>
                      <a:pPr marL="79375" algn="ctr">
                        <a:lnSpc>
                          <a:spcPct val="115000"/>
                        </a:lnSpc>
                        <a:spcBef>
                          <a:spcPts val="200"/>
                        </a:spcBef>
                        <a:spcAft>
                          <a:spcPts val="0"/>
                        </a:spcAft>
                      </a:pPr>
                      <a:r>
                        <a:rPr lang="en-AU" sz="1100" dirty="0">
                          <a:effectLst/>
                          <a:latin typeface="Calibri Light" panose="020F0302020204030204" pitchFamily="34" charset="0"/>
                          <a:ea typeface="Calibri" panose="020F0502020204030204" pitchFamily="34" charset="0"/>
                          <a:cs typeface="Times New Roman" panose="02020603050405020304" pitchFamily="18" charset="0"/>
                        </a:rPr>
                        <a:t>Submit for “Self-Verified” or “Certified” license approval</a:t>
                      </a:r>
                    </a:p>
                  </a:txBody>
                  <a:tcPr marL="8963" marR="8963" marT="8963" marB="8963" anchor="ctr">
                    <a:lnL>
                      <a:noFill/>
                    </a:lnL>
                    <a:lnR>
                      <a:noFill/>
                    </a:lnR>
                    <a:lnT>
                      <a:noFill/>
                    </a:lnT>
                    <a:lnB>
                      <a:noFill/>
                    </a:lnB>
                    <a:solidFill>
                      <a:srgbClr val="FFC000"/>
                    </a:solidFill>
                  </a:tcPr>
                </a:tc>
                <a:extLst>
                  <a:ext uri="{0D108BD9-81ED-4DB2-BD59-A6C34878D82A}">
                    <a16:rowId xmlns:a16="http://schemas.microsoft.com/office/drawing/2014/main" val="534986576"/>
                  </a:ext>
                </a:extLst>
              </a:tr>
              <a:tr h="97641">
                <a:tc>
                  <a:txBody>
                    <a:bodyPr/>
                    <a:lstStyle/>
                    <a:p>
                      <a:pPr marL="79375" algn="ctr">
                        <a:lnSpc>
                          <a:spcPct val="115000"/>
                        </a:lnSpc>
                      </a:pPr>
                      <a:endParaRPr lang="en-AU" sz="1000" dirty="0">
                        <a:solidFill>
                          <a:srgbClr val="FFFFFF"/>
                        </a:solidFill>
                        <a:effectLst/>
                        <a:latin typeface="Calibri Light" panose="020F0302020204030204" pitchFamily="34" charset="0"/>
                        <a:ea typeface="Times New Roman" panose="02020603050405020304" pitchFamily="18" charset="0"/>
                        <a:cs typeface="Calibri Light" panose="020F0302020204030204" pitchFamily="34" charset="0"/>
                      </a:endParaRPr>
                    </a:p>
                  </a:txBody>
                  <a:tcPr marL="8963" marR="8963" marT="8963" marB="8963" anchor="ctr">
                    <a:lnL>
                      <a:noFill/>
                    </a:lnL>
                    <a:lnR>
                      <a:noFill/>
                    </a:lnR>
                    <a:lnT>
                      <a:noFill/>
                    </a:lnT>
                    <a:lnB>
                      <a:noFill/>
                    </a:lnB>
                    <a:noFill/>
                  </a:tcPr>
                </a:tc>
                <a:extLst>
                  <a:ext uri="{0D108BD9-81ED-4DB2-BD59-A6C34878D82A}">
                    <a16:rowId xmlns:a16="http://schemas.microsoft.com/office/drawing/2014/main" val="1942783144"/>
                  </a:ext>
                </a:extLst>
              </a:tr>
              <a:tr h="101438">
                <a:tc>
                  <a:txBody>
                    <a:bodyPr/>
                    <a:lstStyle/>
                    <a:p>
                      <a:pPr algn="ctr"/>
                      <a:r>
                        <a:rPr lang="en-AU" sz="1100" b="1" dirty="0">
                          <a:solidFill>
                            <a:srgbClr val="F1AA48"/>
                          </a:solidFill>
                          <a:effectLst/>
                          <a:latin typeface="Calibri Light" panose="020F0302020204030204" pitchFamily="34" charset="0"/>
                          <a:ea typeface="Calibri" panose="020F0502020204030204" pitchFamily="34" charset="0"/>
                          <a:cs typeface="Calibri Light" panose="020F0302020204030204" pitchFamily="34" charset="0"/>
                        </a:rPr>
                        <a:t>5.  MAINTAIN</a:t>
                      </a:r>
                      <a:endParaRPr lang="en-AU" sz="11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963" marR="8963" marT="8963" marB="8963" anchor="ctr">
                    <a:lnL>
                      <a:noFill/>
                    </a:lnL>
                    <a:lnR>
                      <a:noFill/>
                    </a:lnR>
                    <a:lnT>
                      <a:noFill/>
                    </a:lnT>
                    <a:lnB>
                      <a:noFill/>
                    </a:lnB>
                    <a:solidFill>
                      <a:srgbClr val="025073"/>
                    </a:solidFill>
                  </a:tcPr>
                </a:tc>
                <a:extLst>
                  <a:ext uri="{0D108BD9-81ED-4DB2-BD59-A6C34878D82A}">
                    <a16:rowId xmlns:a16="http://schemas.microsoft.com/office/drawing/2014/main" val="749507336"/>
                  </a:ext>
                </a:extLst>
              </a:tr>
              <a:tr h="311886">
                <a:tc>
                  <a:txBody>
                    <a:bodyPr/>
                    <a:lstStyle/>
                    <a:p>
                      <a:pPr marL="79375" algn="ctr">
                        <a:lnSpc>
                          <a:spcPct val="115000"/>
                        </a:lnSpc>
                        <a:spcBef>
                          <a:spcPts val="200"/>
                        </a:spcBef>
                        <a:spcAft>
                          <a:spcPts val="0"/>
                        </a:spcAft>
                      </a:pPr>
                      <a:r>
                        <a:rPr lang="en-AU" sz="1000" dirty="0">
                          <a:solidFill>
                            <a:srgbClr val="FFFFFF"/>
                          </a:solidFill>
                          <a:effectLst/>
                          <a:latin typeface="Calibri Light" panose="020F0302020204030204" pitchFamily="34" charset="0"/>
                          <a:ea typeface="Times New Roman" panose="02020603050405020304" pitchFamily="18" charset="0"/>
                          <a:cs typeface="Calibri Light" panose="020F0302020204030204" pitchFamily="34" charset="0"/>
                        </a:rPr>
                        <a:t>Maintain active project registration</a:t>
                      </a:r>
                      <a:endParaRPr lang="en-AU" sz="1100" dirty="0">
                        <a:effectLst/>
                        <a:latin typeface="Calibri Light" panose="020F0302020204030204" pitchFamily="34" charset="0"/>
                        <a:ea typeface="Calibri" panose="020F0502020204030204" pitchFamily="34" charset="0"/>
                        <a:cs typeface="Times New Roman" panose="02020603050405020304" pitchFamily="18" charset="0"/>
                      </a:endParaRPr>
                    </a:p>
                    <a:p>
                      <a:pPr marL="79375" algn="ctr">
                        <a:lnSpc>
                          <a:spcPct val="115000"/>
                        </a:lnSpc>
                        <a:spcBef>
                          <a:spcPts val="200"/>
                        </a:spcBef>
                        <a:spcAft>
                          <a:spcPts val="0"/>
                        </a:spcAft>
                      </a:pPr>
                      <a:r>
                        <a:rPr lang="en-AU" sz="1000" dirty="0">
                          <a:solidFill>
                            <a:srgbClr val="FFFFFF"/>
                          </a:solidFill>
                          <a:effectLst/>
                          <a:latin typeface="Calibri Light" panose="020F0302020204030204" pitchFamily="34" charset="0"/>
                          <a:ea typeface="Times New Roman" panose="02020603050405020304" pitchFamily="18" charset="0"/>
                          <a:cs typeface="Calibri Light" panose="020F0302020204030204" pitchFamily="34" charset="0"/>
                        </a:rPr>
                        <a:t>Submit Annual Certification Compliance Report </a:t>
                      </a:r>
                      <a:endParaRPr lang="en-AU" sz="1100" dirty="0">
                        <a:effectLst/>
                        <a:latin typeface="Calibri Light" panose="020F0302020204030204" pitchFamily="34" charset="0"/>
                        <a:ea typeface="Calibri" panose="020F0502020204030204" pitchFamily="34" charset="0"/>
                        <a:cs typeface="Times New Roman" panose="02020603050405020304" pitchFamily="18" charset="0"/>
                      </a:endParaRPr>
                    </a:p>
                    <a:p>
                      <a:pPr marL="79375" algn="ctr">
                        <a:lnSpc>
                          <a:spcPct val="115000"/>
                        </a:lnSpc>
                        <a:spcBef>
                          <a:spcPts val="200"/>
                        </a:spcBef>
                        <a:spcAft>
                          <a:spcPts val="0"/>
                        </a:spcAft>
                      </a:pPr>
                      <a:r>
                        <a:rPr lang="en-AU" sz="1000" dirty="0">
                          <a:solidFill>
                            <a:srgbClr val="FFFFFF"/>
                          </a:solidFill>
                          <a:effectLst/>
                          <a:latin typeface="Calibri Light" panose="020F0302020204030204" pitchFamily="34" charset="0"/>
                          <a:ea typeface="Times New Roman" panose="02020603050405020304" pitchFamily="18" charset="0"/>
                          <a:cs typeface="Calibri Light" panose="020F0302020204030204" pitchFamily="34" charset="0"/>
                        </a:rPr>
                        <a:t>Submit account and audit report (minimum every 5 years) </a:t>
                      </a:r>
                      <a:endParaRPr lang="en-AU" sz="11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963" marR="8963" marT="8963" marB="8963" anchor="ctr">
                    <a:lnL>
                      <a:noFill/>
                    </a:lnL>
                    <a:lnR>
                      <a:noFill/>
                    </a:lnR>
                    <a:lnT>
                      <a:noFill/>
                    </a:lnT>
                    <a:lnB>
                      <a:noFill/>
                    </a:lnB>
                    <a:solidFill>
                      <a:srgbClr val="909AA8"/>
                    </a:solidFill>
                  </a:tcPr>
                </a:tc>
                <a:extLst>
                  <a:ext uri="{0D108BD9-81ED-4DB2-BD59-A6C34878D82A}">
                    <a16:rowId xmlns:a16="http://schemas.microsoft.com/office/drawing/2014/main" val="2459772371"/>
                  </a:ext>
                </a:extLst>
              </a:tr>
            </a:tbl>
          </a:graphicData>
        </a:graphic>
      </p:graphicFrame>
      <p:sp>
        <p:nvSpPr>
          <p:cNvPr id="24" name="Triangle 23">
            <a:extLst>
              <a:ext uri="{FF2B5EF4-FFF2-40B4-BE49-F238E27FC236}">
                <a16:creationId xmlns:a16="http://schemas.microsoft.com/office/drawing/2014/main" id="{1532BB40-2EAD-B249-881E-04C64FAD5EAA}"/>
              </a:ext>
            </a:extLst>
          </p:cNvPr>
          <p:cNvSpPr/>
          <p:nvPr/>
        </p:nvSpPr>
        <p:spPr>
          <a:xfrm rot="10800000">
            <a:off x="3687481" y="2271440"/>
            <a:ext cx="287337" cy="148936"/>
          </a:xfrm>
          <a:prstGeom prst="triangle">
            <a:avLst/>
          </a:prstGeom>
          <a:solidFill>
            <a:srgbClr val="F1AA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7" name="Triangle 26">
            <a:extLst>
              <a:ext uri="{FF2B5EF4-FFF2-40B4-BE49-F238E27FC236}">
                <a16:creationId xmlns:a16="http://schemas.microsoft.com/office/drawing/2014/main" id="{A934F321-273D-AC48-8C78-82F58CDE8800}"/>
              </a:ext>
            </a:extLst>
          </p:cNvPr>
          <p:cNvSpPr/>
          <p:nvPr/>
        </p:nvSpPr>
        <p:spPr>
          <a:xfrm rot="10800000">
            <a:off x="3687480" y="2823422"/>
            <a:ext cx="287337" cy="148936"/>
          </a:xfrm>
          <a:prstGeom prst="triangle">
            <a:avLst/>
          </a:prstGeom>
          <a:solidFill>
            <a:srgbClr val="F1AA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8" name="Triangle 27">
            <a:extLst>
              <a:ext uri="{FF2B5EF4-FFF2-40B4-BE49-F238E27FC236}">
                <a16:creationId xmlns:a16="http://schemas.microsoft.com/office/drawing/2014/main" id="{F9305561-2423-2049-BBE1-427F67CBBFFD}"/>
              </a:ext>
            </a:extLst>
          </p:cNvPr>
          <p:cNvSpPr/>
          <p:nvPr/>
        </p:nvSpPr>
        <p:spPr>
          <a:xfrm rot="10800000">
            <a:off x="3687480" y="3576357"/>
            <a:ext cx="287337" cy="148936"/>
          </a:xfrm>
          <a:prstGeom prst="triangle">
            <a:avLst/>
          </a:prstGeom>
          <a:solidFill>
            <a:srgbClr val="F1AA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9" name="Triangle 28">
            <a:extLst>
              <a:ext uri="{FF2B5EF4-FFF2-40B4-BE49-F238E27FC236}">
                <a16:creationId xmlns:a16="http://schemas.microsoft.com/office/drawing/2014/main" id="{F0983571-5845-7D43-A392-87309FBE2810}"/>
              </a:ext>
            </a:extLst>
          </p:cNvPr>
          <p:cNvSpPr/>
          <p:nvPr/>
        </p:nvSpPr>
        <p:spPr>
          <a:xfrm rot="10800000">
            <a:off x="3687480" y="4928682"/>
            <a:ext cx="287337" cy="148936"/>
          </a:xfrm>
          <a:prstGeom prst="triangle">
            <a:avLst/>
          </a:prstGeom>
          <a:solidFill>
            <a:srgbClr val="F1AA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0" name="U-turn Arrow 29">
            <a:extLst>
              <a:ext uri="{FF2B5EF4-FFF2-40B4-BE49-F238E27FC236}">
                <a16:creationId xmlns:a16="http://schemas.microsoft.com/office/drawing/2014/main" id="{04ED7F6F-0006-1841-8E91-E05253B16F4C}"/>
              </a:ext>
            </a:extLst>
          </p:cNvPr>
          <p:cNvSpPr/>
          <p:nvPr/>
        </p:nvSpPr>
        <p:spPr>
          <a:xfrm rot="16200000">
            <a:off x="218761" y="4060208"/>
            <a:ext cx="2677356" cy="523875"/>
          </a:xfrm>
          <a:prstGeom prst="uturnArrow">
            <a:avLst>
              <a:gd name="adj1" fmla="val 32582"/>
              <a:gd name="adj2" fmla="val 25000"/>
              <a:gd name="adj3" fmla="val 25001"/>
              <a:gd name="adj4" fmla="val 75000"/>
              <a:gd name="adj5" fmla="val 100000"/>
            </a:avLst>
          </a:prstGeom>
          <a:solidFill>
            <a:srgbClr val="EEA9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1" name="Text Box 3">
            <a:extLst>
              <a:ext uri="{FF2B5EF4-FFF2-40B4-BE49-F238E27FC236}">
                <a16:creationId xmlns:a16="http://schemas.microsoft.com/office/drawing/2014/main" id="{16823D5F-C4A2-1B40-A945-531233DD6B67}"/>
              </a:ext>
            </a:extLst>
          </p:cNvPr>
          <p:cNvSpPr txBox="1"/>
          <p:nvPr/>
        </p:nvSpPr>
        <p:spPr>
          <a:xfrm rot="16200000">
            <a:off x="317327" y="4352611"/>
            <a:ext cx="2117725" cy="2540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AU" sz="1050" dirty="0">
                <a:solidFill>
                  <a:srgbClr val="FFFFFF"/>
                </a:solidFill>
                <a:effectLst/>
                <a:latin typeface="Calibri Light" panose="020F0302020204030204" pitchFamily="34" charset="0"/>
                <a:ea typeface="Calibri" panose="020F0502020204030204" pitchFamily="34" charset="0"/>
                <a:cs typeface="Calibri Light" panose="020F0302020204030204" pitchFamily="34" charset="0"/>
              </a:rPr>
              <a:t>Repeat steps 3 - 5</a:t>
            </a:r>
            <a:endParaRPr lang="en-AU" sz="1200" dirty="0">
              <a:effectLst/>
              <a:latin typeface="Calibri Light" panose="020F0302020204030204" pitchFamily="34" charset="0"/>
              <a:ea typeface="Calibri" panose="020F0502020204030204" pitchFamily="34" charset="0"/>
            </a:endParaRPr>
          </a:p>
        </p:txBody>
      </p:sp>
      <p:pic>
        <p:nvPicPr>
          <p:cNvPr id="4" name="Picture 3" descr="Logo&#10;&#10;Description automatically generated">
            <a:extLst>
              <a:ext uri="{FF2B5EF4-FFF2-40B4-BE49-F238E27FC236}">
                <a16:creationId xmlns:a16="http://schemas.microsoft.com/office/drawing/2014/main" id="{04760F16-C28A-EE4C-A696-6A4BF8D7EDB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671979" y="3725294"/>
            <a:ext cx="1582541" cy="1946189"/>
          </a:xfrm>
          <a:prstGeom prst="rect">
            <a:avLst/>
          </a:prstGeom>
        </p:spPr>
      </p:pic>
      <p:pic>
        <p:nvPicPr>
          <p:cNvPr id="6" name="Picture 5" descr="Logo, company name&#10;&#10;Description automatically generated">
            <a:extLst>
              <a:ext uri="{FF2B5EF4-FFF2-40B4-BE49-F238E27FC236}">
                <a16:creationId xmlns:a16="http://schemas.microsoft.com/office/drawing/2014/main" id="{B629FB42-43CB-044E-AF42-E75FA3414C2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71979" y="1779105"/>
            <a:ext cx="1582541" cy="1946189"/>
          </a:xfrm>
          <a:prstGeom prst="rect">
            <a:avLst/>
          </a:prstGeom>
        </p:spPr>
      </p:pic>
      <p:sp>
        <p:nvSpPr>
          <p:cNvPr id="2" name="Rectangle 1">
            <a:extLst>
              <a:ext uri="{FF2B5EF4-FFF2-40B4-BE49-F238E27FC236}">
                <a16:creationId xmlns:a16="http://schemas.microsoft.com/office/drawing/2014/main" id="{A8E301A3-30D3-0543-141C-49D1D111A38D}"/>
              </a:ext>
            </a:extLst>
          </p:cNvPr>
          <p:cNvSpPr/>
          <p:nvPr/>
        </p:nvSpPr>
        <p:spPr>
          <a:xfrm>
            <a:off x="1800730" y="3569685"/>
            <a:ext cx="4762720" cy="2491250"/>
          </a:xfrm>
          <a:prstGeom prst="rect">
            <a:avLst/>
          </a:prstGeom>
          <a:solidFill>
            <a:srgbClr val="FFFFFF">
              <a:alpha val="7176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ectangle 4">
            <a:extLst>
              <a:ext uri="{FF2B5EF4-FFF2-40B4-BE49-F238E27FC236}">
                <a16:creationId xmlns:a16="http://schemas.microsoft.com/office/drawing/2014/main" id="{D8F79C44-B3E9-525E-10EE-973124711035}"/>
              </a:ext>
            </a:extLst>
          </p:cNvPr>
          <p:cNvSpPr/>
          <p:nvPr/>
        </p:nvSpPr>
        <p:spPr>
          <a:xfrm>
            <a:off x="1000518" y="1162764"/>
            <a:ext cx="5373921" cy="1660658"/>
          </a:xfrm>
          <a:prstGeom prst="rect">
            <a:avLst/>
          </a:prstGeom>
          <a:solidFill>
            <a:srgbClr val="FFFFFF">
              <a:alpha val="7176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64BF2766-0124-7A8E-8246-AF283044BC51}"/>
              </a:ext>
            </a:extLst>
          </p:cNvPr>
          <p:cNvSpPr/>
          <p:nvPr/>
        </p:nvSpPr>
        <p:spPr>
          <a:xfrm rot="5400000">
            <a:off x="-1476334" y="3179639"/>
            <a:ext cx="4762720" cy="1810053"/>
          </a:xfrm>
          <a:prstGeom prst="rect">
            <a:avLst/>
          </a:prstGeom>
          <a:solidFill>
            <a:srgbClr val="FFFFFF">
              <a:alpha val="7176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4165493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5">
            <a:extLst>
              <a:ext uri="{FF2B5EF4-FFF2-40B4-BE49-F238E27FC236}">
                <a16:creationId xmlns:a16="http://schemas.microsoft.com/office/drawing/2014/main" id="{FA05DF0C-1067-8647-B6A6-5BC26D0A2A94}"/>
              </a:ext>
            </a:extLst>
          </p:cNvPr>
          <p:cNvSpPr txBox="1">
            <a:spLocks/>
          </p:cNvSpPr>
          <p:nvPr/>
        </p:nvSpPr>
        <p:spPr>
          <a:xfrm>
            <a:off x="3783043" y="262119"/>
            <a:ext cx="4582378" cy="2093907"/>
          </a:xfrm>
          <a:prstGeom prst="rect">
            <a:avLst/>
          </a:prstGeom>
          <a:solidFill>
            <a:schemeClr val="accent2"/>
          </a:solidFill>
          <a:ln w="76200">
            <a:solidFill>
              <a:schemeClr val="tx2"/>
            </a:solidFill>
          </a:ln>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112713" algn="ctr">
              <a:lnSpc>
                <a:spcPct val="120000"/>
              </a:lnSpc>
              <a:spcBef>
                <a:spcPts val="1400"/>
              </a:spcBef>
              <a:buNone/>
            </a:pPr>
            <a:r>
              <a:rPr lang="en-AU" sz="2000" dirty="0">
                <a:solidFill>
                  <a:schemeClr val="bg1"/>
                </a:solidFill>
                <a:latin typeface="+mj-lt"/>
              </a:rPr>
              <a:t>Every Method will have a different approach to collecting environmental condition data. </a:t>
            </a:r>
          </a:p>
          <a:p>
            <a:pPr marL="0" indent="-112713" algn="ctr">
              <a:lnSpc>
                <a:spcPct val="120000"/>
              </a:lnSpc>
              <a:spcBef>
                <a:spcPts val="1400"/>
              </a:spcBef>
              <a:buNone/>
            </a:pPr>
            <a:r>
              <a:rPr lang="en-AU" sz="2000" dirty="0">
                <a:solidFill>
                  <a:schemeClr val="bg1"/>
                </a:solidFill>
                <a:latin typeface="+mj-lt"/>
              </a:rPr>
              <a:t>The Method will tell you what approach to use to obtain a measure for each indicator. </a:t>
            </a:r>
          </a:p>
        </p:txBody>
      </p:sp>
      <p:sp>
        <p:nvSpPr>
          <p:cNvPr id="8" name="Right Arrow 7">
            <a:extLst>
              <a:ext uri="{FF2B5EF4-FFF2-40B4-BE49-F238E27FC236}">
                <a16:creationId xmlns:a16="http://schemas.microsoft.com/office/drawing/2014/main" id="{2FDA28F1-6864-6045-B786-9158A9AFEEB1}"/>
              </a:ext>
            </a:extLst>
          </p:cNvPr>
          <p:cNvSpPr/>
          <p:nvPr/>
        </p:nvSpPr>
        <p:spPr>
          <a:xfrm>
            <a:off x="3069770" y="2598929"/>
            <a:ext cx="892031" cy="785201"/>
          </a:xfrm>
          <a:prstGeom prst="rightArrow">
            <a:avLst/>
          </a:prstGeom>
          <a:solidFill>
            <a:srgbClr val="E0A5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2" name="Table 6">
            <a:extLst>
              <a:ext uri="{FF2B5EF4-FFF2-40B4-BE49-F238E27FC236}">
                <a16:creationId xmlns:a16="http://schemas.microsoft.com/office/drawing/2014/main" id="{55891BE4-8ACB-404D-B580-760CC06631D7}"/>
              </a:ext>
            </a:extLst>
          </p:cNvPr>
          <p:cNvGraphicFramePr>
            <a:graphicFrameLocks noGrp="1"/>
          </p:cNvGraphicFramePr>
          <p:nvPr/>
        </p:nvGraphicFramePr>
        <p:xfrm>
          <a:off x="-1" y="0"/>
          <a:ext cx="3069771" cy="6858000"/>
        </p:xfrm>
        <a:graphic>
          <a:graphicData uri="http://schemas.openxmlformats.org/drawingml/2006/table">
            <a:tbl>
              <a:tblPr firstRow="1" bandRow="1">
                <a:tableStyleId>{2D5ABB26-0587-4C30-8999-92F81FD0307C}</a:tableStyleId>
              </a:tblPr>
              <a:tblGrid>
                <a:gridCol w="3069771">
                  <a:extLst>
                    <a:ext uri="{9D8B030D-6E8A-4147-A177-3AD203B41FA5}">
                      <a16:colId xmlns:a16="http://schemas.microsoft.com/office/drawing/2014/main" val="2556676331"/>
                    </a:ext>
                  </a:extLst>
                </a:gridCol>
              </a:tblGrid>
              <a:tr h="6858000">
                <a:tc>
                  <a:txBody>
                    <a:bodyPr/>
                    <a:lstStyle/>
                    <a:p>
                      <a:pPr algn="ctr"/>
                      <a:endParaRPr lang="en-US" sz="2700" b="0" dirty="0">
                        <a:solidFill>
                          <a:srgbClr val="194963"/>
                        </a:solidFill>
                        <a:latin typeface="Avenir LT Std 35 Light" panose="020B0402020203020204" pitchFamily="34" charset="0"/>
                      </a:endParaRPr>
                    </a:p>
                    <a:p>
                      <a:pPr algn="ctr"/>
                      <a:endParaRPr lang="en-US" sz="2700" b="0" dirty="0">
                        <a:solidFill>
                          <a:srgbClr val="194963"/>
                        </a:solidFill>
                        <a:latin typeface="Avenir LT Std 35 Light" panose="020B0402020203020204" pitchFamily="34" charset="0"/>
                      </a:endParaRPr>
                    </a:p>
                    <a:p>
                      <a:pPr algn="ctr"/>
                      <a:r>
                        <a:rPr lang="en-US" sz="8600" b="1" dirty="0">
                          <a:solidFill>
                            <a:srgbClr val="EFA847"/>
                          </a:solidFill>
                          <a:latin typeface="Avenir LT Std 35 Light" panose="020B0402020203020204" pitchFamily="34" charset="0"/>
                        </a:rPr>
                        <a:t>3</a:t>
                      </a:r>
                      <a:endParaRPr lang="en-US" sz="2700" b="1" dirty="0">
                        <a:solidFill>
                          <a:schemeClr val="bg1"/>
                        </a:solidFill>
                        <a:latin typeface="Avenir LT Std 35 Light" panose="020B0402020203020204" pitchFamily="34" charset="0"/>
                      </a:endParaRPr>
                    </a:p>
                    <a:p>
                      <a:pPr algn="ctr"/>
                      <a:r>
                        <a:rPr lang="en-US" sz="2700" b="0" dirty="0">
                          <a:solidFill>
                            <a:schemeClr val="bg1"/>
                          </a:solidFill>
                          <a:latin typeface="+mj-lt"/>
                        </a:rPr>
                        <a:t>Collect data</a:t>
                      </a:r>
                    </a:p>
                  </a:txBody>
                  <a:tcPr marL="68580" marR="68580" marT="34290" marB="34290">
                    <a:solidFill>
                      <a:srgbClr val="045074"/>
                    </a:solidFill>
                  </a:tcPr>
                </a:tc>
                <a:extLst>
                  <a:ext uri="{0D108BD9-81ED-4DB2-BD59-A6C34878D82A}">
                    <a16:rowId xmlns:a16="http://schemas.microsoft.com/office/drawing/2014/main" val="4111125886"/>
                  </a:ext>
                </a:extLst>
              </a:tr>
            </a:tbl>
          </a:graphicData>
        </a:graphic>
      </p:graphicFrame>
      <p:sp>
        <p:nvSpPr>
          <p:cNvPr id="2" name="Slide Number Placeholder 1">
            <a:extLst>
              <a:ext uri="{FF2B5EF4-FFF2-40B4-BE49-F238E27FC236}">
                <a16:creationId xmlns:a16="http://schemas.microsoft.com/office/drawing/2014/main" id="{27542AA9-D21B-3547-AB2A-036F4221D427}"/>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810D05-EF9E-4802-83AC-82DB24C16FD7}" type="slidenum">
              <a:rPr lang="en-AU" smtClean="0"/>
              <a:pPr/>
              <a:t>56</a:t>
            </a:fld>
            <a:endParaRPr lang="en-AU" dirty="0"/>
          </a:p>
        </p:txBody>
      </p:sp>
      <p:sp>
        <p:nvSpPr>
          <p:cNvPr id="3" name="TextBox 2">
            <a:extLst>
              <a:ext uri="{FF2B5EF4-FFF2-40B4-BE49-F238E27FC236}">
                <a16:creationId xmlns:a16="http://schemas.microsoft.com/office/drawing/2014/main" id="{EF6EFD3E-494C-714B-87B4-3532F89DCDDA}"/>
              </a:ext>
            </a:extLst>
          </p:cNvPr>
          <p:cNvSpPr txBox="1"/>
          <p:nvPr/>
        </p:nvSpPr>
        <p:spPr>
          <a:xfrm>
            <a:off x="3783043" y="3384130"/>
            <a:ext cx="4777214" cy="2862322"/>
          </a:xfrm>
          <a:prstGeom prst="rect">
            <a:avLst/>
          </a:prstGeom>
          <a:noFill/>
        </p:spPr>
        <p:txBody>
          <a:bodyPr wrap="square" rtlCol="0">
            <a:spAutoFit/>
          </a:bodyPr>
          <a:lstStyle/>
          <a:p>
            <a:r>
              <a:rPr lang="en-AU" dirty="0">
                <a:latin typeface="+mj-lt"/>
              </a:rPr>
              <a:t>The method will guide you through:</a:t>
            </a:r>
          </a:p>
          <a:p>
            <a:endParaRPr lang="en-AU" dirty="0">
              <a:latin typeface="+mj-lt"/>
            </a:endParaRPr>
          </a:p>
          <a:p>
            <a:pPr marL="285750" indent="-285750">
              <a:buFontTx/>
              <a:buChar char="-"/>
            </a:pPr>
            <a:r>
              <a:rPr lang="en-AU" dirty="0">
                <a:latin typeface="+mj-lt"/>
              </a:rPr>
              <a:t>The number of sample sites required</a:t>
            </a:r>
          </a:p>
          <a:p>
            <a:pPr marL="285750" indent="-285750">
              <a:buFontTx/>
              <a:buChar char="-"/>
            </a:pPr>
            <a:r>
              <a:rPr lang="en-AU" dirty="0">
                <a:latin typeface="+mj-lt"/>
              </a:rPr>
              <a:t>How to select sample sites</a:t>
            </a:r>
          </a:p>
          <a:p>
            <a:pPr marL="285750" indent="-285750">
              <a:buFontTx/>
              <a:buChar char="-"/>
            </a:pPr>
            <a:r>
              <a:rPr lang="en-AU" dirty="0">
                <a:latin typeface="+mj-lt"/>
              </a:rPr>
              <a:t>How to mark sample locations</a:t>
            </a:r>
          </a:p>
          <a:p>
            <a:pPr marL="285750" indent="-285750">
              <a:buFontTx/>
              <a:buChar char="-"/>
            </a:pPr>
            <a:r>
              <a:rPr lang="en-AU" dirty="0">
                <a:latin typeface="+mj-lt"/>
              </a:rPr>
              <a:t>How to determine what time of year to sample</a:t>
            </a:r>
          </a:p>
          <a:p>
            <a:pPr marL="285750" indent="-285750">
              <a:buFontTx/>
              <a:buChar char="-"/>
            </a:pPr>
            <a:r>
              <a:rPr lang="en-AU" dirty="0">
                <a:latin typeface="+mj-lt"/>
              </a:rPr>
              <a:t>If data needs to be analysed using desktop and remote sensing analysis</a:t>
            </a:r>
          </a:p>
          <a:p>
            <a:pPr marL="285750" indent="-285750">
              <a:buFontTx/>
              <a:buChar char="-"/>
            </a:pPr>
            <a:r>
              <a:rPr lang="en-AU" dirty="0">
                <a:latin typeface="+mj-lt"/>
              </a:rPr>
              <a:t>If samples need to be sent to a lab (if so, it will outline what tests are required)</a:t>
            </a:r>
          </a:p>
        </p:txBody>
      </p:sp>
    </p:spTree>
    <p:extLst>
      <p:ext uri="{BB962C8B-B14F-4D97-AF65-F5344CB8AC3E}">
        <p14:creationId xmlns:p14="http://schemas.microsoft.com/office/powerpoint/2010/main" val="4436171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DB1876-7493-2140-986A-2C6BD9899870}"/>
              </a:ext>
            </a:extLst>
          </p:cNvPr>
          <p:cNvSpPr>
            <a:spLocks noGrp="1"/>
          </p:cNvSpPr>
          <p:nvPr>
            <p:ph type="title"/>
          </p:nvPr>
        </p:nvSpPr>
        <p:spPr>
          <a:xfrm>
            <a:off x="628650" y="255799"/>
            <a:ext cx="7886700" cy="1325563"/>
          </a:xfrm>
        </p:spPr>
        <p:txBody>
          <a:bodyPr/>
          <a:lstStyle/>
          <a:p>
            <a:r>
              <a:rPr lang="en-AU" dirty="0"/>
              <a:t>Sampling methods for </a:t>
            </a:r>
            <a:br>
              <a:rPr lang="en-AU" dirty="0"/>
            </a:br>
            <a:r>
              <a:rPr lang="en-AU" dirty="0"/>
              <a:t>Native Vegetation</a:t>
            </a:r>
          </a:p>
        </p:txBody>
      </p:sp>
      <p:sp>
        <p:nvSpPr>
          <p:cNvPr id="2" name="Slide Number Placeholder 1">
            <a:extLst>
              <a:ext uri="{FF2B5EF4-FFF2-40B4-BE49-F238E27FC236}">
                <a16:creationId xmlns:a16="http://schemas.microsoft.com/office/drawing/2014/main" id="{7918EF41-A0F6-9241-87FB-67ABF7CA64C2}"/>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810D05-EF9E-4802-83AC-82DB24C16FD7}" type="slidenum">
              <a:rPr lang="en-AU" smtClean="0"/>
              <a:pPr/>
              <a:t>57</a:t>
            </a:fld>
            <a:endParaRPr lang="en-AU" dirty="0"/>
          </a:p>
        </p:txBody>
      </p:sp>
      <p:pic>
        <p:nvPicPr>
          <p:cNvPr id="7" name="Picture 6" descr="A picture containing game&#10;&#10;Description automatically generated">
            <a:extLst>
              <a:ext uri="{FF2B5EF4-FFF2-40B4-BE49-F238E27FC236}">
                <a16:creationId xmlns:a16="http://schemas.microsoft.com/office/drawing/2014/main" id="{8E07EBB1-2BCD-824E-BA53-DF1190E7582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30279" y="322261"/>
            <a:ext cx="1220241" cy="976193"/>
          </a:xfrm>
          <a:prstGeom prst="rect">
            <a:avLst/>
          </a:prstGeom>
        </p:spPr>
      </p:pic>
      <p:graphicFrame>
        <p:nvGraphicFramePr>
          <p:cNvPr id="3" name="Table 2">
            <a:extLst>
              <a:ext uri="{FF2B5EF4-FFF2-40B4-BE49-F238E27FC236}">
                <a16:creationId xmlns:a16="http://schemas.microsoft.com/office/drawing/2014/main" id="{281824BB-2AEE-A345-9D7A-4C1B1D73ED96}"/>
              </a:ext>
            </a:extLst>
          </p:cNvPr>
          <p:cNvGraphicFramePr>
            <a:graphicFrameLocks noGrp="1"/>
          </p:cNvGraphicFramePr>
          <p:nvPr>
            <p:extLst>
              <p:ext uri="{D42A27DB-BD31-4B8C-83A1-F6EECF244321}">
                <p14:modId xmlns:p14="http://schemas.microsoft.com/office/powerpoint/2010/main" val="188072431"/>
              </p:ext>
            </p:extLst>
          </p:nvPr>
        </p:nvGraphicFramePr>
        <p:xfrm>
          <a:off x="0" y="1864271"/>
          <a:ext cx="9144000" cy="4551120"/>
        </p:xfrm>
        <a:graphic>
          <a:graphicData uri="http://schemas.openxmlformats.org/drawingml/2006/table">
            <a:tbl>
              <a:tblPr/>
              <a:tblGrid>
                <a:gridCol w="1438382">
                  <a:extLst>
                    <a:ext uri="{9D8B030D-6E8A-4147-A177-3AD203B41FA5}">
                      <a16:colId xmlns:a16="http://schemas.microsoft.com/office/drawing/2014/main" val="2736477074"/>
                    </a:ext>
                  </a:extLst>
                </a:gridCol>
                <a:gridCol w="2517169">
                  <a:extLst>
                    <a:ext uri="{9D8B030D-6E8A-4147-A177-3AD203B41FA5}">
                      <a16:colId xmlns:a16="http://schemas.microsoft.com/office/drawing/2014/main" val="785285042"/>
                    </a:ext>
                  </a:extLst>
                </a:gridCol>
                <a:gridCol w="2219218">
                  <a:extLst>
                    <a:ext uri="{9D8B030D-6E8A-4147-A177-3AD203B41FA5}">
                      <a16:colId xmlns:a16="http://schemas.microsoft.com/office/drawing/2014/main" val="3147611197"/>
                    </a:ext>
                  </a:extLst>
                </a:gridCol>
                <a:gridCol w="2969231">
                  <a:extLst>
                    <a:ext uri="{9D8B030D-6E8A-4147-A177-3AD203B41FA5}">
                      <a16:colId xmlns:a16="http://schemas.microsoft.com/office/drawing/2014/main" val="1929850388"/>
                    </a:ext>
                  </a:extLst>
                </a:gridCol>
              </a:tblGrid>
              <a:tr h="276240">
                <a:tc>
                  <a:txBody>
                    <a:bodyPr/>
                    <a:lstStyle/>
                    <a:p>
                      <a:r>
                        <a:rPr lang="en-AU" sz="1600" b="0" dirty="0">
                          <a:solidFill>
                            <a:srgbClr val="FFFFFF"/>
                          </a:solidFill>
                          <a:effectLst/>
                          <a:latin typeface="Calibri" panose="020F0502020204030204" pitchFamily="34" charset="0"/>
                        </a:rPr>
                        <a:t>Indicator </a:t>
                      </a:r>
                      <a:endParaRPr lang="en-AU" sz="3600" dirty="0">
                        <a:effectLs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25168"/>
                    </a:solidFill>
                  </a:tcPr>
                </a:tc>
                <a:tc>
                  <a:txBody>
                    <a:bodyPr/>
                    <a:lstStyle/>
                    <a:p>
                      <a:r>
                        <a:rPr lang="en-AU" sz="1600" b="0" dirty="0">
                          <a:solidFill>
                            <a:srgbClr val="FFFFFF"/>
                          </a:solidFill>
                          <a:effectLst/>
                          <a:latin typeface="Calibri" panose="020F0502020204030204" pitchFamily="34" charset="0"/>
                        </a:rPr>
                        <a:t>Measure </a:t>
                      </a:r>
                      <a:endParaRPr lang="en-AU" sz="3600" dirty="0">
                        <a:effectLs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25168"/>
                    </a:solidFill>
                  </a:tcPr>
                </a:tc>
                <a:tc>
                  <a:txBody>
                    <a:bodyPr/>
                    <a:lstStyle/>
                    <a:p>
                      <a:r>
                        <a:rPr lang="en-AU" sz="1600" b="0" dirty="0">
                          <a:solidFill>
                            <a:srgbClr val="FFFFFF"/>
                          </a:solidFill>
                          <a:effectLst/>
                          <a:latin typeface="Calibri" panose="020F0502020204030204" pitchFamily="34" charset="0"/>
                        </a:rPr>
                        <a:t>Method </a:t>
                      </a:r>
                      <a:endParaRPr lang="en-AU" sz="3600" dirty="0">
                        <a:effectLst/>
                      </a:endParaRPr>
                    </a:p>
                  </a:txBody>
                  <a:tcPr anchor="ctr">
                    <a:lnL w="6350" cap="flat" cmpd="sng" algn="ctr">
                      <a:solidFill>
                        <a:srgbClr val="000000"/>
                      </a:solidFill>
                      <a:prstDash val="solid"/>
                      <a:round/>
                      <a:headEnd type="none" w="med" len="med"/>
                      <a:tailEnd type="none" w="med" len="med"/>
                    </a:lnL>
                    <a:lnR w="6414"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25168"/>
                    </a:solidFill>
                  </a:tcPr>
                </a:tc>
                <a:tc>
                  <a:txBody>
                    <a:bodyPr/>
                    <a:lstStyle/>
                    <a:p>
                      <a:r>
                        <a:rPr lang="en-AU" sz="1600" b="0" dirty="0">
                          <a:solidFill>
                            <a:srgbClr val="FFFFFF"/>
                          </a:solidFill>
                          <a:effectLst/>
                          <a:latin typeface="Calibri" panose="020F0502020204030204" pitchFamily="34" charset="0"/>
                        </a:rPr>
                        <a:t>Source </a:t>
                      </a:r>
                      <a:endParaRPr lang="en-AU" sz="3600" dirty="0">
                        <a:effectLst/>
                      </a:endParaRPr>
                    </a:p>
                  </a:txBody>
                  <a:tcPr anchor="ctr">
                    <a:lnL w="6414"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25168"/>
                    </a:solidFill>
                  </a:tcPr>
                </a:tc>
                <a:extLst>
                  <a:ext uri="{0D108BD9-81ED-4DB2-BD59-A6C34878D82A}">
                    <a16:rowId xmlns:a16="http://schemas.microsoft.com/office/drawing/2014/main" val="3635783085"/>
                  </a:ext>
                </a:extLst>
              </a:tr>
              <a:tr h="1139490">
                <a:tc>
                  <a:txBody>
                    <a:bodyPr/>
                    <a:lstStyle/>
                    <a:p>
                      <a:r>
                        <a:rPr lang="en-AU" sz="1200" b="0">
                          <a:effectLst/>
                          <a:latin typeface="Calibri" panose="020F0502020204030204" pitchFamily="34" charset="0"/>
                        </a:rPr>
                        <a:t>Non-native plant cover </a:t>
                      </a:r>
                      <a:endParaRPr lang="en-AU" sz="2800">
                        <a:effectLs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477" cap="flat" cmpd="sng" algn="ctr">
                      <a:solidFill>
                        <a:srgbClr val="000000"/>
                      </a:solidFill>
                      <a:prstDash val="solid"/>
                      <a:round/>
                      <a:headEnd type="none" w="med" len="med"/>
                      <a:tailEnd type="none" w="med" len="med"/>
                    </a:lnB>
                    <a:solidFill>
                      <a:srgbClr val="D3DBE2"/>
                    </a:solidFill>
                  </a:tcPr>
                </a:tc>
                <a:tc>
                  <a:txBody>
                    <a:bodyPr/>
                    <a:lstStyle/>
                    <a:p>
                      <a:r>
                        <a:rPr lang="en-AU" sz="1200" b="0" dirty="0">
                          <a:effectLst/>
                          <a:latin typeface="Calibri" panose="020F0502020204030204" pitchFamily="34" charset="0"/>
                        </a:rPr>
                        <a:t>Non-native plant cover (Braun- </a:t>
                      </a:r>
                      <a:r>
                        <a:rPr lang="en-AU" sz="1200" b="0" dirty="0" err="1">
                          <a:effectLst/>
                          <a:latin typeface="Calibri" panose="020F0502020204030204" pitchFamily="34" charset="0"/>
                        </a:rPr>
                        <a:t>Blanquet</a:t>
                      </a:r>
                      <a:r>
                        <a:rPr lang="en-AU" sz="1200" b="0" dirty="0">
                          <a:effectLst/>
                          <a:latin typeface="Calibri" panose="020F0502020204030204" pitchFamily="34" charset="0"/>
                        </a:rPr>
                        <a:t> Cover Score) </a:t>
                      </a:r>
                      <a:endParaRPr lang="en-AU" sz="2800" dirty="0">
                        <a:effectLs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477" cap="flat" cmpd="sng" algn="ctr">
                      <a:solidFill>
                        <a:srgbClr val="000000"/>
                      </a:solidFill>
                      <a:prstDash val="solid"/>
                      <a:round/>
                      <a:headEnd type="none" w="med" len="med"/>
                      <a:tailEnd type="none" w="med" len="med"/>
                    </a:lnB>
                    <a:solidFill>
                      <a:srgbClr val="E5E5E5"/>
                    </a:solidFill>
                  </a:tcPr>
                </a:tc>
                <a:tc>
                  <a:txBody>
                    <a:bodyPr/>
                    <a:lstStyle/>
                    <a:p>
                      <a:r>
                        <a:rPr lang="en-AU" sz="1200" b="0" dirty="0">
                          <a:effectLst/>
                          <a:latin typeface="Calibri" panose="020F0502020204030204" pitchFamily="34" charset="0"/>
                        </a:rPr>
                        <a:t>~ 10 m quadrat Braun-</a:t>
                      </a:r>
                      <a:r>
                        <a:rPr lang="en-AU" sz="1200" b="0" dirty="0" err="1">
                          <a:effectLst/>
                          <a:latin typeface="Calibri" panose="020F0502020204030204" pitchFamily="34" charset="0"/>
                        </a:rPr>
                        <a:t>Blanquet</a:t>
                      </a:r>
                      <a:r>
                        <a:rPr lang="en-AU" sz="1200" b="0" dirty="0">
                          <a:effectLst/>
                          <a:latin typeface="Calibri" panose="020F0502020204030204" pitchFamily="34" charset="0"/>
                        </a:rPr>
                        <a:t> </a:t>
                      </a:r>
                      <a:endParaRPr lang="en-AU" sz="2800" dirty="0">
                        <a:effectLst/>
                      </a:endParaRPr>
                    </a:p>
                  </a:txBody>
                  <a:tcPr anchor="ctr">
                    <a:lnL w="6350" cap="flat" cmpd="sng" algn="ctr">
                      <a:solidFill>
                        <a:srgbClr val="000000"/>
                      </a:solidFill>
                      <a:prstDash val="solid"/>
                      <a:round/>
                      <a:headEnd type="none" w="med" len="med"/>
                      <a:tailEnd type="none" w="med" len="med"/>
                    </a:lnL>
                    <a:lnR w="6414"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477" cap="flat" cmpd="sng" algn="ctr">
                      <a:solidFill>
                        <a:srgbClr val="000000"/>
                      </a:solidFill>
                      <a:prstDash val="solid"/>
                      <a:round/>
                      <a:headEnd type="none" w="med" len="med"/>
                      <a:tailEnd type="none" w="med" len="med"/>
                    </a:lnB>
                    <a:solidFill>
                      <a:srgbClr val="E5E5E5"/>
                    </a:solidFill>
                  </a:tcPr>
                </a:tc>
                <a:tc>
                  <a:txBody>
                    <a:bodyPr/>
                    <a:lstStyle/>
                    <a:p>
                      <a:r>
                        <a:rPr lang="en-AU" sz="1200" b="0">
                          <a:effectLst/>
                          <a:latin typeface="Calibri" panose="020F0502020204030204" pitchFamily="34" charset="0"/>
                        </a:rPr>
                        <a:t>Field measure (depending on skill of assessor) verified by photos </a:t>
                      </a:r>
                      <a:endParaRPr lang="en-AU" sz="2800">
                        <a:effectLst/>
                      </a:endParaRPr>
                    </a:p>
                    <a:p>
                      <a:r>
                        <a:rPr lang="en-AU" sz="1200" b="0">
                          <a:effectLst/>
                          <a:latin typeface="Calibri" panose="020F0502020204030204" pitchFamily="34" charset="0"/>
                        </a:rPr>
                        <a:t>Or </a:t>
                      </a:r>
                      <a:endParaRPr lang="en-AU" sz="2800">
                        <a:effectLst/>
                      </a:endParaRPr>
                    </a:p>
                    <a:p>
                      <a:r>
                        <a:rPr lang="en-AU" sz="1200" b="0">
                          <a:effectLst/>
                          <a:latin typeface="Calibri" panose="020F0502020204030204" pitchFamily="34" charset="0"/>
                        </a:rPr>
                        <a:t>Average of two canopy photos supplemented by average of two landscape and ground photos </a:t>
                      </a:r>
                      <a:endParaRPr lang="en-AU" sz="2800">
                        <a:effectLst/>
                      </a:endParaRPr>
                    </a:p>
                  </a:txBody>
                  <a:tcPr anchor="ctr">
                    <a:lnL w="6414"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477" cap="flat" cmpd="sng" algn="ctr">
                      <a:solidFill>
                        <a:srgbClr val="000000"/>
                      </a:solidFill>
                      <a:prstDash val="solid"/>
                      <a:round/>
                      <a:headEnd type="none" w="med" len="med"/>
                      <a:tailEnd type="none" w="med" len="med"/>
                    </a:lnB>
                    <a:solidFill>
                      <a:srgbClr val="E5E5E5"/>
                    </a:solidFill>
                  </a:tcPr>
                </a:tc>
                <a:extLst>
                  <a:ext uri="{0D108BD9-81ED-4DB2-BD59-A6C34878D82A}">
                    <a16:rowId xmlns:a16="http://schemas.microsoft.com/office/drawing/2014/main" val="2946953874"/>
                  </a:ext>
                </a:extLst>
              </a:tr>
              <a:tr h="276240">
                <a:tc rowSpan="5">
                  <a:txBody>
                    <a:bodyPr/>
                    <a:lstStyle/>
                    <a:p>
                      <a:r>
                        <a:rPr lang="en-AU" sz="1200" b="0">
                          <a:effectLst/>
                          <a:latin typeface="Calibri" panose="020F0502020204030204" pitchFamily="34" charset="0"/>
                        </a:rPr>
                        <a:t>Cover </a:t>
                      </a:r>
                      <a:endParaRPr lang="en-AU" sz="2800">
                        <a:effectLs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477" cap="flat" cmpd="sng" algn="ctr">
                      <a:solidFill>
                        <a:srgbClr val="000000"/>
                      </a:solidFill>
                      <a:prstDash val="solid"/>
                      <a:round/>
                      <a:headEnd type="none" w="med" len="med"/>
                      <a:tailEnd type="none" w="med" len="med"/>
                    </a:lnT>
                    <a:lnB w="6414" cap="flat" cmpd="sng" algn="ctr">
                      <a:solidFill>
                        <a:srgbClr val="000000"/>
                      </a:solidFill>
                      <a:prstDash val="solid"/>
                      <a:round/>
                      <a:headEnd type="none" w="med" len="med"/>
                      <a:tailEnd type="none" w="med" len="med"/>
                    </a:lnB>
                    <a:solidFill>
                      <a:srgbClr val="D3DBE2"/>
                    </a:solidFill>
                  </a:tcPr>
                </a:tc>
                <a:tc>
                  <a:txBody>
                    <a:bodyPr/>
                    <a:lstStyle/>
                    <a:p>
                      <a:r>
                        <a:rPr lang="en-AU" sz="1200" b="0" dirty="0">
                          <a:effectLst/>
                          <a:latin typeface="Calibri" panose="020F0502020204030204" pitchFamily="34" charset="0"/>
                        </a:rPr>
                        <a:t>Canopy cover (%) </a:t>
                      </a:r>
                      <a:endParaRPr lang="en-AU" sz="2800" dirty="0">
                        <a:effectLs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477"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5E5E5"/>
                    </a:solidFill>
                  </a:tcPr>
                </a:tc>
                <a:tc>
                  <a:txBody>
                    <a:bodyPr/>
                    <a:lstStyle/>
                    <a:p>
                      <a:r>
                        <a:rPr lang="en-AU" sz="1200" b="0">
                          <a:effectLst/>
                          <a:latin typeface="Calibri" panose="020F0502020204030204" pitchFamily="34" charset="0"/>
                        </a:rPr>
                        <a:t>30 m Step-count (Appendix D) </a:t>
                      </a:r>
                      <a:endParaRPr lang="en-AU" sz="2800">
                        <a:effectLst/>
                      </a:endParaRPr>
                    </a:p>
                  </a:txBody>
                  <a:tcPr anchor="ctr">
                    <a:lnL w="6350" cap="flat" cmpd="sng" algn="ctr">
                      <a:solidFill>
                        <a:srgbClr val="000000"/>
                      </a:solidFill>
                      <a:prstDash val="solid"/>
                      <a:round/>
                      <a:headEnd type="none" w="med" len="med"/>
                      <a:tailEnd type="none" w="med" len="med"/>
                    </a:lnL>
                    <a:lnR w="6414" cap="flat" cmpd="sng" algn="ctr">
                      <a:solidFill>
                        <a:srgbClr val="000000"/>
                      </a:solidFill>
                      <a:prstDash val="solid"/>
                      <a:round/>
                      <a:headEnd type="none" w="med" len="med"/>
                      <a:tailEnd type="none" w="med" len="med"/>
                    </a:lnR>
                    <a:lnT w="6477"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5E5E5"/>
                    </a:solidFill>
                  </a:tcPr>
                </a:tc>
                <a:tc>
                  <a:txBody>
                    <a:bodyPr/>
                    <a:lstStyle/>
                    <a:p>
                      <a:r>
                        <a:rPr lang="en-AU" sz="1200" b="0">
                          <a:effectLst/>
                          <a:latin typeface="Calibri" panose="020F0502020204030204" pitchFamily="34" charset="0"/>
                        </a:rPr>
                        <a:t>Field measure </a:t>
                      </a:r>
                      <a:endParaRPr lang="en-AU" sz="2800">
                        <a:effectLst/>
                      </a:endParaRPr>
                    </a:p>
                  </a:txBody>
                  <a:tcPr anchor="ctr">
                    <a:lnL w="6414"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477"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5E5E5"/>
                    </a:solidFill>
                  </a:tcPr>
                </a:tc>
                <a:extLst>
                  <a:ext uri="{0D108BD9-81ED-4DB2-BD59-A6C34878D82A}">
                    <a16:rowId xmlns:a16="http://schemas.microsoft.com/office/drawing/2014/main" val="2429340583"/>
                  </a:ext>
                </a:extLst>
              </a:tr>
              <a:tr h="276240">
                <a:tc vMerge="1">
                  <a:txBody>
                    <a:bodyPr/>
                    <a:lstStyle/>
                    <a:p>
                      <a:endParaRPr lang="en-AU"/>
                    </a:p>
                  </a:txBody>
                  <a:tcPr/>
                </a:tc>
                <a:tc>
                  <a:txBody>
                    <a:bodyPr/>
                    <a:lstStyle/>
                    <a:p>
                      <a:r>
                        <a:rPr lang="en-AU" sz="1200" b="0">
                          <a:effectLst/>
                          <a:latin typeface="Calibri" panose="020F0502020204030204" pitchFamily="34" charset="0"/>
                        </a:rPr>
                        <a:t>Sub-canopy cover (%) </a:t>
                      </a:r>
                      <a:endParaRPr lang="en-AU" sz="2800">
                        <a:effectLs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5E5E5"/>
                    </a:solidFill>
                  </a:tcPr>
                </a:tc>
                <a:tc>
                  <a:txBody>
                    <a:bodyPr/>
                    <a:lstStyle/>
                    <a:p>
                      <a:r>
                        <a:rPr lang="en-AU" sz="1200" b="0">
                          <a:effectLst/>
                          <a:latin typeface="Calibri" panose="020F0502020204030204" pitchFamily="34" charset="0"/>
                        </a:rPr>
                        <a:t>30 m Step-count (Appendix D) </a:t>
                      </a:r>
                      <a:endParaRPr lang="en-AU" sz="2800">
                        <a:effectLst/>
                      </a:endParaRPr>
                    </a:p>
                  </a:txBody>
                  <a:tcPr anchor="ctr">
                    <a:lnL w="6350" cap="flat" cmpd="sng" algn="ctr">
                      <a:solidFill>
                        <a:srgbClr val="000000"/>
                      </a:solidFill>
                      <a:prstDash val="solid"/>
                      <a:round/>
                      <a:headEnd type="none" w="med" len="med"/>
                      <a:tailEnd type="none" w="med" len="med"/>
                    </a:lnL>
                    <a:lnR w="6414"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5E5E5"/>
                    </a:solidFill>
                  </a:tcPr>
                </a:tc>
                <a:tc>
                  <a:txBody>
                    <a:bodyPr/>
                    <a:lstStyle/>
                    <a:p>
                      <a:r>
                        <a:rPr lang="en-AU" sz="1200" b="0">
                          <a:effectLst/>
                          <a:latin typeface="Calibri" panose="020F0502020204030204" pitchFamily="34" charset="0"/>
                        </a:rPr>
                        <a:t>Field measure </a:t>
                      </a:r>
                      <a:endParaRPr lang="en-AU" sz="2800">
                        <a:effectLst/>
                      </a:endParaRPr>
                    </a:p>
                  </a:txBody>
                  <a:tcPr anchor="ctr">
                    <a:lnL w="6414"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5E5E5"/>
                    </a:solidFill>
                  </a:tcPr>
                </a:tc>
                <a:extLst>
                  <a:ext uri="{0D108BD9-81ED-4DB2-BD59-A6C34878D82A}">
                    <a16:rowId xmlns:a16="http://schemas.microsoft.com/office/drawing/2014/main" val="1934492052"/>
                  </a:ext>
                </a:extLst>
              </a:tr>
              <a:tr h="276240">
                <a:tc vMerge="1">
                  <a:txBody>
                    <a:bodyPr/>
                    <a:lstStyle/>
                    <a:p>
                      <a:endParaRPr lang="en-AU"/>
                    </a:p>
                  </a:txBody>
                  <a:tcPr/>
                </a:tc>
                <a:tc>
                  <a:txBody>
                    <a:bodyPr/>
                    <a:lstStyle/>
                    <a:p>
                      <a:r>
                        <a:rPr lang="en-AU" sz="1200" b="0">
                          <a:effectLst/>
                          <a:latin typeface="Calibri" panose="020F0502020204030204" pitchFamily="34" charset="0"/>
                        </a:rPr>
                        <a:t>Shrub cover (%) </a:t>
                      </a:r>
                      <a:endParaRPr lang="en-AU" sz="2800">
                        <a:effectLs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5E5E5"/>
                    </a:solidFill>
                  </a:tcPr>
                </a:tc>
                <a:tc>
                  <a:txBody>
                    <a:bodyPr/>
                    <a:lstStyle/>
                    <a:p>
                      <a:r>
                        <a:rPr lang="en-AU" sz="1200" b="0">
                          <a:effectLst/>
                          <a:latin typeface="Calibri" panose="020F0502020204030204" pitchFamily="34" charset="0"/>
                        </a:rPr>
                        <a:t>30 m Step-count (Appendix D) </a:t>
                      </a:r>
                      <a:endParaRPr lang="en-AU" sz="2800">
                        <a:effectLst/>
                      </a:endParaRPr>
                    </a:p>
                  </a:txBody>
                  <a:tcPr anchor="ctr">
                    <a:lnL w="6350" cap="flat" cmpd="sng" algn="ctr">
                      <a:solidFill>
                        <a:srgbClr val="000000"/>
                      </a:solidFill>
                      <a:prstDash val="solid"/>
                      <a:round/>
                      <a:headEnd type="none" w="med" len="med"/>
                      <a:tailEnd type="none" w="med" len="med"/>
                    </a:lnL>
                    <a:lnR w="6414"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5E5E5"/>
                    </a:solidFill>
                  </a:tcPr>
                </a:tc>
                <a:tc>
                  <a:txBody>
                    <a:bodyPr/>
                    <a:lstStyle/>
                    <a:p>
                      <a:r>
                        <a:rPr lang="en-AU" sz="1200" b="0">
                          <a:effectLst/>
                          <a:latin typeface="Calibri" panose="020F0502020204030204" pitchFamily="34" charset="0"/>
                        </a:rPr>
                        <a:t>Field measure </a:t>
                      </a:r>
                      <a:endParaRPr lang="en-AU" sz="2800">
                        <a:effectLst/>
                      </a:endParaRPr>
                    </a:p>
                  </a:txBody>
                  <a:tcPr anchor="ctr">
                    <a:lnL w="6414"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5E5E5"/>
                    </a:solidFill>
                  </a:tcPr>
                </a:tc>
                <a:extLst>
                  <a:ext uri="{0D108BD9-81ED-4DB2-BD59-A6C34878D82A}">
                    <a16:rowId xmlns:a16="http://schemas.microsoft.com/office/drawing/2014/main" val="27008457"/>
                  </a:ext>
                </a:extLst>
              </a:tr>
              <a:tr h="794190">
                <a:tc vMerge="1">
                  <a:txBody>
                    <a:bodyPr/>
                    <a:lstStyle/>
                    <a:p>
                      <a:endParaRPr lang="en-AU"/>
                    </a:p>
                  </a:txBody>
                  <a:tcPr/>
                </a:tc>
                <a:tc>
                  <a:txBody>
                    <a:bodyPr/>
                    <a:lstStyle/>
                    <a:p>
                      <a:r>
                        <a:rPr lang="en-AU" sz="1200" b="0">
                          <a:effectLst/>
                          <a:latin typeface="Calibri" panose="020F0502020204030204" pitchFamily="34" charset="0"/>
                        </a:rPr>
                        <a:t>Organic litter ground cover (%) </a:t>
                      </a:r>
                      <a:endParaRPr lang="en-AU" sz="2800">
                        <a:effectLs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5E5E5"/>
                    </a:solidFill>
                  </a:tcPr>
                </a:tc>
                <a:tc>
                  <a:txBody>
                    <a:bodyPr/>
                    <a:lstStyle/>
                    <a:p>
                      <a:r>
                        <a:rPr lang="en-AU" sz="1200" b="0">
                          <a:effectLst/>
                          <a:latin typeface="Calibri" panose="020F0502020204030204" pitchFamily="34" charset="0"/>
                        </a:rPr>
                        <a:t>~ 1 m quadrat estimate </a:t>
                      </a:r>
                      <a:endParaRPr lang="en-AU" sz="2800">
                        <a:effectLst/>
                      </a:endParaRPr>
                    </a:p>
                  </a:txBody>
                  <a:tcPr anchor="ctr">
                    <a:lnL w="6350" cap="flat" cmpd="sng" algn="ctr">
                      <a:solidFill>
                        <a:srgbClr val="000000"/>
                      </a:solidFill>
                      <a:prstDash val="solid"/>
                      <a:round/>
                      <a:headEnd type="none" w="med" len="med"/>
                      <a:tailEnd type="none" w="med" len="med"/>
                    </a:lnL>
                    <a:lnR w="6414"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5E5E5"/>
                    </a:solidFill>
                  </a:tcPr>
                </a:tc>
                <a:tc>
                  <a:txBody>
                    <a:bodyPr/>
                    <a:lstStyle/>
                    <a:p>
                      <a:r>
                        <a:rPr lang="en-AU" sz="1200" b="0">
                          <a:effectLst/>
                          <a:latin typeface="Calibri" panose="020F0502020204030204" pitchFamily="34" charset="0"/>
                        </a:rPr>
                        <a:t>Field measure (depending on skill of assessor) verified by photos </a:t>
                      </a:r>
                      <a:endParaRPr lang="en-AU" sz="2800">
                        <a:effectLst/>
                      </a:endParaRPr>
                    </a:p>
                    <a:p>
                      <a:r>
                        <a:rPr lang="en-AU" sz="1200" b="0">
                          <a:effectLst/>
                          <a:latin typeface="Calibri" panose="020F0502020204030204" pitchFamily="34" charset="0"/>
                        </a:rPr>
                        <a:t>Or</a:t>
                      </a:r>
                      <a:br>
                        <a:rPr lang="en-AU" sz="1200" b="0">
                          <a:effectLst/>
                          <a:latin typeface="Calibri" panose="020F0502020204030204" pitchFamily="34" charset="0"/>
                        </a:rPr>
                      </a:br>
                      <a:r>
                        <a:rPr lang="en-AU" sz="1200" b="0">
                          <a:effectLst/>
                          <a:latin typeface="Calibri" panose="020F0502020204030204" pitchFamily="34" charset="0"/>
                        </a:rPr>
                        <a:t>Average of two ground photos </a:t>
                      </a:r>
                      <a:endParaRPr lang="en-AU" sz="2800">
                        <a:effectLst/>
                      </a:endParaRPr>
                    </a:p>
                  </a:txBody>
                  <a:tcPr anchor="ctr">
                    <a:lnL w="6414"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5E5E5"/>
                    </a:solidFill>
                  </a:tcPr>
                </a:tc>
                <a:extLst>
                  <a:ext uri="{0D108BD9-81ED-4DB2-BD59-A6C34878D82A}">
                    <a16:rowId xmlns:a16="http://schemas.microsoft.com/office/drawing/2014/main" val="1911622296"/>
                  </a:ext>
                </a:extLst>
              </a:tr>
              <a:tr h="794190">
                <a:tc vMerge="1">
                  <a:txBody>
                    <a:bodyPr/>
                    <a:lstStyle/>
                    <a:p>
                      <a:endParaRPr lang="en-AU"/>
                    </a:p>
                  </a:txBody>
                  <a:tcPr/>
                </a:tc>
                <a:tc>
                  <a:txBody>
                    <a:bodyPr/>
                    <a:lstStyle/>
                    <a:p>
                      <a:r>
                        <a:rPr lang="en-AU" sz="1200" b="0">
                          <a:effectLst/>
                          <a:latin typeface="Calibri" panose="020F0502020204030204" pitchFamily="34" charset="0"/>
                        </a:rPr>
                        <a:t>Native perennial grass cover (%) </a:t>
                      </a:r>
                      <a:endParaRPr lang="en-AU" sz="2800">
                        <a:effectLs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414" cap="flat" cmpd="sng" algn="ctr">
                      <a:solidFill>
                        <a:srgbClr val="000000"/>
                      </a:solidFill>
                      <a:prstDash val="solid"/>
                      <a:round/>
                      <a:headEnd type="none" w="med" len="med"/>
                      <a:tailEnd type="none" w="med" len="med"/>
                    </a:lnB>
                    <a:solidFill>
                      <a:srgbClr val="E5E5E5"/>
                    </a:solidFill>
                  </a:tcPr>
                </a:tc>
                <a:tc>
                  <a:txBody>
                    <a:bodyPr/>
                    <a:lstStyle/>
                    <a:p>
                      <a:r>
                        <a:rPr lang="en-AU" sz="1200" b="0">
                          <a:effectLst/>
                          <a:latin typeface="Calibri" panose="020F0502020204030204" pitchFamily="34" charset="0"/>
                        </a:rPr>
                        <a:t>~ 1 m quadrat estimate </a:t>
                      </a:r>
                      <a:endParaRPr lang="en-AU" sz="2800">
                        <a:effectLst/>
                      </a:endParaRPr>
                    </a:p>
                  </a:txBody>
                  <a:tcPr anchor="ctr">
                    <a:lnL w="6350" cap="flat" cmpd="sng" algn="ctr">
                      <a:solidFill>
                        <a:srgbClr val="000000"/>
                      </a:solidFill>
                      <a:prstDash val="solid"/>
                      <a:round/>
                      <a:headEnd type="none" w="med" len="med"/>
                      <a:tailEnd type="none" w="med" len="med"/>
                    </a:lnL>
                    <a:lnR w="6414"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414" cap="flat" cmpd="sng" algn="ctr">
                      <a:solidFill>
                        <a:srgbClr val="000000"/>
                      </a:solidFill>
                      <a:prstDash val="solid"/>
                      <a:round/>
                      <a:headEnd type="none" w="med" len="med"/>
                      <a:tailEnd type="none" w="med" len="med"/>
                    </a:lnB>
                    <a:solidFill>
                      <a:srgbClr val="E5E5E5"/>
                    </a:solidFill>
                  </a:tcPr>
                </a:tc>
                <a:tc>
                  <a:txBody>
                    <a:bodyPr/>
                    <a:lstStyle/>
                    <a:p>
                      <a:r>
                        <a:rPr lang="en-AU" sz="1200" b="0">
                          <a:effectLst/>
                          <a:latin typeface="Calibri" panose="020F0502020204030204" pitchFamily="34" charset="0"/>
                        </a:rPr>
                        <a:t>Field measure (depending on skill of assessor) verified by photos</a:t>
                      </a:r>
                      <a:br>
                        <a:rPr lang="en-AU" sz="1200" b="0">
                          <a:effectLst/>
                          <a:latin typeface="Calibri" panose="020F0502020204030204" pitchFamily="34" charset="0"/>
                        </a:rPr>
                      </a:br>
                      <a:r>
                        <a:rPr lang="en-AU" sz="1200" b="0">
                          <a:effectLst/>
                          <a:latin typeface="Calibri" panose="020F0502020204030204" pitchFamily="34" charset="0"/>
                        </a:rPr>
                        <a:t>Or</a:t>
                      </a:r>
                      <a:br>
                        <a:rPr lang="en-AU" sz="1200" b="0">
                          <a:effectLst/>
                          <a:latin typeface="Calibri" panose="020F0502020204030204" pitchFamily="34" charset="0"/>
                        </a:rPr>
                      </a:br>
                      <a:r>
                        <a:rPr lang="en-AU" sz="1200" b="0">
                          <a:effectLst/>
                          <a:latin typeface="Calibri" panose="020F0502020204030204" pitchFamily="34" charset="0"/>
                        </a:rPr>
                        <a:t>Average of two ground photos </a:t>
                      </a:r>
                      <a:endParaRPr lang="en-AU" sz="2800">
                        <a:effectLst/>
                      </a:endParaRPr>
                    </a:p>
                  </a:txBody>
                  <a:tcPr anchor="ctr">
                    <a:lnL w="6414"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414" cap="flat" cmpd="sng" algn="ctr">
                      <a:solidFill>
                        <a:srgbClr val="000000"/>
                      </a:solidFill>
                      <a:prstDash val="solid"/>
                      <a:round/>
                      <a:headEnd type="none" w="med" len="med"/>
                      <a:tailEnd type="none" w="med" len="med"/>
                    </a:lnB>
                    <a:solidFill>
                      <a:srgbClr val="E5E5E5"/>
                    </a:solidFill>
                  </a:tcPr>
                </a:tc>
                <a:extLst>
                  <a:ext uri="{0D108BD9-81ED-4DB2-BD59-A6C34878D82A}">
                    <a16:rowId xmlns:a16="http://schemas.microsoft.com/office/drawing/2014/main" val="489950325"/>
                  </a:ext>
                </a:extLst>
              </a:tr>
              <a:tr h="276240">
                <a:tc rowSpan="2">
                  <a:txBody>
                    <a:bodyPr/>
                    <a:lstStyle/>
                    <a:p>
                      <a:r>
                        <a:rPr lang="en-AU" sz="1200" b="0">
                          <a:effectLst/>
                          <a:latin typeface="Calibri" panose="020F0502020204030204" pitchFamily="34" charset="0"/>
                        </a:rPr>
                        <a:t>Height </a:t>
                      </a:r>
                      <a:endParaRPr lang="en-AU" sz="2800">
                        <a:effectLs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414"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DBE2"/>
                    </a:solidFill>
                  </a:tcPr>
                </a:tc>
                <a:tc>
                  <a:txBody>
                    <a:bodyPr/>
                    <a:lstStyle/>
                    <a:p>
                      <a:r>
                        <a:rPr lang="en-AU" sz="1200" b="0">
                          <a:effectLst/>
                          <a:latin typeface="Calibri" panose="020F0502020204030204" pitchFamily="34" charset="0"/>
                        </a:rPr>
                        <a:t>Canopy (m) </a:t>
                      </a:r>
                      <a:endParaRPr lang="en-AU" sz="2800">
                        <a:effectLs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414" cap="flat" cmpd="sng" algn="ctr">
                      <a:solidFill>
                        <a:srgbClr val="000000"/>
                      </a:solidFill>
                      <a:prstDash val="solid"/>
                      <a:round/>
                      <a:headEnd type="none" w="med" len="med"/>
                      <a:tailEnd type="none" w="med" len="med"/>
                    </a:lnT>
                    <a:lnB w="6414" cap="flat" cmpd="sng" algn="ctr">
                      <a:solidFill>
                        <a:srgbClr val="000000"/>
                      </a:solidFill>
                      <a:prstDash val="solid"/>
                      <a:round/>
                      <a:headEnd type="none" w="med" len="med"/>
                      <a:tailEnd type="none" w="med" len="med"/>
                    </a:lnB>
                    <a:solidFill>
                      <a:srgbClr val="E5E5E5"/>
                    </a:solidFill>
                  </a:tcPr>
                </a:tc>
                <a:tc>
                  <a:txBody>
                    <a:bodyPr/>
                    <a:lstStyle/>
                    <a:p>
                      <a:r>
                        <a:rPr lang="en-AU" sz="1200" b="0">
                          <a:effectLst/>
                          <a:latin typeface="Calibri" panose="020F0502020204030204" pitchFamily="34" charset="0"/>
                        </a:rPr>
                        <a:t>Estimate (Appendix D) </a:t>
                      </a:r>
                      <a:endParaRPr lang="en-AU" sz="2800">
                        <a:effectLst/>
                      </a:endParaRPr>
                    </a:p>
                  </a:txBody>
                  <a:tcPr anchor="ctr">
                    <a:lnL w="6350" cap="flat" cmpd="sng" algn="ctr">
                      <a:solidFill>
                        <a:srgbClr val="000000"/>
                      </a:solidFill>
                      <a:prstDash val="solid"/>
                      <a:round/>
                      <a:headEnd type="none" w="med" len="med"/>
                      <a:tailEnd type="none" w="med" len="med"/>
                    </a:lnL>
                    <a:lnR w="6414" cap="flat" cmpd="sng" algn="ctr">
                      <a:solidFill>
                        <a:srgbClr val="000000"/>
                      </a:solidFill>
                      <a:prstDash val="solid"/>
                      <a:round/>
                      <a:headEnd type="none" w="med" len="med"/>
                      <a:tailEnd type="none" w="med" len="med"/>
                    </a:lnR>
                    <a:lnT w="6414" cap="flat" cmpd="sng" algn="ctr">
                      <a:solidFill>
                        <a:srgbClr val="000000"/>
                      </a:solidFill>
                      <a:prstDash val="solid"/>
                      <a:round/>
                      <a:headEnd type="none" w="med" len="med"/>
                      <a:tailEnd type="none" w="med" len="med"/>
                    </a:lnT>
                    <a:lnB w="6414" cap="flat" cmpd="sng" algn="ctr">
                      <a:solidFill>
                        <a:srgbClr val="000000"/>
                      </a:solidFill>
                      <a:prstDash val="solid"/>
                      <a:round/>
                      <a:headEnd type="none" w="med" len="med"/>
                      <a:tailEnd type="none" w="med" len="med"/>
                    </a:lnB>
                    <a:solidFill>
                      <a:srgbClr val="E5E5E5"/>
                    </a:solidFill>
                  </a:tcPr>
                </a:tc>
                <a:tc>
                  <a:txBody>
                    <a:bodyPr/>
                    <a:lstStyle/>
                    <a:p>
                      <a:r>
                        <a:rPr lang="en-AU" sz="1200" b="0">
                          <a:effectLst/>
                          <a:latin typeface="Calibri" panose="020F0502020204030204" pitchFamily="34" charset="0"/>
                        </a:rPr>
                        <a:t>Field measure </a:t>
                      </a:r>
                      <a:endParaRPr lang="en-AU" sz="2800">
                        <a:effectLst/>
                      </a:endParaRPr>
                    </a:p>
                  </a:txBody>
                  <a:tcPr anchor="ctr">
                    <a:lnL w="6414"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414" cap="flat" cmpd="sng" algn="ctr">
                      <a:solidFill>
                        <a:srgbClr val="000000"/>
                      </a:solidFill>
                      <a:prstDash val="solid"/>
                      <a:round/>
                      <a:headEnd type="none" w="med" len="med"/>
                      <a:tailEnd type="none" w="med" len="med"/>
                    </a:lnT>
                    <a:lnB w="6414" cap="flat" cmpd="sng" algn="ctr">
                      <a:solidFill>
                        <a:srgbClr val="000000"/>
                      </a:solidFill>
                      <a:prstDash val="solid"/>
                      <a:round/>
                      <a:headEnd type="none" w="med" len="med"/>
                      <a:tailEnd type="none" w="med" len="med"/>
                    </a:lnB>
                    <a:solidFill>
                      <a:srgbClr val="E5E5E5"/>
                    </a:solidFill>
                  </a:tcPr>
                </a:tc>
                <a:extLst>
                  <a:ext uri="{0D108BD9-81ED-4DB2-BD59-A6C34878D82A}">
                    <a16:rowId xmlns:a16="http://schemas.microsoft.com/office/drawing/2014/main" val="1134908752"/>
                  </a:ext>
                </a:extLst>
              </a:tr>
              <a:tr h="276240">
                <a:tc vMerge="1">
                  <a:txBody>
                    <a:bodyPr/>
                    <a:lstStyle/>
                    <a:p>
                      <a:endParaRPr lang="en-AU"/>
                    </a:p>
                  </a:txBody>
                  <a:tcPr/>
                </a:tc>
                <a:tc>
                  <a:txBody>
                    <a:bodyPr/>
                    <a:lstStyle/>
                    <a:p>
                      <a:r>
                        <a:rPr lang="en-AU" sz="1200" b="0">
                          <a:effectLst/>
                          <a:latin typeface="Calibri" panose="020F0502020204030204" pitchFamily="34" charset="0"/>
                        </a:rPr>
                        <a:t>Sub-canopy (m) </a:t>
                      </a:r>
                      <a:endParaRPr lang="en-AU" sz="2800">
                        <a:effectLs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414"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5E5E5"/>
                    </a:solidFill>
                  </a:tcPr>
                </a:tc>
                <a:tc>
                  <a:txBody>
                    <a:bodyPr/>
                    <a:lstStyle/>
                    <a:p>
                      <a:r>
                        <a:rPr lang="en-AU" sz="1200" b="0" dirty="0">
                          <a:effectLst/>
                          <a:latin typeface="Calibri" panose="020F0502020204030204" pitchFamily="34" charset="0"/>
                        </a:rPr>
                        <a:t>Estimate (Appendix D) </a:t>
                      </a:r>
                      <a:endParaRPr lang="en-AU" sz="2800" dirty="0">
                        <a:effectLst/>
                      </a:endParaRPr>
                    </a:p>
                  </a:txBody>
                  <a:tcPr anchor="ctr">
                    <a:lnL w="6350" cap="flat" cmpd="sng" algn="ctr">
                      <a:solidFill>
                        <a:srgbClr val="000000"/>
                      </a:solidFill>
                      <a:prstDash val="solid"/>
                      <a:round/>
                      <a:headEnd type="none" w="med" len="med"/>
                      <a:tailEnd type="none" w="med" len="med"/>
                    </a:lnL>
                    <a:lnR w="6414" cap="flat" cmpd="sng" algn="ctr">
                      <a:solidFill>
                        <a:srgbClr val="000000"/>
                      </a:solidFill>
                      <a:prstDash val="solid"/>
                      <a:round/>
                      <a:headEnd type="none" w="med" len="med"/>
                      <a:tailEnd type="none" w="med" len="med"/>
                    </a:lnR>
                    <a:lnT w="6414"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5E5E5"/>
                    </a:solidFill>
                  </a:tcPr>
                </a:tc>
                <a:tc>
                  <a:txBody>
                    <a:bodyPr/>
                    <a:lstStyle/>
                    <a:p>
                      <a:r>
                        <a:rPr lang="en-AU" sz="1200" b="0" dirty="0">
                          <a:effectLst/>
                          <a:latin typeface="Calibri" panose="020F0502020204030204" pitchFamily="34" charset="0"/>
                        </a:rPr>
                        <a:t>Field measure </a:t>
                      </a:r>
                      <a:endParaRPr lang="en-AU" sz="2800" dirty="0">
                        <a:effectLst/>
                      </a:endParaRPr>
                    </a:p>
                  </a:txBody>
                  <a:tcPr anchor="ctr">
                    <a:lnL w="6414"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414"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5E5E5"/>
                    </a:solidFill>
                  </a:tcPr>
                </a:tc>
                <a:extLst>
                  <a:ext uri="{0D108BD9-81ED-4DB2-BD59-A6C34878D82A}">
                    <a16:rowId xmlns:a16="http://schemas.microsoft.com/office/drawing/2014/main" val="3324548283"/>
                  </a:ext>
                </a:extLst>
              </a:tr>
            </a:tbl>
          </a:graphicData>
        </a:graphic>
      </p:graphicFrame>
    </p:spTree>
    <p:extLst>
      <p:ext uri="{BB962C8B-B14F-4D97-AF65-F5344CB8AC3E}">
        <p14:creationId xmlns:p14="http://schemas.microsoft.com/office/powerpoint/2010/main" val="32928690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9200C-96E0-0D42-A42B-368C889DD721}"/>
              </a:ext>
            </a:extLst>
          </p:cNvPr>
          <p:cNvSpPr>
            <a:spLocks noGrp="1"/>
          </p:cNvSpPr>
          <p:nvPr>
            <p:ph type="title"/>
          </p:nvPr>
        </p:nvSpPr>
        <p:spPr>
          <a:xfrm>
            <a:off x="628650" y="516027"/>
            <a:ext cx="7886700" cy="1325563"/>
          </a:xfrm>
        </p:spPr>
        <p:txBody>
          <a:bodyPr>
            <a:normAutofit/>
          </a:bodyPr>
          <a:lstStyle/>
          <a:p>
            <a:r>
              <a:rPr lang="en-AU" sz="2400" dirty="0"/>
              <a:t>The native vegetation method will require the establishment </a:t>
            </a:r>
            <a:br>
              <a:rPr lang="en-AU" sz="2400" dirty="0"/>
            </a:br>
            <a:r>
              <a:rPr lang="en-AU" sz="2400" dirty="0"/>
              <a:t>of permanent monitoring sites</a:t>
            </a:r>
          </a:p>
        </p:txBody>
      </p:sp>
      <p:pic>
        <p:nvPicPr>
          <p:cNvPr id="6" name="Content Placeholder 5" descr="Diagram&#10;&#10;Description automatically generated">
            <a:extLst>
              <a:ext uri="{FF2B5EF4-FFF2-40B4-BE49-F238E27FC236}">
                <a16:creationId xmlns:a16="http://schemas.microsoft.com/office/drawing/2014/main" id="{D8E6A536-74CA-5E4B-A826-714C6133DF5E}"/>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1276758" y="1841590"/>
            <a:ext cx="6590483" cy="4772696"/>
          </a:xfrm>
        </p:spPr>
      </p:pic>
      <p:sp>
        <p:nvSpPr>
          <p:cNvPr id="4" name="Slide Number Placeholder 3">
            <a:extLst>
              <a:ext uri="{FF2B5EF4-FFF2-40B4-BE49-F238E27FC236}">
                <a16:creationId xmlns:a16="http://schemas.microsoft.com/office/drawing/2014/main" id="{0643763E-B7A6-B54D-B928-9DA6D4652E74}"/>
              </a:ext>
            </a:extLst>
          </p:cNvPr>
          <p:cNvSpPr>
            <a:spLocks noGrp="1"/>
          </p:cNvSpPr>
          <p:nvPr>
            <p:ph type="sldNum" sz="quarter" idx="12"/>
          </p:nvPr>
        </p:nvSpPr>
        <p:spPr/>
        <p:txBody>
          <a:bodyPr/>
          <a:lstStyle/>
          <a:p>
            <a:fld id="{20550A7E-0215-EA48-A579-C9E7E81A0714}" type="slidenum">
              <a:rPr lang="en-AU" smtClean="0"/>
              <a:t>58</a:t>
            </a:fld>
            <a:endParaRPr lang="en-AU"/>
          </a:p>
        </p:txBody>
      </p:sp>
    </p:spTree>
    <p:extLst>
      <p:ext uri="{BB962C8B-B14F-4D97-AF65-F5344CB8AC3E}">
        <p14:creationId xmlns:p14="http://schemas.microsoft.com/office/powerpoint/2010/main" val="26407213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9BBFD51-1FE1-9549-8366-DF1FA2453F9F}"/>
              </a:ext>
            </a:extLst>
          </p:cNvPr>
          <p:cNvSpPr/>
          <p:nvPr/>
        </p:nvSpPr>
        <p:spPr>
          <a:xfrm>
            <a:off x="-1" y="0"/>
            <a:ext cx="3656396" cy="2211010"/>
          </a:xfrm>
          <a:prstGeom prst="rect">
            <a:avLst/>
          </a:prstGeom>
          <a:solidFill>
            <a:srgbClr val="05507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itle 3">
            <a:extLst>
              <a:ext uri="{FF2B5EF4-FFF2-40B4-BE49-F238E27FC236}">
                <a16:creationId xmlns:a16="http://schemas.microsoft.com/office/drawing/2014/main" id="{27DB1876-7493-2140-986A-2C6BD9899870}"/>
              </a:ext>
            </a:extLst>
          </p:cNvPr>
          <p:cNvSpPr>
            <a:spLocks noGrp="1"/>
          </p:cNvSpPr>
          <p:nvPr>
            <p:ph type="title"/>
          </p:nvPr>
        </p:nvSpPr>
        <p:spPr>
          <a:xfrm>
            <a:off x="486696" y="338328"/>
            <a:ext cx="2763774" cy="1608328"/>
          </a:xfrm>
        </p:spPr>
        <p:txBody>
          <a:bodyPr vert="horz" lIns="91440" tIns="45720" rIns="91440" bIns="45720" rtlCol="0" anchor="ctr">
            <a:normAutofit/>
          </a:bodyPr>
          <a:lstStyle/>
          <a:p>
            <a:r>
              <a:rPr lang="en-US" sz="2600" dirty="0">
                <a:solidFill>
                  <a:schemeClr val="bg1"/>
                </a:solidFill>
              </a:rPr>
              <a:t>Sampling methods for </a:t>
            </a:r>
            <a:br>
              <a:rPr lang="en-US" sz="2600" dirty="0">
                <a:solidFill>
                  <a:schemeClr val="bg1"/>
                </a:solidFill>
              </a:rPr>
            </a:br>
            <a:r>
              <a:rPr lang="en-US" sz="2600" dirty="0">
                <a:solidFill>
                  <a:schemeClr val="bg1"/>
                </a:solidFill>
              </a:rPr>
              <a:t>Native Vegetation</a:t>
            </a:r>
          </a:p>
        </p:txBody>
      </p:sp>
      <p:sp>
        <p:nvSpPr>
          <p:cNvPr id="5" name="TextBox 4">
            <a:extLst>
              <a:ext uri="{FF2B5EF4-FFF2-40B4-BE49-F238E27FC236}">
                <a16:creationId xmlns:a16="http://schemas.microsoft.com/office/drawing/2014/main" id="{AEEC5897-00C3-B545-92B7-161A0B66FF2C}"/>
              </a:ext>
            </a:extLst>
          </p:cNvPr>
          <p:cNvSpPr txBox="1"/>
          <p:nvPr/>
        </p:nvSpPr>
        <p:spPr>
          <a:xfrm>
            <a:off x="3737167" y="420760"/>
            <a:ext cx="3208367" cy="1605083"/>
          </a:xfrm>
          <a:prstGeom prst="rect">
            <a:avLst/>
          </a:prstGeom>
        </p:spPr>
        <p:txBody>
          <a:bodyPr vert="horz" lIns="91440" tIns="45720" rIns="91440" bIns="45720" rtlCol="0" anchor="ctr">
            <a:normAutofit/>
          </a:bodyPr>
          <a:lstStyle/>
          <a:p>
            <a:pPr algn="ctr" defTabSz="914400">
              <a:lnSpc>
                <a:spcPct val="90000"/>
              </a:lnSpc>
              <a:spcAft>
                <a:spcPts val="600"/>
              </a:spcAft>
            </a:pPr>
            <a:r>
              <a:rPr lang="en-US" sz="1700" dirty="0">
                <a:latin typeface="+mj-lt"/>
              </a:rPr>
              <a:t>Tree-height can be measured using stick or clinometer method by measuring the height of one representative average height tree</a:t>
            </a:r>
          </a:p>
        </p:txBody>
      </p:sp>
      <p:sp>
        <p:nvSpPr>
          <p:cNvPr id="21" name="Rectangle 14">
            <a:extLst>
              <a:ext uri="{FF2B5EF4-FFF2-40B4-BE49-F238E27FC236}">
                <a16:creationId xmlns:a16="http://schemas.microsoft.com/office/drawing/2014/main" id="{5AAE9118-0436-4488-AC4A-C14DF6A7B6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211010"/>
            <a:ext cx="9144001" cy="464699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ounded Rectangle 26">
            <a:extLst>
              <a:ext uri="{FF2B5EF4-FFF2-40B4-BE49-F238E27FC236}">
                <a16:creationId xmlns:a16="http://schemas.microsoft.com/office/drawing/2014/main" id="{1B10F861-B8F1-49C7-BD58-EAB20CEE7F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1173" y="2423160"/>
            <a:ext cx="4210176"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Diagram&#10;&#10;Description automatically generated">
            <a:extLst>
              <a:ext uri="{FF2B5EF4-FFF2-40B4-BE49-F238E27FC236}">
                <a16:creationId xmlns:a16="http://schemas.microsoft.com/office/drawing/2014/main" id="{C8DF4831-7A3C-EE4F-92FE-A82EF8045A5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41173" y="3217793"/>
            <a:ext cx="4210176" cy="2966683"/>
          </a:xfrm>
          <a:prstGeom prst="rect">
            <a:avLst/>
          </a:prstGeom>
        </p:spPr>
      </p:pic>
      <p:sp>
        <p:nvSpPr>
          <p:cNvPr id="23" name="Rounded Rectangle 16">
            <a:extLst>
              <a:ext uri="{FF2B5EF4-FFF2-40B4-BE49-F238E27FC236}">
                <a16:creationId xmlns:a16="http://schemas.microsoft.com/office/drawing/2014/main" id="{61F6E425-22AB-4DA2-8FAC-58ADB58EF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91061" y="2423160"/>
            <a:ext cx="4210177"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7918EF41-A0F6-9241-87FB-67ABF7CA64C2}"/>
              </a:ext>
            </a:extLst>
          </p:cNvPr>
          <p:cNvSpPr>
            <a:spLocks noGrp="1"/>
          </p:cNvSpPr>
          <p:nvPr>
            <p:ph type="sldNum" sz="quarter" idx="12"/>
          </p:nvPr>
        </p:nvSpPr>
        <p:spPr>
          <a:xfrm>
            <a:off x="8140446" y="6356350"/>
            <a:ext cx="514350"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00810D05-EF9E-4802-83AC-82DB24C16FD7}" type="slidenum">
              <a:rPr lang="en-US" sz="1000">
                <a:solidFill>
                  <a:srgbClr val="595959"/>
                </a:solidFill>
              </a:rPr>
              <a:pPr>
                <a:spcAft>
                  <a:spcPts val="600"/>
                </a:spcAft>
              </a:pPr>
              <a:t>59</a:t>
            </a:fld>
            <a:endParaRPr lang="en-US" sz="1000">
              <a:solidFill>
                <a:srgbClr val="595959"/>
              </a:solidFill>
            </a:endParaRPr>
          </a:p>
        </p:txBody>
      </p:sp>
      <p:pic>
        <p:nvPicPr>
          <p:cNvPr id="18" name="Picture 17" descr="A picture containing game&#10;&#10;Description automatically generated">
            <a:extLst>
              <a:ext uri="{FF2B5EF4-FFF2-40B4-BE49-F238E27FC236}">
                <a16:creationId xmlns:a16="http://schemas.microsoft.com/office/drawing/2014/main" id="{7C091A38-97EF-0E45-A7E1-0D25A9EF547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23759" y="1142492"/>
            <a:ext cx="1220241" cy="976193"/>
          </a:xfrm>
          <a:prstGeom prst="rect">
            <a:avLst/>
          </a:prstGeom>
        </p:spPr>
      </p:pic>
      <p:pic>
        <p:nvPicPr>
          <p:cNvPr id="6" name="Picture 5" descr="Diagram&#10;&#10;Description automatically generated">
            <a:extLst>
              <a:ext uri="{FF2B5EF4-FFF2-40B4-BE49-F238E27FC236}">
                <a16:creationId xmlns:a16="http://schemas.microsoft.com/office/drawing/2014/main" id="{CB35A9EE-CF92-2744-B5B9-51855EB37FD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721540" y="3291649"/>
            <a:ext cx="4150645" cy="2400448"/>
          </a:xfrm>
          <a:prstGeom prst="rect">
            <a:avLst/>
          </a:prstGeom>
        </p:spPr>
      </p:pic>
    </p:spTree>
    <p:extLst>
      <p:ext uri="{BB962C8B-B14F-4D97-AF65-F5344CB8AC3E}">
        <p14:creationId xmlns:p14="http://schemas.microsoft.com/office/powerpoint/2010/main" val="33396834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2631E-398D-8D29-1E10-6CC8BF6C952A}"/>
              </a:ext>
            </a:extLst>
          </p:cNvPr>
          <p:cNvSpPr>
            <a:spLocks noGrp="1"/>
          </p:cNvSpPr>
          <p:nvPr>
            <p:ph type="title"/>
          </p:nvPr>
        </p:nvSpPr>
        <p:spPr/>
        <p:txBody>
          <a:bodyPr/>
          <a:lstStyle/>
          <a:p>
            <a:r>
              <a:rPr lang="en-AU" dirty="0"/>
              <a:t>Partners and collaborators</a:t>
            </a:r>
          </a:p>
        </p:txBody>
      </p:sp>
      <p:sp>
        <p:nvSpPr>
          <p:cNvPr id="4" name="Slide Number Placeholder 3">
            <a:extLst>
              <a:ext uri="{FF2B5EF4-FFF2-40B4-BE49-F238E27FC236}">
                <a16:creationId xmlns:a16="http://schemas.microsoft.com/office/drawing/2014/main" id="{27766139-90D5-8E3B-0692-AEBE19C57683}"/>
              </a:ext>
            </a:extLst>
          </p:cNvPr>
          <p:cNvSpPr>
            <a:spLocks noGrp="1"/>
          </p:cNvSpPr>
          <p:nvPr>
            <p:ph type="sldNum" sz="quarter" idx="12"/>
          </p:nvPr>
        </p:nvSpPr>
        <p:spPr/>
        <p:txBody>
          <a:bodyPr/>
          <a:lstStyle/>
          <a:p>
            <a:fld id="{20550A7E-0215-EA48-A579-C9E7E81A0714}" type="slidenum">
              <a:rPr lang="en-AU" smtClean="0"/>
              <a:t>6</a:t>
            </a:fld>
            <a:endParaRPr lang="en-AU"/>
          </a:p>
        </p:txBody>
      </p:sp>
      <p:pic>
        <p:nvPicPr>
          <p:cNvPr id="7" name="Picture 6" descr="Logo, company name&#10;&#10;Description automatically generated">
            <a:extLst>
              <a:ext uri="{FF2B5EF4-FFF2-40B4-BE49-F238E27FC236}">
                <a16:creationId xmlns:a16="http://schemas.microsoft.com/office/drawing/2014/main" id="{07F76956-5675-B5E5-086E-EC1E247C604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701274"/>
            <a:ext cx="8584148" cy="4599277"/>
          </a:xfrm>
          <a:prstGeom prst="rect">
            <a:avLst/>
          </a:prstGeom>
        </p:spPr>
      </p:pic>
      <p:pic>
        <p:nvPicPr>
          <p:cNvPr id="8" name="Picture 2" descr="WWF-Australia - YouTube">
            <a:extLst>
              <a:ext uri="{FF2B5EF4-FFF2-40B4-BE49-F238E27FC236}">
                <a16:creationId xmlns:a16="http://schemas.microsoft.com/office/drawing/2014/main" id="{38E5E698-5EE7-FDE4-2938-49356104B25A}"/>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8230906" y="4614078"/>
            <a:ext cx="874643" cy="78833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Logo, company name&#10;&#10;Description automatically generated">
            <a:extLst>
              <a:ext uri="{FF2B5EF4-FFF2-40B4-BE49-F238E27FC236}">
                <a16:creationId xmlns:a16="http://schemas.microsoft.com/office/drawing/2014/main" id="{0C29CCBA-99B0-8E0B-F851-4EB6F30E84C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399018" y="1418051"/>
            <a:ext cx="1421819" cy="1115132"/>
          </a:xfrm>
          <a:prstGeom prst="rect">
            <a:avLst/>
          </a:prstGeom>
        </p:spPr>
      </p:pic>
    </p:spTree>
    <p:extLst>
      <p:ext uri="{BB962C8B-B14F-4D97-AF65-F5344CB8AC3E}">
        <p14:creationId xmlns:p14="http://schemas.microsoft.com/office/powerpoint/2010/main" val="21806322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082622D-AAF3-4897-8629-FC918530D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7457DD9-5A45-400A-AB4B-4B4EDECA2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812" y="365125"/>
            <a:ext cx="8375585" cy="2089317"/>
          </a:xfrm>
          <a:prstGeom prst="rect">
            <a:avLst/>
          </a:prstGeom>
          <a:solidFill>
            <a:srgbClr val="055074"/>
          </a:solidFill>
          <a:ln w="12700">
            <a:solidFill>
              <a:srgbClr val="E1E1E1"/>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C886E5A-E775-D143-90C2-81730358E77E}"/>
              </a:ext>
            </a:extLst>
          </p:cNvPr>
          <p:cNvSpPr>
            <a:spLocks noGrp="1"/>
          </p:cNvSpPr>
          <p:nvPr>
            <p:ph type="title"/>
          </p:nvPr>
        </p:nvSpPr>
        <p:spPr>
          <a:xfrm>
            <a:off x="785059" y="641850"/>
            <a:ext cx="2708910" cy="1535865"/>
          </a:xfrm>
        </p:spPr>
        <p:txBody>
          <a:bodyPr>
            <a:normAutofit/>
          </a:bodyPr>
          <a:lstStyle/>
          <a:p>
            <a:r>
              <a:rPr lang="en-US" sz="2600" dirty="0">
                <a:solidFill>
                  <a:schemeClr val="bg1"/>
                </a:solidFill>
              </a:rPr>
              <a:t>Sampling methods for </a:t>
            </a:r>
            <a:br>
              <a:rPr lang="en-US" sz="2600" dirty="0">
                <a:solidFill>
                  <a:schemeClr val="bg1"/>
                </a:solidFill>
              </a:rPr>
            </a:br>
            <a:r>
              <a:rPr lang="en-US" sz="2600" dirty="0">
                <a:solidFill>
                  <a:schemeClr val="bg1"/>
                </a:solidFill>
              </a:rPr>
              <a:t>Native Vegetation</a:t>
            </a:r>
            <a:endParaRPr lang="en-AU" sz="2600" dirty="0">
              <a:solidFill>
                <a:schemeClr val="bg1"/>
              </a:solidFill>
            </a:endParaRPr>
          </a:p>
        </p:txBody>
      </p:sp>
      <p:sp>
        <p:nvSpPr>
          <p:cNvPr id="16" name="Rectangle 15" hidden="1">
            <a:extLst>
              <a:ext uri="{FF2B5EF4-FFF2-40B4-BE49-F238E27FC236}">
                <a16:creationId xmlns:a16="http://schemas.microsoft.com/office/drawing/2014/main" id="{441CF7D6-A660-431A-B0BB-140A0D555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806" y="1057739"/>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8" name="Rectangle 17">
            <a:extLst>
              <a:ext uri="{FF2B5EF4-FFF2-40B4-BE49-F238E27FC236}">
                <a16:creationId xmlns:a16="http://schemas.microsoft.com/office/drawing/2014/main" id="{0570A85B-3810-4F95-97B0-CBF4CCDB3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999776" y="1402924"/>
            <a:ext cx="146304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ontent Placeholder 8">
            <a:extLst>
              <a:ext uri="{FF2B5EF4-FFF2-40B4-BE49-F238E27FC236}">
                <a16:creationId xmlns:a16="http://schemas.microsoft.com/office/drawing/2014/main" id="{1CC660DE-C286-40F2-AB1F-BB2D69B8ACDD}"/>
              </a:ext>
            </a:extLst>
          </p:cNvPr>
          <p:cNvSpPr>
            <a:spLocks noGrp="1"/>
          </p:cNvSpPr>
          <p:nvPr>
            <p:ph idx="1"/>
          </p:nvPr>
        </p:nvSpPr>
        <p:spPr>
          <a:xfrm>
            <a:off x="3975480" y="641850"/>
            <a:ext cx="4539870" cy="1535865"/>
          </a:xfrm>
        </p:spPr>
        <p:txBody>
          <a:bodyPr anchor="ctr">
            <a:normAutofit/>
          </a:bodyPr>
          <a:lstStyle/>
          <a:p>
            <a:pPr marL="0" indent="0">
              <a:buNone/>
            </a:pPr>
            <a:r>
              <a:rPr lang="en-US" sz="1800" dirty="0">
                <a:solidFill>
                  <a:schemeClr val="bg1"/>
                </a:solidFill>
              </a:rPr>
              <a:t>Step 30 steps and record at each step if you are under canopy or sub-canopy</a:t>
            </a:r>
          </a:p>
        </p:txBody>
      </p:sp>
      <p:pic>
        <p:nvPicPr>
          <p:cNvPr id="5" name="Content Placeholder 4" descr="Diagram&#10;&#10;Description automatically generated with low confidence">
            <a:extLst>
              <a:ext uri="{FF2B5EF4-FFF2-40B4-BE49-F238E27FC236}">
                <a16:creationId xmlns:a16="http://schemas.microsoft.com/office/drawing/2014/main" id="{81BA6EE8-16DC-AD4E-A19C-233D70B0127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1604" y="2375026"/>
            <a:ext cx="9144000" cy="3804712"/>
          </a:xfrm>
          <a:prstGeom prst="rect">
            <a:avLst/>
          </a:prstGeom>
        </p:spPr>
      </p:pic>
      <p:sp>
        <p:nvSpPr>
          <p:cNvPr id="4" name="Slide Number Placeholder 3">
            <a:extLst>
              <a:ext uri="{FF2B5EF4-FFF2-40B4-BE49-F238E27FC236}">
                <a16:creationId xmlns:a16="http://schemas.microsoft.com/office/drawing/2014/main" id="{1929F960-0A96-FD42-9516-2344F1FFA234}"/>
              </a:ext>
            </a:extLst>
          </p:cNvPr>
          <p:cNvSpPr>
            <a:spLocks noGrp="1"/>
          </p:cNvSpPr>
          <p:nvPr>
            <p:ph type="sldNum" sz="quarter" idx="12"/>
          </p:nvPr>
        </p:nvSpPr>
        <p:spPr>
          <a:xfrm>
            <a:off x="6457950" y="6356350"/>
            <a:ext cx="2057400" cy="365125"/>
          </a:xfrm>
        </p:spPr>
        <p:txBody>
          <a:bodyPr>
            <a:normAutofit/>
          </a:bodyPr>
          <a:lstStyle/>
          <a:p>
            <a:pPr>
              <a:spcAft>
                <a:spcPts val="600"/>
              </a:spcAft>
            </a:pPr>
            <a:fld id="{20550A7E-0215-EA48-A579-C9E7E81A0714}" type="slidenum">
              <a:rPr lang="en-AU">
                <a:solidFill>
                  <a:schemeClr val="tx1">
                    <a:lumMod val="50000"/>
                    <a:lumOff val="50000"/>
                  </a:schemeClr>
                </a:solidFill>
              </a:rPr>
              <a:pPr>
                <a:spcAft>
                  <a:spcPts val="600"/>
                </a:spcAft>
              </a:pPr>
              <a:t>60</a:t>
            </a:fld>
            <a:endParaRPr lang="en-AU">
              <a:solidFill>
                <a:schemeClr val="tx1">
                  <a:lumMod val="50000"/>
                  <a:lumOff val="50000"/>
                </a:schemeClr>
              </a:solidFill>
            </a:endParaRPr>
          </a:p>
        </p:txBody>
      </p:sp>
      <p:pic>
        <p:nvPicPr>
          <p:cNvPr id="11" name="Picture 10" descr="A picture containing game&#10;&#10;Description automatically generated">
            <a:extLst>
              <a:ext uri="{FF2B5EF4-FFF2-40B4-BE49-F238E27FC236}">
                <a16:creationId xmlns:a16="http://schemas.microsoft.com/office/drawing/2014/main" id="{12576574-F8BC-D04A-B0A2-F1B3EAEA42B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61696" y="5784816"/>
            <a:ext cx="1345196" cy="1076157"/>
          </a:xfrm>
          <a:prstGeom prst="rect">
            <a:avLst/>
          </a:prstGeom>
        </p:spPr>
      </p:pic>
    </p:spTree>
    <p:extLst>
      <p:ext uri="{BB962C8B-B14F-4D97-AF65-F5344CB8AC3E}">
        <p14:creationId xmlns:p14="http://schemas.microsoft.com/office/powerpoint/2010/main" val="22189733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88752-7228-F240-B82A-44537CCECBEB}"/>
              </a:ext>
            </a:extLst>
          </p:cNvPr>
          <p:cNvSpPr>
            <a:spLocks noGrp="1"/>
          </p:cNvSpPr>
          <p:nvPr>
            <p:ph type="title"/>
          </p:nvPr>
        </p:nvSpPr>
        <p:spPr>
          <a:xfrm>
            <a:off x="486696" y="629266"/>
            <a:ext cx="2629122" cy="1622321"/>
          </a:xfrm>
        </p:spPr>
        <p:txBody>
          <a:bodyPr>
            <a:normAutofit/>
          </a:bodyPr>
          <a:lstStyle/>
          <a:p>
            <a:r>
              <a:rPr lang="en-AU" sz="2600"/>
              <a:t>Sampling methods for </a:t>
            </a:r>
            <a:br>
              <a:rPr lang="en-AU" sz="2600"/>
            </a:br>
            <a:r>
              <a:rPr lang="en-AU" sz="2600"/>
              <a:t>Native Vegetation</a:t>
            </a:r>
          </a:p>
        </p:txBody>
      </p:sp>
      <p:sp>
        <p:nvSpPr>
          <p:cNvPr id="10" name="Content Placeholder 9">
            <a:extLst>
              <a:ext uri="{FF2B5EF4-FFF2-40B4-BE49-F238E27FC236}">
                <a16:creationId xmlns:a16="http://schemas.microsoft.com/office/drawing/2014/main" id="{0B378414-0CB7-4312-A58F-81D4B410FAC7}"/>
              </a:ext>
            </a:extLst>
          </p:cNvPr>
          <p:cNvSpPr>
            <a:spLocks noGrp="1"/>
          </p:cNvSpPr>
          <p:nvPr>
            <p:ph idx="1"/>
          </p:nvPr>
        </p:nvSpPr>
        <p:spPr>
          <a:xfrm>
            <a:off x="486698" y="2570931"/>
            <a:ext cx="2629120" cy="3785419"/>
          </a:xfrm>
        </p:spPr>
        <p:txBody>
          <a:bodyPr>
            <a:normAutofit/>
          </a:bodyPr>
          <a:lstStyle/>
          <a:p>
            <a:pPr marL="0" indent="0">
              <a:buNone/>
            </a:pPr>
            <a:r>
              <a:rPr lang="en-US" sz="1800" dirty="0"/>
              <a:t>Estimate the amount of organic litter cover and native perennial grass cover within a 1m quadrant to the nearest 5 or 10%.</a:t>
            </a:r>
          </a:p>
        </p:txBody>
      </p:sp>
      <p:sp>
        <p:nvSpPr>
          <p:cNvPr id="13" name="Rectangle 12">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9292" y="0"/>
            <a:ext cx="56647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2766" y="557784"/>
            <a:ext cx="4938073"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Diagram, table&#10;&#10;Description automatically generated with medium confidence">
            <a:extLst>
              <a:ext uri="{FF2B5EF4-FFF2-40B4-BE49-F238E27FC236}">
                <a16:creationId xmlns:a16="http://schemas.microsoft.com/office/drawing/2014/main" id="{ECF832AC-54BA-3E44-AF57-3F0989CA152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054396" y="967160"/>
            <a:ext cx="4514498" cy="4920434"/>
          </a:xfrm>
          <a:prstGeom prst="rect">
            <a:avLst/>
          </a:prstGeom>
          <a:effectLst/>
        </p:spPr>
      </p:pic>
      <p:sp>
        <p:nvSpPr>
          <p:cNvPr id="4" name="Slide Number Placeholder 3">
            <a:extLst>
              <a:ext uri="{FF2B5EF4-FFF2-40B4-BE49-F238E27FC236}">
                <a16:creationId xmlns:a16="http://schemas.microsoft.com/office/drawing/2014/main" id="{FBC59DE9-5121-8D4D-89C0-8497891DD5A4}"/>
              </a:ext>
            </a:extLst>
          </p:cNvPr>
          <p:cNvSpPr>
            <a:spLocks noGrp="1"/>
          </p:cNvSpPr>
          <p:nvPr>
            <p:ph type="sldNum" sz="quarter" idx="12"/>
          </p:nvPr>
        </p:nvSpPr>
        <p:spPr>
          <a:xfrm>
            <a:off x="6457950" y="6356350"/>
            <a:ext cx="2057400" cy="365125"/>
          </a:xfrm>
        </p:spPr>
        <p:txBody>
          <a:bodyPr>
            <a:normAutofit/>
          </a:bodyPr>
          <a:lstStyle/>
          <a:p>
            <a:pPr>
              <a:spcAft>
                <a:spcPts val="600"/>
              </a:spcAft>
            </a:pPr>
            <a:fld id="{20550A7E-0215-EA48-A579-C9E7E81A0714}" type="slidenum">
              <a:rPr lang="en-AU">
                <a:solidFill>
                  <a:srgbClr val="303030"/>
                </a:solidFill>
              </a:rPr>
              <a:pPr>
                <a:spcAft>
                  <a:spcPts val="600"/>
                </a:spcAft>
              </a:pPr>
              <a:t>61</a:t>
            </a:fld>
            <a:endParaRPr lang="en-AU">
              <a:solidFill>
                <a:srgbClr val="303030"/>
              </a:solidFill>
            </a:endParaRPr>
          </a:p>
        </p:txBody>
      </p:sp>
      <p:pic>
        <p:nvPicPr>
          <p:cNvPr id="11" name="Picture 10" descr="A picture containing game&#10;&#10;Description automatically generated">
            <a:extLst>
              <a:ext uri="{FF2B5EF4-FFF2-40B4-BE49-F238E27FC236}">
                <a16:creationId xmlns:a16="http://schemas.microsoft.com/office/drawing/2014/main" id="{11B6DB21-8DD4-2A43-8C97-4059076831C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28659" y="4811437"/>
            <a:ext cx="1345196" cy="1076157"/>
          </a:xfrm>
          <a:prstGeom prst="rect">
            <a:avLst/>
          </a:prstGeom>
        </p:spPr>
      </p:pic>
    </p:spTree>
    <p:extLst>
      <p:ext uri="{BB962C8B-B14F-4D97-AF65-F5344CB8AC3E}">
        <p14:creationId xmlns:p14="http://schemas.microsoft.com/office/powerpoint/2010/main" val="42555065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5">
            <a:extLst>
              <a:ext uri="{FF2B5EF4-FFF2-40B4-BE49-F238E27FC236}">
                <a16:creationId xmlns:a16="http://schemas.microsoft.com/office/drawing/2014/main" id="{FA05DF0C-1067-8647-B6A6-5BC26D0A2A94}"/>
              </a:ext>
            </a:extLst>
          </p:cNvPr>
          <p:cNvSpPr txBox="1">
            <a:spLocks/>
          </p:cNvSpPr>
          <p:nvPr/>
        </p:nvSpPr>
        <p:spPr>
          <a:xfrm>
            <a:off x="3826116" y="1133750"/>
            <a:ext cx="4582378" cy="1175706"/>
          </a:xfrm>
          <a:prstGeom prst="rect">
            <a:avLst/>
          </a:prstGeom>
          <a:solidFill>
            <a:schemeClr val="accent2"/>
          </a:solidFill>
          <a:ln w="76200">
            <a:solidFill>
              <a:schemeClr val="tx2"/>
            </a:solidFill>
          </a:ln>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112713" algn="ctr">
              <a:lnSpc>
                <a:spcPct val="120000"/>
              </a:lnSpc>
              <a:spcBef>
                <a:spcPts val="1400"/>
              </a:spcBef>
              <a:buNone/>
            </a:pPr>
            <a:r>
              <a:rPr lang="en-AU" sz="2000" dirty="0">
                <a:solidFill>
                  <a:schemeClr val="bg1"/>
                </a:solidFill>
                <a:latin typeface="+mj-lt"/>
              </a:rPr>
              <a:t>Data needs to be recorded in the field. The method will provide you with a templates of how to record this data. </a:t>
            </a:r>
          </a:p>
        </p:txBody>
      </p:sp>
      <p:sp>
        <p:nvSpPr>
          <p:cNvPr id="8" name="Right Arrow 7">
            <a:extLst>
              <a:ext uri="{FF2B5EF4-FFF2-40B4-BE49-F238E27FC236}">
                <a16:creationId xmlns:a16="http://schemas.microsoft.com/office/drawing/2014/main" id="{2FDA28F1-6864-6045-B786-9158A9AFEEB1}"/>
              </a:ext>
            </a:extLst>
          </p:cNvPr>
          <p:cNvSpPr/>
          <p:nvPr/>
        </p:nvSpPr>
        <p:spPr>
          <a:xfrm>
            <a:off x="3069770" y="2332607"/>
            <a:ext cx="892031" cy="785201"/>
          </a:xfrm>
          <a:prstGeom prst="rightArrow">
            <a:avLst/>
          </a:prstGeom>
          <a:solidFill>
            <a:srgbClr val="E0A5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2" name="Table 6">
            <a:extLst>
              <a:ext uri="{FF2B5EF4-FFF2-40B4-BE49-F238E27FC236}">
                <a16:creationId xmlns:a16="http://schemas.microsoft.com/office/drawing/2014/main" id="{55891BE4-8ACB-404D-B580-760CC06631D7}"/>
              </a:ext>
            </a:extLst>
          </p:cNvPr>
          <p:cNvGraphicFramePr>
            <a:graphicFrameLocks noGrp="1"/>
          </p:cNvGraphicFramePr>
          <p:nvPr/>
        </p:nvGraphicFramePr>
        <p:xfrm>
          <a:off x="-1" y="0"/>
          <a:ext cx="3069771" cy="6858000"/>
        </p:xfrm>
        <a:graphic>
          <a:graphicData uri="http://schemas.openxmlformats.org/drawingml/2006/table">
            <a:tbl>
              <a:tblPr firstRow="1" bandRow="1">
                <a:tableStyleId>{2D5ABB26-0587-4C30-8999-92F81FD0307C}</a:tableStyleId>
              </a:tblPr>
              <a:tblGrid>
                <a:gridCol w="3069771">
                  <a:extLst>
                    <a:ext uri="{9D8B030D-6E8A-4147-A177-3AD203B41FA5}">
                      <a16:colId xmlns:a16="http://schemas.microsoft.com/office/drawing/2014/main" val="2556676331"/>
                    </a:ext>
                  </a:extLst>
                </a:gridCol>
              </a:tblGrid>
              <a:tr h="6858000">
                <a:tc>
                  <a:txBody>
                    <a:bodyPr/>
                    <a:lstStyle/>
                    <a:p>
                      <a:pPr algn="ctr"/>
                      <a:endParaRPr lang="en-US" sz="2700" b="0" dirty="0">
                        <a:solidFill>
                          <a:srgbClr val="194963"/>
                        </a:solidFill>
                        <a:latin typeface="Avenir LT Std 35 Light" panose="020B0402020203020204" pitchFamily="34" charset="0"/>
                      </a:endParaRPr>
                    </a:p>
                    <a:p>
                      <a:pPr algn="ctr"/>
                      <a:endParaRPr lang="en-US" sz="2700" b="0" dirty="0">
                        <a:solidFill>
                          <a:srgbClr val="194963"/>
                        </a:solidFill>
                        <a:latin typeface="Avenir LT Std 35 Light" panose="020B0402020203020204" pitchFamily="34" charset="0"/>
                      </a:endParaRPr>
                    </a:p>
                    <a:p>
                      <a:pPr algn="ctr"/>
                      <a:r>
                        <a:rPr lang="en-US" sz="8600" b="1" dirty="0">
                          <a:solidFill>
                            <a:srgbClr val="EFA847"/>
                          </a:solidFill>
                          <a:latin typeface="Avenir LT Std 35 Light" panose="020B0402020203020204" pitchFamily="34" charset="0"/>
                        </a:rPr>
                        <a:t>3</a:t>
                      </a:r>
                      <a:endParaRPr lang="en-US" sz="2700" b="1" dirty="0">
                        <a:solidFill>
                          <a:schemeClr val="bg1"/>
                        </a:solidFill>
                        <a:latin typeface="Avenir LT Std 35 Light" panose="020B0402020203020204" pitchFamily="34" charset="0"/>
                      </a:endParaRPr>
                    </a:p>
                    <a:p>
                      <a:pPr algn="ctr"/>
                      <a:r>
                        <a:rPr lang="en-US" sz="2700" b="0" dirty="0">
                          <a:solidFill>
                            <a:schemeClr val="bg1"/>
                          </a:solidFill>
                          <a:latin typeface="+mj-lt"/>
                        </a:rPr>
                        <a:t>Collect data</a:t>
                      </a:r>
                    </a:p>
                  </a:txBody>
                  <a:tcPr marL="68580" marR="68580" marT="34290" marB="34290">
                    <a:solidFill>
                      <a:srgbClr val="045074"/>
                    </a:solidFill>
                  </a:tcPr>
                </a:tc>
                <a:extLst>
                  <a:ext uri="{0D108BD9-81ED-4DB2-BD59-A6C34878D82A}">
                    <a16:rowId xmlns:a16="http://schemas.microsoft.com/office/drawing/2014/main" val="4111125886"/>
                  </a:ext>
                </a:extLst>
              </a:tr>
            </a:tbl>
          </a:graphicData>
        </a:graphic>
      </p:graphicFrame>
      <p:sp>
        <p:nvSpPr>
          <p:cNvPr id="2" name="Slide Number Placeholder 1">
            <a:extLst>
              <a:ext uri="{FF2B5EF4-FFF2-40B4-BE49-F238E27FC236}">
                <a16:creationId xmlns:a16="http://schemas.microsoft.com/office/drawing/2014/main" id="{27542AA9-D21B-3547-AB2A-036F4221D427}"/>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810D05-EF9E-4802-83AC-82DB24C16FD7}" type="slidenum">
              <a:rPr lang="en-AU" smtClean="0"/>
              <a:pPr/>
              <a:t>62</a:t>
            </a:fld>
            <a:endParaRPr lang="en-AU" dirty="0"/>
          </a:p>
        </p:txBody>
      </p:sp>
      <p:graphicFrame>
        <p:nvGraphicFramePr>
          <p:cNvPr id="7" name="Table 6">
            <a:extLst>
              <a:ext uri="{FF2B5EF4-FFF2-40B4-BE49-F238E27FC236}">
                <a16:creationId xmlns:a16="http://schemas.microsoft.com/office/drawing/2014/main" id="{C9C46CCB-6FFD-4C40-9774-F0093EDD22B5}"/>
              </a:ext>
            </a:extLst>
          </p:cNvPr>
          <p:cNvGraphicFramePr>
            <a:graphicFrameLocks noGrp="1"/>
          </p:cNvGraphicFramePr>
          <p:nvPr>
            <p:extLst>
              <p:ext uri="{D42A27DB-BD31-4B8C-83A1-F6EECF244321}">
                <p14:modId xmlns:p14="http://schemas.microsoft.com/office/powerpoint/2010/main" val="2783795758"/>
              </p:ext>
            </p:extLst>
          </p:nvPr>
        </p:nvGraphicFramePr>
        <p:xfrm>
          <a:off x="3806136" y="3117808"/>
          <a:ext cx="4536192" cy="3116880"/>
        </p:xfrm>
        <a:graphic>
          <a:graphicData uri="http://schemas.openxmlformats.org/drawingml/2006/table">
            <a:tbl>
              <a:tblPr/>
              <a:tblGrid>
                <a:gridCol w="1512064">
                  <a:extLst>
                    <a:ext uri="{9D8B030D-6E8A-4147-A177-3AD203B41FA5}">
                      <a16:colId xmlns:a16="http://schemas.microsoft.com/office/drawing/2014/main" val="2371864581"/>
                    </a:ext>
                  </a:extLst>
                </a:gridCol>
                <a:gridCol w="1512064">
                  <a:extLst>
                    <a:ext uri="{9D8B030D-6E8A-4147-A177-3AD203B41FA5}">
                      <a16:colId xmlns:a16="http://schemas.microsoft.com/office/drawing/2014/main" val="209307611"/>
                    </a:ext>
                  </a:extLst>
                </a:gridCol>
                <a:gridCol w="1512064">
                  <a:extLst>
                    <a:ext uri="{9D8B030D-6E8A-4147-A177-3AD203B41FA5}">
                      <a16:colId xmlns:a16="http://schemas.microsoft.com/office/drawing/2014/main" val="236970372"/>
                    </a:ext>
                  </a:extLst>
                </a:gridCol>
              </a:tblGrid>
              <a:tr h="270258">
                <a:tc gridSpan="2">
                  <a:txBody>
                    <a:bodyPr/>
                    <a:lstStyle/>
                    <a:p>
                      <a:r>
                        <a:rPr lang="en-AU" sz="900" b="0" dirty="0">
                          <a:effectLst/>
                          <a:latin typeface="Calibri" panose="020F0502020204030204" pitchFamily="34" charset="0"/>
                        </a:rPr>
                        <a:t>Assessment unit </a:t>
                      </a:r>
                      <a:endParaRPr lang="en-AU" dirty="0">
                        <a:effectLst/>
                      </a:endParaRPr>
                    </a:p>
                  </a:txBody>
                  <a:tcPr marL="45720" marR="45720" marT="36000" marB="36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3DBE2"/>
                    </a:solidFill>
                  </a:tcPr>
                </a:tc>
                <a:tc hMerge="1">
                  <a:txBody>
                    <a:bodyPr/>
                    <a:lstStyle/>
                    <a:p>
                      <a:endParaRPr lang="en-AU"/>
                    </a:p>
                  </a:txBody>
                  <a:tcPr/>
                </a:tc>
                <a:tc>
                  <a:txBody>
                    <a:bodyPr/>
                    <a:lstStyle/>
                    <a:p>
                      <a:endParaRPr lang="en-AU" dirty="0">
                        <a:effectLst/>
                      </a:endParaRPr>
                    </a:p>
                  </a:txBody>
                  <a:tcPr marL="45720" marR="45720" marT="36000" marB="36000" anchor="ctr">
                    <a:lnL w="12700" cap="flat" cmpd="sng" algn="ctr">
                      <a:solidFill>
                        <a:srgbClr val="000000"/>
                      </a:solidFill>
                      <a:prstDash val="solid"/>
                      <a:round/>
                      <a:headEnd type="none" w="med" len="med"/>
                      <a:tailEnd type="none" w="med" len="med"/>
                    </a:lnL>
                    <a:lnR w="3239"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2548352188"/>
                  </a:ext>
                </a:extLst>
              </a:tr>
              <a:tr h="270258">
                <a:tc rowSpan="6">
                  <a:txBody>
                    <a:bodyPr/>
                    <a:lstStyle/>
                    <a:p>
                      <a:r>
                        <a:rPr lang="en-AU" sz="900" b="0" dirty="0">
                          <a:effectLst/>
                          <a:latin typeface="Calibri" panose="020F0502020204030204" pitchFamily="34" charset="0"/>
                        </a:rPr>
                        <a:t>Photos IDs </a:t>
                      </a:r>
                      <a:endParaRPr lang="en-AU" dirty="0">
                        <a:effectLst/>
                      </a:endParaRPr>
                    </a:p>
                  </a:txBody>
                  <a:tcPr marL="45720" marR="45720" marT="36000" marB="36000" anchor="ctr">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3DBE2"/>
                    </a:solidFill>
                  </a:tcPr>
                </a:tc>
                <a:tc>
                  <a:txBody>
                    <a:bodyPr/>
                    <a:lstStyle/>
                    <a:p>
                      <a:r>
                        <a:rPr lang="en-AU" sz="900" b="0" dirty="0">
                          <a:effectLst/>
                          <a:latin typeface="Calibri" panose="020F0502020204030204" pitchFamily="34" charset="0"/>
                        </a:rPr>
                        <a:t>North Canopy Photo </a:t>
                      </a:r>
                      <a:endParaRPr lang="en-AU" dirty="0">
                        <a:effectLst/>
                      </a:endParaRPr>
                    </a:p>
                  </a:txBody>
                  <a:tcPr marL="45720" marR="45720" marT="36000" marB="360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3DBE2"/>
                    </a:solidFill>
                  </a:tcPr>
                </a:tc>
                <a:tc>
                  <a:txBody>
                    <a:bodyPr/>
                    <a:lstStyle/>
                    <a:p>
                      <a:endParaRPr lang="en-AU" dirty="0">
                        <a:effectLst/>
                      </a:endParaRPr>
                    </a:p>
                  </a:txBody>
                  <a:tcPr marL="45720" marR="45720" marT="36000" marB="36000" anchor="ctr">
                    <a:lnL w="9525" cap="flat" cmpd="sng" algn="ctr">
                      <a:solidFill>
                        <a:srgbClr val="000000"/>
                      </a:solidFill>
                      <a:prstDash val="solid"/>
                      <a:round/>
                      <a:headEnd type="none" w="med" len="med"/>
                      <a:tailEnd type="none" w="med" len="med"/>
                    </a:lnL>
                    <a:lnR w="3239"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975163946"/>
                  </a:ext>
                </a:extLst>
              </a:tr>
              <a:tr h="270258">
                <a:tc vMerge="1">
                  <a:txBody>
                    <a:bodyPr/>
                    <a:lstStyle/>
                    <a:p>
                      <a:endParaRPr lang="en-AU"/>
                    </a:p>
                  </a:txBody>
                  <a:tcPr/>
                </a:tc>
                <a:tc>
                  <a:txBody>
                    <a:bodyPr/>
                    <a:lstStyle/>
                    <a:p>
                      <a:r>
                        <a:rPr lang="en-AU" sz="900" b="0" dirty="0">
                          <a:effectLst/>
                          <a:latin typeface="Calibri" panose="020F0502020204030204" pitchFamily="34" charset="0"/>
                        </a:rPr>
                        <a:t>North Landscape Photo </a:t>
                      </a:r>
                      <a:endParaRPr lang="en-AU" dirty="0">
                        <a:effectLst/>
                      </a:endParaRPr>
                    </a:p>
                  </a:txBody>
                  <a:tcPr marL="45720" marR="45720" marT="36000" marB="360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3DBE2"/>
                    </a:solidFill>
                  </a:tcPr>
                </a:tc>
                <a:tc>
                  <a:txBody>
                    <a:bodyPr/>
                    <a:lstStyle/>
                    <a:p>
                      <a:endParaRPr lang="en-AU" dirty="0">
                        <a:effectLst/>
                      </a:endParaRPr>
                    </a:p>
                  </a:txBody>
                  <a:tcPr marL="45720" marR="45720" marT="36000" marB="36000" anchor="ctr">
                    <a:lnL w="9525" cap="flat" cmpd="sng" algn="ctr">
                      <a:solidFill>
                        <a:srgbClr val="000000"/>
                      </a:solidFill>
                      <a:prstDash val="solid"/>
                      <a:round/>
                      <a:headEnd type="none" w="med" len="med"/>
                      <a:tailEnd type="none" w="med" len="med"/>
                    </a:lnL>
                    <a:lnR w="3239"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736032406"/>
                  </a:ext>
                </a:extLst>
              </a:tr>
              <a:tr h="270258">
                <a:tc vMerge="1">
                  <a:txBody>
                    <a:bodyPr/>
                    <a:lstStyle/>
                    <a:p>
                      <a:endParaRPr lang="en-AU"/>
                    </a:p>
                  </a:txBody>
                  <a:tcPr/>
                </a:tc>
                <a:tc>
                  <a:txBody>
                    <a:bodyPr/>
                    <a:lstStyle/>
                    <a:p>
                      <a:r>
                        <a:rPr lang="en-AU" sz="900" b="0" dirty="0">
                          <a:effectLst/>
                          <a:latin typeface="Calibri" panose="020F0502020204030204" pitchFamily="34" charset="0"/>
                        </a:rPr>
                        <a:t>North Groundcover Photo </a:t>
                      </a:r>
                      <a:endParaRPr lang="en-AU" dirty="0">
                        <a:effectLst/>
                      </a:endParaRPr>
                    </a:p>
                  </a:txBody>
                  <a:tcPr marL="45720" marR="45720" marT="36000" marB="360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3DBE2"/>
                    </a:solidFill>
                  </a:tcPr>
                </a:tc>
                <a:tc>
                  <a:txBody>
                    <a:bodyPr/>
                    <a:lstStyle/>
                    <a:p>
                      <a:endParaRPr lang="en-AU" dirty="0">
                        <a:effectLst/>
                      </a:endParaRPr>
                    </a:p>
                  </a:txBody>
                  <a:tcPr marL="45720" marR="45720" marT="36000" marB="36000" anchor="ctr">
                    <a:lnL w="9525" cap="flat" cmpd="sng" algn="ctr">
                      <a:solidFill>
                        <a:srgbClr val="000000"/>
                      </a:solidFill>
                      <a:prstDash val="solid"/>
                      <a:round/>
                      <a:headEnd type="none" w="med" len="med"/>
                      <a:tailEnd type="none" w="med" len="med"/>
                    </a:lnL>
                    <a:lnR w="3239"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515440020"/>
                  </a:ext>
                </a:extLst>
              </a:tr>
              <a:tr h="270258">
                <a:tc vMerge="1">
                  <a:txBody>
                    <a:bodyPr/>
                    <a:lstStyle/>
                    <a:p>
                      <a:endParaRPr lang="en-AU"/>
                    </a:p>
                  </a:txBody>
                  <a:tcPr/>
                </a:tc>
                <a:tc>
                  <a:txBody>
                    <a:bodyPr/>
                    <a:lstStyle/>
                    <a:p>
                      <a:r>
                        <a:rPr lang="en-AU" sz="900" b="0" dirty="0">
                          <a:effectLst/>
                          <a:latin typeface="Calibri" panose="020F0502020204030204" pitchFamily="34" charset="0"/>
                        </a:rPr>
                        <a:t>South Canopy Photo </a:t>
                      </a:r>
                      <a:endParaRPr lang="en-AU" dirty="0">
                        <a:effectLst/>
                      </a:endParaRPr>
                    </a:p>
                  </a:txBody>
                  <a:tcPr marL="45720" marR="45720" marT="36000" marB="360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3DBE2"/>
                    </a:solidFill>
                  </a:tcPr>
                </a:tc>
                <a:tc>
                  <a:txBody>
                    <a:bodyPr/>
                    <a:lstStyle/>
                    <a:p>
                      <a:endParaRPr lang="en-AU" dirty="0">
                        <a:effectLst/>
                      </a:endParaRPr>
                    </a:p>
                  </a:txBody>
                  <a:tcPr marL="45720" marR="45720" marT="36000" marB="36000" anchor="ctr">
                    <a:lnL w="9525" cap="flat" cmpd="sng" algn="ctr">
                      <a:solidFill>
                        <a:srgbClr val="000000"/>
                      </a:solidFill>
                      <a:prstDash val="solid"/>
                      <a:round/>
                      <a:headEnd type="none" w="med" len="med"/>
                      <a:tailEnd type="none" w="med" len="med"/>
                    </a:lnL>
                    <a:lnR w="3239"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450988474"/>
                  </a:ext>
                </a:extLst>
              </a:tr>
              <a:tr h="270258">
                <a:tc vMerge="1">
                  <a:txBody>
                    <a:bodyPr/>
                    <a:lstStyle/>
                    <a:p>
                      <a:endParaRPr lang="en-AU"/>
                    </a:p>
                  </a:txBody>
                  <a:tcPr/>
                </a:tc>
                <a:tc>
                  <a:txBody>
                    <a:bodyPr/>
                    <a:lstStyle/>
                    <a:p>
                      <a:r>
                        <a:rPr lang="en-AU" sz="900" b="0" dirty="0">
                          <a:effectLst/>
                          <a:latin typeface="Calibri" panose="020F0502020204030204" pitchFamily="34" charset="0"/>
                        </a:rPr>
                        <a:t>South Landscape Photo </a:t>
                      </a:r>
                      <a:endParaRPr lang="en-AU" dirty="0">
                        <a:effectLst/>
                      </a:endParaRPr>
                    </a:p>
                  </a:txBody>
                  <a:tcPr marL="45720" marR="45720" marT="36000" marB="360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3DBE2"/>
                    </a:solidFill>
                  </a:tcPr>
                </a:tc>
                <a:tc>
                  <a:txBody>
                    <a:bodyPr/>
                    <a:lstStyle/>
                    <a:p>
                      <a:endParaRPr lang="en-AU" dirty="0">
                        <a:effectLst/>
                      </a:endParaRPr>
                    </a:p>
                  </a:txBody>
                  <a:tcPr marL="45720" marR="45720" marT="36000" marB="36000" anchor="ctr">
                    <a:lnL w="9525" cap="flat" cmpd="sng" algn="ctr">
                      <a:solidFill>
                        <a:srgbClr val="000000"/>
                      </a:solidFill>
                      <a:prstDash val="solid"/>
                      <a:round/>
                      <a:headEnd type="none" w="med" len="med"/>
                      <a:tailEnd type="none" w="med" len="med"/>
                    </a:lnL>
                    <a:lnR w="3239"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2186748474"/>
                  </a:ext>
                </a:extLst>
              </a:tr>
              <a:tr h="270258">
                <a:tc vMerge="1">
                  <a:txBody>
                    <a:bodyPr/>
                    <a:lstStyle/>
                    <a:p>
                      <a:endParaRPr lang="en-AU"/>
                    </a:p>
                  </a:txBody>
                  <a:tcPr/>
                </a:tc>
                <a:tc>
                  <a:txBody>
                    <a:bodyPr/>
                    <a:lstStyle/>
                    <a:p>
                      <a:r>
                        <a:rPr lang="en-AU" sz="900" b="0" dirty="0">
                          <a:effectLst/>
                          <a:latin typeface="Calibri" panose="020F0502020204030204" pitchFamily="34" charset="0"/>
                        </a:rPr>
                        <a:t>South Groundcover Photo </a:t>
                      </a:r>
                      <a:endParaRPr lang="en-AU" dirty="0">
                        <a:effectLst/>
                      </a:endParaRPr>
                    </a:p>
                  </a:txBody>
                  <a:tcPr marL="45720" marR="45720" marT="36000" marB="360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3DBE2"/>
                    </a:solidFill>
                  </a:tcPr>
                </a:tc>
                <a:tc>
                  <a:txBody>
                    <a:bodyPr/>
                    <a:lstStyle/>
                    <a:p>
                      <a:endParaRPr lang="en-AU" dirty="0">
                        <a:effectLst/>
                      </a:endParaRPr>
                    </a:p>
                  </a:txBody>
                  <a:tcPr marL="45720" marR="45720" marT="36000" marB="36000" anchor="ctr">
                    <a:lnL w="9525" cap="flat" cmpd="sng" algn="ctr">
                      <a:solidFill>
                        <a:srgbClr val="000000"/>
                      </a:solidFill>
                      <a:prstDash val="solid"/>
                      <a:round/>
                      <a:headEnd type="none" w="med" len="med"/>
                      <a:tailEnd type="none" w="med" len="med"/>
                    </a:lnL>
                    <a:lnR w="3239"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933027538"/>
                  </a:ext>
                </a:extLst>
              </a:tr>
              <a:tr h="270258">
                <a:tc gridSpan="2">
                  <a:txBody>
                    <a:bodyPr/>
                    <a:lstStyle/>
                    <a:p>
                      <a:r>
                        <a:rPr lang="en-AU" sz="900" b="0" dirty="0">
                          <a:effectLst/>
                          <a:latin typeface="Calibri" panose="020F0502020204030204" pitchFamily="34" charset="0"/>
                        </a:rPr>
                        <a:t>Reference Vegetation Type </a:t>
                      </a:r>
                      <a:endParaRPr lang="en-AU" dirty="0">
                        <a:effectLst/>
                      </a:endParaRPr>
                    </a:p>
                  </a:txBody>
                  <a:tcPr marL="45720" marR="45720" marT="36000" marB="36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3DBE2"/>
                    </a:solidFill>
                  </a:tcPr>
                </a:tc>
                <a:tc hMerge="1">
                  <a:txBody>
                    <a:bodyPr/>
                    <a:lstStyle/>
                    <a:p>
                      <a:endParaRPr lang="en-AU"/>
                    </a:p>
                  </a:txBody>
                  <a:tcPr/>
                </a:tc>
                <a:tc>
                  <a:txBody>
                    <a:bodyPr/>
                    <a:lstStyle/>
                    <a:p>
                      <a:endParaRPr lang="en-AU" dirty="0">
                        <a:effectLst/>
                      </a:endParaRPr>
                    </a:p>
                  </a:txBody>
                  <a:tcPr marL="45720" marR="45720" marT="36000" marB="36000" anchor="ctr">
                    <a:lnL w="12700" cap="flat" cmpd="sng" algn="ctr">
                      <a:solidFill>
                        <a:srgbClr val="000000"/>
                      </a:solidFill>
                      <a:prstDash val="solid"/>
                      <a:round/>
                      <a:headEnd type="none" w="med" len="med"/>
                      <a:tailEnd type="none" w="med" len="med"/>
                    </a:lnL>
                    <a:lnR w="3239"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2574427734"/>
                  </a:ext>
                </a:extLst>
              </a:tr>
              <a:tr h="0">
                <a:tc gridSpan="2">
                  <a:txBody>
                    <a:bodyPr/>
                    <a:lstStyle/>
                    <a:p>
                      <a:r>
                        <a:rPr lang="en-AU" sz="900" b="0" dirty="0">
                          <a:effectLst/>
                          <a:latin typeface="Calibri" panose="020F0502020204030204" pitchFamily="34" charset="0"/>
                        </a:rPr>
                        <a:t>Area of assessment unit </a:t>
                      </a:r>
                      <a:endParaRPr lang="en-AU" dirty="0">
                        <a:effectLst/>
                      </a:endParaRPr>
                    </a:p>
                  </a:txBody>
                  <a:tcPr marL="45720" marR="45720" marT="36000" marB="36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3DBE2"/>
                    </a:solidFill>
                  </a:tcPr>
                </a:tc>
                <a:tc hMerge="1">
                  <a:txBody>
                    <a:bodyPr/>
                    <a:lstStyle/>
                    <a:p>
                      <a:endParaRPr lang="en-AU"/>
                    </a:p>
                  </a:txBody>
                  <a:tcPr/>
                </a:tc>
                <a:tc>
                  <a:txBody>
                    <a:bodyPr/>
                    <a:lstStyle/>
                    <a:p>
                      <a:endParaRPr lang="en-AU" dirty="0">
                        <a:effectLst/>
                      </a:endParaRPr>
                    </a:p>
                  </a:txBody>
                  <a:tcPr marL="45720" marR="45720" marT="36000" marB="36000" anchor="ctr">
                    <a:lnL w="12700" cap="flat" cmpd="sng" algn="ctr">
                      <a:solidFill>
                        <a:srgbClr val="000000"/>
                      </a:solidFill>
                      <a:prstDash val="solid"/>
                      <a:round/>
                      <a:headEnd type="none" w="med" len="med"/>
                      <a:tailEnd type="none" w="med" len="med"/>
                    </a:lnL>
                    <a:lnR w="3239"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2646046190"/>
                  </a:ext>
                </a:extLst>
              </a:tr>
            </a:tbl>
          </a:graphicData>
        </a:graphic>
      </p:graphicFrame>
      <p:pic>
        <p:nvPicPr>
          <p:cNvPr id="6146" name="Picture 2" descr="page17image195588176">
            <a:extLst>
              <a:ext uri="{FF2B5EF4-FFF2-40B4-BE49-F238E27FC236}">
                <a16:creationId xmlns:a16="http://schemas.microsoft.com/office/drawing/2014/main" id="{682386D6-FDFC-D548-AD53-36CD814A759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749300" cy="2540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page17image195588464">
            <a:extLst>
              <a:ext uri="{FF2B5EF4-FFF2-40B4-BE49-F238E27FC236}">
                <a16:creationId xmlns:a16="http://schemas.microsoft.com/office/drawing/2014/main" id="{D70112FE-C59B-C444-A9CA-748FA27EA79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574800" cy="254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page17image195588752">
            <a:extLst>
              <a:ext uri="{FF2B5EF4-FFF2-40B4-BE49-F238E27FC236}">
                <a16:creationId xmlns:a16="http://schemas.microsoft.com/office/drawing/2014/main" id="{EE7A2350-36D5-5241-BE98-CAF7F02E930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584200" cy="25400"/>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page17image195589040">
            <a:extLst>
              <a:ext uri="{FF2B5EF4-FFF2-40B4-BE49-F238E27FC236}">
                <a16:creationId xmlns:a16="http://schemas.microsoft.com/office/drawing/2014/main" id="{3DA99ED7-A70D-6541-AF64-2526551E197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673100" cy="2540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page17image195589328">
            <a:extLst>
              <a:ext uri="{FF2B5EF4-FFF2-40B4-BE49-F238E27FC236}">
                <a16:creationId xmlns:a16="http://schemas.microsoft.com/office/drawing/2014/main" id="{E9F520CE-D225-9F4F-9D5B-8E2D4AB1EF9F}"/>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0"/>
            <a:ext cx="673100" cy="25400"/>
          </a:xfrm>
          <a:prstGeom prst="rect">
            <a:avLst/>
          </a:prstGeom>
          <a:noFill/>
          <a:extLst>
            <a:ext uri="{909E8E84-426E-40DD-AFC4-6F175D3DCCD1}">
              <a14:hiddenFill xmlns:a14="http://schemas.microsoft.com/office/drawing/2010/main">
                <a:solidFill>
                  <a:srgbClr val="FFFFFF"/>
                </a:solidFill>
              </a14:hiddenFill>
            </a:ext>
          </a:extLst>
        </p:spPr>
      </p:pic>
      <p:pic>
        <p:nvPicPr>
          <p:cNvPr id="6151" name="Picture 7" descr="page17image195589616">
            <a:extLst>
              <a:ext uri="{FF2B5EF4-FFF2-40B4-BE49-F238E27FC236}">
                <a16:creationId xmlns:a16="http://schemas.microsoft.com/office/drawing/2014/main" id="{7A18B6B5-2545-0244-9285-A8894677780C}"/>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0" y="0"/>
            <a:ext cx="673100" cy="2540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page17image195589904">
            <a:extLst>
              <a:ext uri="{FF2B5EF4-FFF2-40B4-BE49-F238E27FC236}">
                <a16:creationId xmlns:a16="http://schemas.microsoft.com/office/drawing/2014/main" id="{73B9650F-0438-0044-8E60-08066F6331F3}"/>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0" y="0"/>
            <a:ext cx="508000" cy="25400"/>
          </a:xfrm>
          <a:prstGeom prst="rect">
            <a:avLst/>
          </a:prstGeom>
          <a:noFill/>
          <a:extLst>
            <a:ext uri="{909E8E84-426E-40DD-AFC4-6F175D3DCCD1}">
              <a14:hiddenFill xmlns:a14="http://schemas.microsoft.com/office/drawing/2010/main">
                <a:solidFill>
                  <a:srgbClr val="FFFFFF"/>
                </a:solidFill>
              </a14:hiddenFill>
            </a:ext>
          </a:extLst>
        </p:spPr>
      </p:pic>
      <p:pic>
        <p:nvPicPr>
          <p:cNvPr id="6153" name="Picture 9" descr="page17image195590192">
            <a:extLst>
              <a:ext uri="{FF2B5EF4-FFF2-40B4-BE49-F238E27FC236}">
                <a16:creationId xmlns:a16="http://schemas.microsoft.com/office/drawing/2014/main" id="{EBBFF3F0-C0B8-9445-957A-F74E7ACEF64E}"/>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0" y="0"/>
            <a:ext cx="7493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page17image195590480">
            <a:extLst>
              <a:ext uri="{FF2B5EF4-FFF2-40B4-BE49-F238E27FC236}">
                <a16:creationId xmlns:a16="http://schemas.microsoft.com/office/drawing/2014/main" id="{E8B912FF-ED14-3143-B7A6-3C5DFE76317A}"/>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0" y="0"/>
            <a:ext cx="15748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6155" name="Picture 11" descr="page17image195591184">
            <a:extLst>
              <a:ext uri="{FF2B5EF4-FFF2-40B4-BE49-F238E27FC236}">
                <a16:creationId xmlns:a16="http://schemas.microsoft.com/office/drawing/2014/main" id="{BC6E3512-4D4E-514A-97B8-97CF98081BF3}"/>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0" y="0"/>
            <a:ext cx="5969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page17image195591376">
            <a:extLst>
              <a:ext uri="{FF2B5EF4-FFF2-40B4-BE49-F238E27FC236}">
                <a16:creationId xmlns:a16="http://schemas.microsoft.com/office/drawing/2014/main" id="{3AA413AF-DC47-8746-ACAB-70254A967479}"/>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0" y="0"/>
            <a:ext cx="685800" cy="215900"/>
          </a:xfrm>
          <a:prstGeom prst="rect">
            <a:avLst/>
          </a:prstGeom>
          <a:noFill/>
          <a:extLst>
            <a:ext uri="{909E8E84-426E-40DD-AFC4-6F175D3DCCD1}">
              <a14:hiddenFill xmlns:a14="http://schemas.microsoft.com/office/drawing/2010/main">
                <a:solidFill>
                  <a:srgbClr val="FFFFFF"/>
                </a:solidFill>
              </a14:hiddenFill>
            </a:ext>
          </a:extLst>
        </p:spPr>
      </p:pic>
      <p:pic>
        <p:nvPicPr>
          <p:cNvPr id="6157" name="Picture 13" descr="page17image195569056">
            <a:extLst>
              <a:ext uri="{FF2B5EF4-FFF2-40B4-BE49-F238E27FC236}">
                <a16:creationId xmlns:a16="http://schemas.microsoft.com/office/drawing/2014/main" id="{47ECEBC4-E61B-1640-8ABC-5D0B4C8A80B2}"/>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0" y="0"/>
            <a:ext cx="685800" cy="215900"/>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page17image195592240">
            <a:extLst>
              <a:ext uri="{FF2B5EF4-FFF2-40B4-BE49-F238E27FC236}">
                <a16:creationId xmlns:a16="http://schemas.microsoft.com/office/drawing/2014/main" id="{2F230439-AFBE-3043-890B-E6B330EEF37D}"/>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685800" cy="215900"/>
          </a:xfrm>
          <a:prstGeom prst="rect">
            <a:avLst/>
          </a:prstGeom>
          <a:noFill/>
          <a:extLst>
            <a:ext uri="{909E8E84-426E-40DD-AFC4-6F175D3DCCD1}">
              <a14:hiddenFill xmlns:a14="http://schemas.microsoft.com/office/drawing/2010/main">
                <a:solidFill>
                  <a:srgbClr val="FFFFFF"/>
                </a:solidFill>
              </a14:hiddenFill>
            </a:ext>
          </a:extLst>
        </p:spPr>
      </p:pic>
      <p:pic>
        <p:nvPicPr>
          <p:cNvPr id="6159" name="Picture 15" descr="page17image195592528">
            <a:extLst>
              <a:ext uri="{FF2B5EF4-FFF2-40B4-BE49-F238E27FC236}">
                <a16:creationId xmlns:a16="http://schemas.microsoft.com/office/drawing/2014/main" id="{E98E91B6-7BCA-344B-87BA-F054855E020F}"/>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0"/>
            <a:ext cx="5080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6254" name="Picture 110" descr="page17image195590192">
            <a:extLst>
              <a:ext uri="{FF2B5EF4-FFF2-40B4-BE49-F238E27FC236}">
                <a16:creationId xmlns:a16="http://schemas.microsoft.com/office/drawing/2014/main" id="{B5F7856F-14F3-3A48-84EC-7F2653877202}"/>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0" y="0"/>
            <a:ext cx="7493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6255" name="Picture 111" descr="page17image195590480">
            <a:extLst>
              <a:ext uri="{FF2B5EF4-FFF2-40B4-BE49-F238E27FC236}">
                <a16:creationId xmlns:a16="http://schemas.microsoft.com/office/drawing/2014/main" id="{26421C1B-B493-CC47-8D85-286BFA33D806}"/>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0" y="0"/>
            <a:ext cx="15748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6256" name="Picture 112" descr="page17image195591184">
            <a:extLst>
              <a:ext uri="{FF2B5EF4-FFF2-40B4-BE49-F238E27FC236}">
                <a16:creationId xmlns:a16="http://schemas.microsoft.com/office/drawing/2014/main" id="{D7ABF4F5-C915-394A-A0B0-84ABF1C88219}"/>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0" y="0"/>
            <a:ext cx="5969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6257" name="Picture 113" descr="page17image195591376">
            <a:extLst>
              <a:ext uri="{FF2B5EF4-FFF2-40B4-BE49-F238E27FC236}">
                <a16:creationId xmlns:a16="http://schemas.microsoft.com/office/drawing/2014/main" id="{89D94E45-4399-3C4F-B2F4-A9E25B769B9B}"/>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0" y="0"/>
            <a:ext cx="685800" cy="215900"/>
          </a:xfrm>
          <a:prstGeom prst="rect">
            <a:avLst/>
          </a:prstGeom>
          <a:noFill/>
          <a:extLst>
            <a:ext uri="{909E8E84-426E-40DD-AFC4-6F175D3DCCD1}">
              <a14:hiddenFill xmlns:a14="http://schemas.microsoft.com/office/drawing/2010/main">
                <a:solidFill>
                  <a:srgbClr val="FFFFFF"/>
                </a:solidFill>
              </a14:hiddenFill>
            </a:ext>
          </a:extLst>
        </p:spPr>
      </p:pic>
      <p:pic>
        <p:nvPicPr>
          <p:cNvPr id="6258" name="Picture 114" descr="page17image195569056">
            <a:extLst>
              <a:ext uri="{FF2B5EF4-FFF2-40B4-BE49-F238E27FC236}">
                <a16:creationId xmlns:a16="http://schemas.microsoft.com/office/drawing/2014/main" id="{84C7C3AE-8727-F240-AA08-D973982B8D16}"/>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0" y="0"/>
            <a:ext cx="685800" cy="215900"/>
          </a:xfrm>
          <a:prstGeom prst="rect">
            <a:avLst/>
          </a:prstGeom>
          <a:noFill/>
          <a:extLst>
            <a:ext uri="{909E8E84-426E-40DD-AFC4-6F175D3DCCD1}">
              <a14:hiddenFill xmlns:a14="http://schemas.microsoft.com/office/drawing/2010/main">
                <a:solidFill>
                  <a:srgbClr val="FFFFFF"/>
                </a:solidFill>
              </a14:hiddenFill>
            </a:ext>
          </a:extLst>
        </p:spPr>
      </p:pic>
      <p:pic>
        <p:nvPicPr>
          <p:cNvPr id="6259" name="Picture 115" descr="page17image195592240">
            <a:extLst>
              <a:ext uri="{FF2B5EF4-FFF2-40B4-BE49-F238E27FC236}">
                <a16:creationId xmlns:a16="http://schemas.microsoft.com/office/drawing/2014/main" id="{2EA9684D-25AB-9940-9212-9C2A17DF1022}"/>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685800" cy="215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87288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91A1685-E3EE-A542-8C86-6298718D978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950029" y="0"/>
            <a:ext cx="6193972" cy="6858000"/>
          </a:xfrm>
          <a:prstGeom prst="rect">
            <a:avLst/>
          </a:prstGeom>
        </p:spPr>
      </p:pic>
      <p:graphicFrame>
        <p:nvGraphicFramePr>
          <p:cNvPr id="16" name="Table 6">
            <a:extLst>
              <a:ext uri="{FF2B5EF4-FFF2-40B4-BE49-F238E27FC236}">
                <a16:creationId xmlns:a16="http://schemas.microsoft.com/office/drawing/2014/main" id="{4666AC8D-D182-9C46-AF5A-7ECC18618F76}"/>
              </a:ext>
            </a:extLst>
          </p:cNvPr>
          <p:cNvGraphicFramePr>
            <a:graphicFrameLocks noGrp="1"/>
          </p:cNvGraphicFramePr>
          <p:nvPr/>
        </p:nvGraphicFramePr>
        <p:xfrm>
          <a:off x="0" y="0"/>
          <a:ext cx="2950029" cy="6858000"/>
        </p:xfrm>
        <a:graphic>
          <a:graphicData uri="http://schemas.openxmlformats.org/drawingml/2006/table">
            <a:tbl>
              <a:tblPr firstRow="1" bandRow="1">
                <a:tableStyleId>{2D5ABB26-0587-4C30-8999-92F81FD0307C}</a:tableStyleId>
              </a:tblPr>
              <a:tblGrid>
                <a:gridCol w="2950029">
                  <a:extLst>
                    <a:ext uri="{9D8B030D-6E8A-4147-A177-3AD203B41FA5}">
                      <a16:colId xmlns:a16="http://schemas.microsoft.com/office/drawing/2014/main" val="2556676331"/>
                    </a:ext>
                  </a:extLst>
                </a:gridCol>
              </a:tblGrid>
              <a:tr h="6858000">
                <a:tc>
                  <a:txBody>
                    <a:bodyPr/>
                    <a:lstStyle/>
                    <a:p>
                      <a:pPr algn="ctr"/>
                      <a:endParaRPr lang="en-US" sz="2700" b="0" dirty="0">
                        <a:solidFill>
                          <a:srgbClr val="194963"/>
                        </a:solidFill>
                        <a:latin typeface="Avenir LT Std 35 Light" panose="020B0402020203020204" pitchFamily="34" charset="0"/>
                      </a:endParaRPr>
                    </a:p>
                    <a:p>
                      <a:pPr algn="ctr"/>
                      <a:endParaRPr lang="en-US" sz="2700" b="0" dirty="0">
                        <a:solidFill>
                          <a:srgbClr val="194963"/>
                        </a:solidFill>
                        <a:latin typeface="Avenir LT Std 35 Light" panose="020B0402020203020204" pitchFamily="34" charset="0"/>
                      </a:endParaRPr>
                    </a:p>
                    <a:p>
                      <a:pPr algn="ctr"/>
                      <a:r>
                        <a:rPr lang="en-US" sz="8600" b="1" dirty="0">
                          <a:solidFill>
                            <a:srgbClr val="EFA847"/>
                          </a:solidFill>
                          <a:latin typeface="Avenir LT Std 35 Light" panose="020B0402020203020204" pitchFamily="34" charset="0"/>
                        </a:rPr>
                        <a:t>3</a:t>
                      </a:r>
                      <a:endParaRPr lang="en-US" sz="2700" b="1" dirty="0">
                        <a:solidFill>
                          <a:schemeClr val="bg1"/>
                        </a:solidFill>
                        <a:latin typeface="Avenir LT Std 35 Light" panose="020B0402020203020204" pitchFamily="34" charset="0"/>
                      </a:endParaRPr>
                    </a:p>
                    <a:p>
                      <a:pPr algn="ctr"/>
                      <a:r>
                        <a:rPr lang="en-US" sz="2700" b="0" i="0" dirty="0">
                          <a:solidFill>
                            <a:schemeClr val="bg1"/>
                          </a:solidFill>
                          <a:latin typeface="Calibri Light" panose="020F0502020204030204" pitchFamily="34" charset="0"/>
                          <a:cs typeface="Calibri Light" panose="020F0502020204030204" pitchFamily="34" charset="0"/>
                        </a:rPr>
                        <a:t>Calculate </a:t>
                      </a:r>
                    </a:p>
                    <a:p>
                      <a:pPr algn="ctr"/>
                      <a:r>
                        <a:rPr lang="en-US" sz="2700" b="0" i="0" dirty="0">
                          <a:solidFill>
                            <a:schemeClr val="bg1"/>
                          </a:solidFill>
                          <a:latin typeface="Calibri Light" panose="020F0502020204030204" pitchFamily="34" charset="0"/>
                          <a:cs typeface="Calibri Light" panose="020F0502020204030204" pitchFamily="34" charset="0"/>
                        </a:rPr>
                        <a:t>Indicator </a:t>
                      </a:r>
                    </a:p>
                    <a:p>
                      <a:pPr algn="ctr"/>
                      <a:r>
                        <a:rPr lang="en-US" sz="2700" b="0" i="0" dirty="0">
                          <a:solidFill>
                            <a:schemeClr val="bg1"/>
                          </a:solidFill>
                          <a:latin typeface="Calibri Light" panose="020F0502020204030204" pitchFamily="34" charset="0"/>
                          <a:cs typeface="Calibri Light" panose="020F0502020204030204" pitchFamily="34" charset="0"/>
                        </a:rPr>
                        <a:t>Condition Scores</a:t>
                      </a:r>
                    </a:p>
                  </a:txBody>
                  <a:tcPr marL="68580" marR="68580" marT="34290" marB="34290">
                    <a:solidFill>
                      <a:srgbClr val="194963"/>
                    </a:solidFill>
                  </a:tcPr>
                </a:tc>
                <a:extLst>
                  <a:ext uri="{0D108BD9-81ED-4DB2-BD59-A6C34878D82A}">
                    <a16:rowId xmlns:a16="http://schemas.microsoft.com/office/drawing/2014/main" val="4111125886"/>
                  </a:ext>
                </a:extLst>
              </a:tr>
            </a:tbl>
          </a:graphicData>
        </a:graphic>
      </p:graphicFrame>
      <p:sp>
        <p:nvSpPr>
          <p:cNvPr id="17" name="TextBox 16">
            <a:extLst>
              <a:ext uri="{FF2B5EF4-FFF2-40B4-BE49-F238E27FC236}">
                <a16:creationId xmlns:a16="http://schemas.microsoft.com/office/drawing/2014/main" id="{EF6A9439-C6B4-4D47-A236-02979B4E3290}"/>
              </a:ext>
            </a:extLst>
          </p:cNvPr>
          <p:cNvSpPr txBox="1"/>
          <p:nvPr/>
        </p:nvSpPr>
        <p:spPr>
          <a:xfrm>
            <a:off x="7175863" y="6627168"/>
            <a:ext cx="1881051" cy="230832"/>
          </a:xfrm>
          <a:prstGeom prst="rect">
            <a:avLst/>
          </a:prstGeom>
          <a:noFill/>
        </p:spPr>
        <p:txBody>
          <a:bodyPr wrap="square" rtlCol="0">
            <a:spAutoFit/>
          </a:bodyPr>
          <a:lstStyle/>
          <a:p>
            <a:pPr algn="r"/>
            <a:r>
              <a:rPr lang="en-US" sz="900" dirty="0">
                <a:solidFill>
                  <a:schemeClr val="bg1"/>
                </a:solidFill>
                <a:latin typeface="Avenir LT Std 35 Light" panose="020B0402020203020204" pitchFamily="34" charset="0"/>
              </a:rPr>
              <a:t>Photo courtesy of Green Collar</a:t>
            </a:r>
          </a:p>
        </p:txBody>
      </p:sp>
      <p:sp>
        <p:nvSpPr>
          <p:cNvPr id="5" name="Rectangle 4">
            <a:extLst>
              <a:ext uri="{FF2B5EF4-FFF2-40B4-BE49-F238E27FC236}">
                <a16:creationId xmlns:a16="http://schemas.microsoft.com/office/drawing/2014/main" id="{E0E9B4C9-298B-BC4C-A684-3AECAF8F40F4}"/>
              </a:ext>
            </a:extLst>
          </p:cNvPr>
          <p:cNvSpPr/>
          <p:nvPr/>
        </p:nvSpPr>
        <p:spPr>
          <a:xfrm>
            <a:off x="3534217" y="2318791"/>
            <a:ext cx="5201303" cy="2203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TextBox 5">
            <a:extLst>
              <a:ext uri="{FF2B5EF4-FFF2-40B4-BE49-F238E27FC236}">
                <a16:creationId xmlns:a16="http://schemas.microsoft.com/office/drawing/2014/main" id="{830D29DC-3FF6-5A4B-BA57-FA0074BC7B25}"/>
              </a:ext>
            </a:extLst>
          </p:cNvPr>
          <p:cNvSpPr txBox="1"/>
          <p:nvPr/>
        </p:nvSpPr>
        <p:spPr>
          <a:xfrm>
            <a:off x="3862561" y="3721678"/>
            <a:ext cx="1557677" cy="553998"/>
          </a:xfrm>
          <a:prstGeom prst="rect">
            <a:avLst/>
          </a:prstGeom>
          <a:noFill/>
        </p:spPr>
        <p:txBody>
          <a:bodyPr wrap="square" rtlCol="0">
            <a:spAutoFit/>
          </a:bodyPr>
          <a:lstStyle/>
          <a:p>
            <a:r>
              <a:rPr lang="en-US" sz="1500" dirty="0">
                <a:solidFill>
                  <a:schemeClr val="tx1">
                    <a:lumMod val="85000"/>
                    <a:lumOff val="15000"/>
                  </a:schemeClr>
                </a:solidFill>
                <a:latin typeface="Avenir LT Std 35 Light" panose="020B0402020203020204" pitchFamily="34" charset="0"/>
              </a:rPr>
              <a:t>System function is absent</a:t>
            </a:r>
          </a:p>
        </p:txBody>
      </p:sp>
      <p:sp>
        <p:nvSpPr>
          <p:cNvPr id="7" name="Rectangle 6">
            <a:extLst>
              <a:ext uri="{FF2B5EF4-FFF2-40B4-BE49-F238E27FC236}">
                <a16:creationId xmlns:a16="http://schemas.microsoft.com/office/drawing/2014/main" id="{CD0E8343-101C-CF49-8B68-61639EED77FF}"/>
              </a:ext>
            </a:extLst>
          </p:cNvPr>
          <p:cNvSpPr/>
          <p:nvPr/>
        </p:nvSpPr>
        <p:spPr>
          <a:xfrm>
            <a:off x="4056424" y="3516911"/>
            <a:ext cx="4169414" cy="106536"/>
          </a:xfrm>
          <a:prstGeom prst="rect">
            <a:avLst/>
          </a:prstGeom>
          <a:solidFill>
            <a:srgbClr val="194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8427C4D6-4800-6140-8D5F-143650DA72EB}"/>
              </a:ext>
            </a:extLst>
          </p:cNvPr>
          <p:cNvSpPr/>
          <p:nvPr/>
        </p:nvSpPr>
        <p:spPr>
          <a:xfrm rot="16200000">
            <a:off x="3884704" y="3510461"/>
            <a:ext cx="287105" cy="103541"/>
          </a:xfrm>
          <a:prstGeom prst="rect">
            <a:avLst/>
          </a:prstGeom>
          <a:solidFill>
            <a:srgbClr val="194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775CDA77-D151-2540-AF9D-519FA8B2707F}"/>
              </a:ext>
            </a:extLst>
          </p:cNvPr>
          <p:cNvSpPr/>
          <p:nvPr/>
        </p:nvSpPr>
        <p:spPr>
          <a:xfrm rot="16200000">
            <a:off x="8121697" y="3510461"/>
            <a:ext cx="287105" cy="103541"/>
          </a:xfrm>
          <a:prstGeom prst="rect">
            <a:avLst/>
          </a:prstGeom>
          <a:solidFill>
            <a:srgbClr val="194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extBox 9">
            <a:extLst>
              <a:ext uri="{FF2B5EF4-FFF2-40B4-BE49-F238E27FC236}">
                <a16:creationId xmlns:a16="http://schemas.microsoft.com/office/drawing/2014/main" id="{BF243BE4-8363-2A45-B01E-C7C855D1C5CA}"/>
              </a:ext>
            </a:extLst>
          </p:cNvPr>
          <p:cNvSpPr txBox="1"/>
          <p:nvPr/>
        </p:nvSpPr>
        <p:spPr>
          <a:xfrm>
            <a:off x="7232320" y="3688055"/>
            <a:ext cx="1145951" cy="553998"/>
          </a:xfrm>
          <a:prstGeom prst="rect">
            <a:avLst/>
          </a:prstGeom>
          <a:noFill/>
        </p:spPr>
        <p:txBody>
          <a:bodyPr wrap="square" rtlCol="0">
            <a:spAutoFit/>
          </a:bodyPr>
          <a:lstStyle/>
          <a:p>
            <a:pPr algn="r"/>
            <a:r>
              <a:rPr lang="en-US" sz="1500" dirty="0">
                <a:solidFill>
                  <a:schemeClr val="tx1">
                    <a:lumMod val="85000"/>
                    <a:lumOff val="15000"/>
                  </a:schemeClr>
                </a:solidFill>
                <a:latin typeface="Avenir LT Std 35 Light" panose="020B0402020203020204" pitchFamily="34" charset="0"/>
              </a:rPr>
              <a:t>Reference Benchmark</a:t>
            </a:r>
          </a:p>
        </p:txBody>
      </p:sp>
      <p:sp>
        <p:nvSpPr>
          <p:cNvPr id="11" name="TextBox 10">
            <a:extLst>
              <a:ext uri="{FF2B5EF4-FFF2-40B4-BE49-F238E27FC236}">
                <a16:creationId xmlns:a16="http://schemas.microsoft.com/office/drawing/2014/main" id="{5DD2F2A3-0F1E-9045-AECE-949303996C97}"/>
              </a:ext>
            </a:extLst>
          </p:cNvPr>
          <p:cNvSpPr txBox="1"/>
          <p:nvPr/>
        </p:nvSpPr>
        <p:spPr>
          <a:xfrm>
            <a:off x="3890312" y="3025939"/>
            <a:ext cx="613447" cy="415498"/>
          </a:xfrm>
          <a:prstGeom prst="rect">
            <a:avLst/>
          </a:prstGeom>
          <a:noFill/>
        </p:spPr>
        <p:txBody>
          <a:bodyPr wrap="square" rtlCol="0">
            <a:spAutoFit/>
          </a:bodyPr>
          <a:lstStyle/>
          <a:p>
            <a:r>
              <a:rPr lang="en-US" sz="2100" b="1" dirty="0">
                <a:solidFill>
                  <a:schemeClr val="tx1">
                    <a:lumMod val="85000"/>
                    <a:lumOff val="15000"/>
                  </a:schemeClr>
                </a:solidFill>
                <a:latin typeface="Avenir LT Std 35 Light" panose="020B0402020203020204" pitchFamily="34" charset="0"/>
              </a:rPr>
              <a:t>0</a:t>
            </a:r>
          </a:p>
        </p:txBody>
      </p:sp>
      <p:sp>
        <p:nvSpPr>
          <p:cNvPr id="12" name="TextBox 11">
            <a:extLst>
              <a:ext uri="{FF2B5EF4-FFF2-40B4-BE49-F238E27FC236}">
                <a16:creationId xmlns:a16="http://schemas.microsoft.com/office/drawing/2014/main" id="{96B870C1-BE07-A248-A2D4-C277685931E3}"/>
              </a:ext>
            </a:extLst>
          </p:cNvPr>
          <p:cNvSpPr txBox="1"/>
          <p:nvPr/>
        </p:nvSpPr>
        <p:spPr>
          <a:xfrm>
            <a:off x="7750187" y="3026264"/>
            <a:ext cx="755155" cy="415498"/>
          </a:xfrm>
          <a:prstGeom prst="rect">
            <a:avLst/>
          </a:prstGeom>
          <a:noFill/>
        </p:spPr>
        <p:txBody>
          <a:bodyPr wrap="square" rtlCol="0">
            <a:spAutoFit/>
          </a:bodyPr>
          <a:lstStyle/>
          <a:p>
            <a:pPr algn="r"/>
            <a:r>
              <a:rPr lang="en-US" sz="2100" b="1" dirty="0">
                <a:solidFill>
                  <a:schemeClr val="tx1">
                    <a:lumMod val="85000"/>
                    <a:lumOff val="15000"/>
                  </a:schemeClr>
                </a:solidFill>
                <a:latin typeface="Avenir LT Std 35 Light" panose="020B0402020203020204" pitchFamily="34" charset="0"/>
              </a:rPr>
              <a:t>100</a:t>
            </a:r>
          </a:p>
        </p:txBody>
      </p:sp>
      <p:sp>
        <p:nvSpPr>
          <p:cNvPr id="13" name="Pentagon 12">
            <a:extLst>
              <a:ext uri="{FF2B5EF4-FFF2-40B4-BE49-F238E27FC236}">
                <a16:creationId xmlns:a16="http://schemas.microsoft.com/office/drawing/2014/main" id="{32A887F9-6DA8-E040-B8DB-84B3AA85898D}"/>
              </a:ext>
            </a:extLst>
          </p:cNvPr>
          <p:cNvSpPr/>
          <p:nvPr/>
        </p:nvSpPr>
        <p:spPr>
          <a:xfrm rot="5400000">
            <a:off x="6861654" y="3338923"/>
            <a:ext cx="335280" cy="175516"/>
          </a:xfrm>
          <a:prstGeom prst="homePlate">
            <a:avLst/>
          </a:prstGeom>
          <a:solidFill>
            <a:srgbClr val="FAB1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Box 13">
            <a:extLst>
              <a:ext uri="{FF2B5EF4-FFF2-40B4-BE49-F238E27FC236}">
                <a16:creationId xmlns:a16="http://schemas.microsoft.com/office/drawing/2014/main" id="{281F20B7-744A-1B4E-8199-6EF94EA39207}"/>
              </a:ext>
            </a:extLst>
          </p:cNvPr>
          <p:cNvSpPr txBox="1"/>
          <p:nvPr/>
        </p:nvSpPr>
        <p:spPr>
          <a:xfrm>
            <a:off x="6308401" y="2521994"/>
            <a:ext cx="1441787" cy="784830"/>
          </a:xfrm>
          <a:prstGeom prst="rect">
            <a:avLst/>
          </a:prstGeom>
          <a:noFill/>
        </p:spPr>
        <p:txBody>
          <a:bodyPr wrap="square" rtlCol="0">
            <a:spAutoFit/>
          </a:bodyPr>
          <a:lstStyle/>
          <a:p>
            <a:pPr algn="ctr"/>
            <a:r>
              <a:rPr lang="en-US" sz="1500" b="1" dirty="0">
                <a:solidFill>
                  <a:srgbClr val="FAB140"/>
                </a:solidFill>
                <a:latin typeface="Avenir LT Std 35 Light" panose="020B0402020203020204" pitchFamily="34" charset="0"/>
              </a:rPr>
              <a:t>Indicator Condition Score</a:t>
            </a:r>
          </a:p>
        </p:txBody>
      </p:sp>
      <p:sp>
        <p:nvSpPr>
          <p:cNvPr id="2" name="Slide Number Placeholder 1">
            <a:extLst>
              <a:ext uri="{FF2B5EF4-FFF2-40B4-BE49-F238E27FC236}">
                <a16:creationId xmlns:a16="http://schemas.microsoft.com/office/drawing/2014/main" id="{70BEA1A3-7FC8-9D41-9E5D-E5FFFCF99530}"/>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810D05-EF9E-4802-83AC-82DB24C16FD7}" type="slidenum">
              <a:rPr lang="en-AU" smtClean="0"/>
              <a:pPr/>
              <a:t>63</a:t>
            </a:fld>
            <a:endParaRPr lang="en-AU" dirty="0"/>
          </a:p>
        </p:txBody>
      </p:sp>
    </p:spTree>
    <p:extLst>
      <p:ext uri="{BB962C8B-B14F-4D97-AF65-F5344CB8AC3E}">
        <p14:creationId xmlns:p14="http://schemas.microsoft.com/office/powerpoint/2010/main" val="23866737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5">
            <a:extLst>
              <a:ext uri="{FF2B5EF4-FFF2-40B4-BE49-F238E27FC236}">
                <a16:creationId xmlns:a16="http://schemas.microsoft.com/office/drawing/2014/main" id="{FA05DF0C-1067-8647-B6A6-5BC26D0A2A94}"/>
              </a:ext>
            </a:extLst>
          </p:cNvPr>
          <p:cNvSpPr txBox="1">
            <a:spLocks/>
          </p:cNvSpPr>
          <p:nvPr/>
        </p:nvSpPr>
        <p:spPr>
          <a:xfrm>
            <a:off x="3836054" y="1229958"/>
            <a:ext cx="4715838" cy="3407087"/>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112713" algn="ctr">
              <a:lnSpc>
                <a:spcPct val="120000"/>
              </a:lnSpc>
              <a:buNone/>
            </a:pPr>
            <a:r>
              <a:rPr lang="en-AU" sz="2000" dirty="0">
                <a:latin typeface="+mj-lt"/>
              </a:rPr>
              <a:t>The first step in calculating an Econd</a:t>
            </a:r>
            <a:r>
              <a:rPr lang="en-AU" sz="2000" baseline="30000" dirty="0">
                <a:latin typeface="+mj-lt"/>
              </a:rPr>
              <a:t>®</a:t>
            </a:r>
            <a:r>
              <a:rPr lang="en-AU" sz="2000" dirty="0">
                <a:latin typeface="+mj-lt"/>
              </a:rPr>
              <a:t> is to calculate the Indicator Condition Score (ICS) </a:t>
            </a:r>
          </a:p>
          <a:p>
            <a:pPr marL="0" indent="-112713" algn="ctr">
              <a:lnSpc>
                <a:spcPct val="120000"/>
              </a:lnSpc>
              <a:buNone/>
            </a:pPr>
            <a:endParaRPr lang="en-AU" sz="2000" dirty="0">
              <a:latin typeface="+mj-lt"/>
            </a:endParaRPr>
          </a:p>
          <a:p>
            <a:pPr marL="0" indent="-112713" algn="ctr">
              <a:lnSpc>
                <a:spcPct val="120000"/>
              </a:lnSpc>
              <a:buNone/>
            </a:pPr>
            <a:r>
              <a:rPr lang="en-AU" sz="2000" dirty="0">
                <a:latin typeface="+mj-lt"/>
              </a:rPr>
              <a:t>The ICS represents the difference in condition between your asset and its ideal condition. This score is calculated for each assessment unit.</a:t>
            </a:r>
          </a:p>
          <a:p>
            <a:pPr marL="0" indent="-112713" algn="ctr">
              <a:lnSpc>
                <a:spcPct val="120000"/>
              </a:lnSpc>
              <a:buNone/>
            </a:pPr>
            <a:endParaRPr lang="en-AU" sz="2000" dirty="0">
              <a:latin typeface="+mj-lt"/>
            </a:endParaRPr>
          </a:p>
        </p:txBody>
      </p:sp>
      <p:graphicFrame>
        <p:nvGraphicFramePr>
          <p:cNvPr id="8" name="Table 6">
            <a:extLst>
              <a:ext uri="{FF2B5EF4-FFF2-40B4-BE49-F238E27FC236}">
                <a16:creationId xmlns:a16="http://schemas.microsoft.com/office/drawing/2014/main" id="{62DBDFB5-33CD-D143-8A52-085286D1ACDA}"/>
              </a:ext>
            </a:extLst>
          </p:cNvPr>
          <p:cNvGraphicFramePr>
            <a:graphicFrameLocks noGrp="1"/>
          </p:cNvGraphicFramePr>
          <p:nvPr/>
        </p:nvGraphicFramePr>
        <p:xfrm>
          <a:off x="0" y="0"/>
          <a:ext cx="2950029" cy="6858000"/>
        </p:xfrm>
        <a:graphic>
          <a:graphicData uri="http://schemas.openxmlformats.org/drawingml/2006/table">
            <a:tbl>
              <a:tblPr firstRow="1" bandRow="1">
                <a:tableStyleId>{2D5ABB26-0587-4C30-8999-92F81FD0307C}</a:tableStyleId>
              </a:tblPr>
              <a:tblGrid>
                <a:gridCol w="2950029">
                  <a:extLst>
                    <a:ext uri="{9D8B030D-6E8A-4147-A177-3AD203B41FA5}">
                      <a16:colId xmlns:a16="http://schemas.microsoft.com/office/drawing/2014/main" val="2556676331"/>
                    </a:ext>
                  </a:extLst>
                </a:gridCol>
              </a:tblGrid>
              <a:tr h="6858000">
                <a:tc>
                  <a:txBody>
                    <a:bodyPr/>
                    <a:lstStyle/>
                    <a:p>
                      <a:pPr algn="ctr"/>
                      <a:endParaRPr lang="en-US" sz="2700" b="0" dirty="0">
                        <a:solidFill>
                          <a:srgbClr val="194963"/>
                        </a:solidFill>
                        <a:latin typeface="Avenir LT Std 35 Light" panose="020B0402020203020204" pitchFamily="34" charset="0"/>
                      </a:endParaRPr>
                    </a:p>
                    <a:p>
                      <a:pPr algn="ctr"/>
                      <a:endParaRPr lang="en-US" sz="2700" b="0" dirty="0">
                        <a:solidFill>
                          <a:srgbClr val="194963"/>
                        </a:solidFill>
                        <a:latin typeface="Avenir LT Std 35 Light" panose="020B0402020203020204" pitchFamily="34" charset="0"/>
                      </a:endParaRPr>
                    </a:p>
                    <a:p>
                      <a:pPr algn="ctr"/>
                      <a:r>
                        <a:rPr lang="en-US" sz="8600" b="1" dirty="0">
                          <a:solidFill>
                            <a:srgbClr val="EFA847"/>
                          </a:solidFill>
                          <a:latin typeface="Avenir LT Std 35 Light" panose="020B0402020203020204" pitchFamily="34" charset="0"/>
                        </a:rPr>
                        <a:t>3</a:t>
                      </a:r>
                      <a:endParaRPr lang="en-US" sz="2700" b="1" dirty="0">
                        <a:solidFill>
                          <a:schemeClr val="bg1"/>
                        </a:solidFill>
                        <a:latin typeface="Avenir LT Std 35 Light" panose="020B0402020203020204" pitchFamily="34" charset="0"/>
                      </a:endParaRPr>
                    </a:p>
                    <a:p>
                      <a:pPr algn="ctr"/>
                      <a:r>
                        <a:rPr lang="en-US" sz="2700" b="0" dirty="0">
                          <a:solidFill>
                            <a:schemeClr val="bg1"/>
                          </a:solidFill>
                          <a:latin typeface="+mj-lt"/>
                        </a:rPr>
                        <a:t>Calculate </a:t>
                      </a:r>
                    </a:p>
                    <a:p>
                      <a:pPr algn="ctr"/>
                      <a:r>
                        <a:rPr lang="en-US" sz="2700" b="0" dirty="0">
                          <a:solidFill>
                            <a:schemeClr val="bg1"/>
                          </a:solidFill>
                          <a:latin typeface="+mj-lt"/>
                        </a:rPr>
                        <a:t>Indicator </a:t>
                      </a:r>
                    </a:p>
                    <a:p>
                      <a:pPr algn="ctr"/>
                      <a:r>
                        <a:rPr lang="en-US" sz="2700" b="0" dirty="0">
                          <a:solidFill>
                            <a:schemeClr val="bg1"/>
                          </a:solidFill>
                          <a:latin typeface="+mj-lt"/>
                        </a:rPr>
                        <a:t>Condition Scores</a:t>
                      </a:r>
                    </a:p>
                    <a:p>
                      <a:pPr algn="ctr"/>
                      <a:r>
                        <a:rPr lang="en-US" sz="2700" b="0" dirty="0">
                          <a:solidFill>
                            <a:schemeClr val="bg1"/>
                          </a:solidFill>
                          <a:latin typeface="+mj-lt"/>
                        </a:rPr>
                        <a:t>(ICS)</a:t>
                      </a:r>
                    </a:p>
                  </a:txBody>
                  <a:tcPr marL="68580" marR="68580" marT="34290" marB="34290">
                    <a:solidFill>
                      <a:srgbClr val="194963"/>
                    </a:solidFill>
                  </a:tcPr>
                </a:tc>
                <a:extLst>
                  <a:ext uri="{0D108BD9-81ED-4DB2-BD59-A6C34878D82A}">
                    <a16:rowId xmlns:a16="http://schemas.microsoft.com/office/drawing/2014/main" val="4111125886"/>
                  </a:ext>
                </a:extLst>
              </a:tr>
            </a:tbl>
          </a:graphicData>
        </a:graphic>
      </p:graphicFrame>
      <p:sp>
        <p:nvSpPr>
          <p:cNvPr id="5" name="Right Arrow 4">
            <a:extLst>
              <a:ext uri="{FF2B5EF4-FFF2-40B4-BE49-F238E27FC236}">
                <a16:creationId xmlns:a16="http://schemas.microsoft.com/office/drawing/2014/main" id="{85850751-24B0-564D-B37C-8B9BA6EE5422}"/>
              </a:ext>
            </a:extLst>
          </p:cNvPr>
          <p:cNvSpPr/>
          <p:nvPr/>
        </p:nvSpPr>
        <p:spPr>
          <a:xfrm>
            <a:off x="2950029" y="1906025"/>
            <a:ext cx="892031" cy="785201"/>
          </a:xfrm>
          <a:prstGeom prst="rightArrow">
            <a:avLst/>
          </a:prstGeom>
          <a:solidFill>
            <a:srgbClr val="E0A5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C3F29D23-4821-D941-9027-B733490BB849}"/>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810D05-EF9E-4802-83AC-82DB24C16FD7}" type="slidenum">
              <a:rPr lang="en-AU" smtClean="0"/>
              <a:pPr/>
              <a:t>64</a:t>
            </a:fld>
            <a:endParaRPr lang="en-AU" dirty="0"/>
          </a:p>
        </p:txBody>
      </p:sp>
    </p:spTree>
    <p:extLst>
      <p:ext uri="{BB962C8B-B14F-4D97-AF65-F5344CB8AC3E}">
        <p14:creationId xmlns:p14="http://schemas.microsoft.com/office/powerpoint/2010/main" val="2451748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3F29D23-4821-D941-9027-B733490BB849}"/>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810D05-EF9E-4802-83AC-82DB24C16FD7}" type="slidenum">
              <a:rPr lang="en-AU" smtClean="0"/>
              <a:pPr/>
              <a:t>65</a:t>
            </a:fld>
            <a:endParaRPr lang="en-AU" dirty="0"/>
          </a:p>
        </p:txBody>
      </p:sp>
      <p:graphicFrame>
        <p:nvGraphicFramePr>
          <p:cNvPr id="4" name="Table 3">
            <a:extLst>
              <a:ext uri="{FF2B5EF4-FFF2-40B4-BE49-F238E27FC236}">
                <a16:creationId xmlns:a16="http://schemas.microsoft.com/office/drawing/2014/main" id="{3B23C9C7-EF07-CE4B-B559-63D9F717DC7D}"/>
              </a:ext>
            </a:extLst>
          </p:cNvPr>
          <p:cNvGraphicFramePr>
            <a:graphicFrameLocks noGrp="1"/>
          </p:cNvGraphicFramePr>
          <p:nvPr>
            <p:extLst>
              <p:ext uri="{D42A27DB-BD31-4B8C-83A1-F6EECF244321}">
                <p14:modId xmlns:p14="http://schemas.microsoft.com/office/powerpoint/2010/main" val="3507538888"/>
              </p:ext>
            </p:extLst>
          </p:nvPr>
        </p:nvGraphicFramePr>
        <p:xfrm>
          <a:off x="228601" y="1843499"/>
          <a:ext cx="8686800" cy="4418438"/>
        </p:xfrm>
        <a:graphic>
          <a:graphicData uri="http://schemas.openxmlformats.org/drawingml/2006/table">
            <a:tbl>
              <a:tblPr>
                <a:tableStyleId>{5C22544A-7EE6-4342-B048-85BDC9FD1C3A}</a:tableStyleId>
              </a:tblPr>
              <a:tblGrid>
                <a:gridCol w="1140142">
                  <a:extLst>
                    <a:ext uri="{9D8B030D-6E8A-4147-A177-3AD203B41FA5}">
                      <a16:colId xmlns:a16="http://schemas.microsoft.com/office/drawing/2014/main" val="2707058757"/>
                    </a:ext>
                  </a:extLst>
                </a:gridCol>
                <a:gridCol w="7546658">
                  <a:extLst>
                    <a:ext uri="{9D8B030D-6E8A-4147-A177-3AD203B41FA5}">
                      <a16:colId xmlns:a16="http://schemas.microsoft.com/office/drawing/2014/main" val="1287967457"/>
                    </a:ext>
                  </a:extLst>
                </a:gridCol>
              </a:tblGrid>
              <a:tr h="358065">
                <a:tc>
                  <a:txBody>
                    <a:bodyPr/>
                    <a:lstStyle/>
                    <a:p>
                      <a:pPr algn="ctr" fontAlgn="ctr"/>
                      <a:r>
                        <a:rPr lang="en-AU" sz="1000" u="none" strike="noStrike">
                          <a:solidFill>
                            <a:schemeClr val="bg1"/>
                          </a:solidFill>
                          <a:effectLst/>
                          <a:latin typeface="+mj-lt"/>
                        </a:rPr>
                        <a:t>Non-native plant cover </a:t>
                      </a:r>
                      <a:endParaRPr lang="en-AU" sz="1000" b="1" i="0" u="none" strike="noStrike">
                        <a:solidFill>
                          <a:schemeClr val="bg1"/>
                        </a:solidFill>
                        <a:effectLst/>
                        <a:latin typeface="+mj-lt"/>
                      </a:endParaRPr>
                    </a:p>
                  </a:txBody>
                  <a:tcPr marL="5329" marR="5329" marT="5329" marB="0" anchor="ctr">
                    <a:solidFill>
                      <a:schemeClr val="tx2"/>
                    </a:solidFill>
                  </a:tcPr>
                </a:tc>
                <a:tc>
                  <a:txBody>
                    <a:bodyPr/>
                    <a:lstStyle/>
                    <a:p>
                      <a:pPr algn="l" fontAlgn="ctr"/>
                      <a:r>
                        <a:rPr lang="en-AU" sz="1000" u="none" strike="noStrike" dirty="0">
                          <a:effectLst/>
                          <a:latin typeface="+mj-lt"/>
                        </a:rPr>
                        <a:t>=IF(</a:t>
                      </a:r>
                      <a:r>
                        <a:rPr lang="en-AU" sz="1000" u="none" strike="noStrike" dirty="0">
                          <a:solidFill>
                            <a:schemeClr val="accent5">
                              <a:lumMod val="75000"/>
                            </a:schemeClr>
                          </a:solidFill>
                          <a:effectLst/>
                          <a:latin typeface="+mj-lt"/>
                        </a:rPr>
                        <a:t>OBS</a:t>
                      </a:r>
                      <a:r>
                        <a:rPr lang="en-AU" sz="1000" u="none" strike="noStrike" dirty="0">
                          <a:effectLst/>
                          <a:latin typeface="+mj-lt"/>
                        </a:rPr>
                        <a:t>=5, 0, IF(</a:t>
                      </a:r>
                      <a:r>
                        <a:rPr lang="en-AU" sz="1000" u="none" strike="noStrike" dirty="0">
                          <a:solidFill>
                            <a:schemeClr val="accent5">
                              <a:lumMod val="75000"/>
                            </a:schemeClr>
                          </a:solidFill>
                          <a:effectLst/>
                          <a:latin typeface="+mj-lt"/>
                        </a:rPr>
                        <a:t>OBS</a:t>
                      </a:r>
                      <a:r>
                        <a:rPr lang="en-AU" sz="1000" u="none" strike="noStrike" dirty="0">
                          <a:effectLst/>
                          <a:latin typeface="+mj-lt"/>
                        </a:rPr>
                        <a:t>=4, 10, IF(</a:t>
                      </a:r>
                      <a:r>
                        <a:rPr lang="en-AU" sz="1000" u="none" strike="noStrike" dirty="0">
                          <a:solidFill>
                            <a:schemeClr val="accent5">
                              <a:lumMod val="75000"/>
                            </a:schemeClr>
                          </a:solidFill>
                          <a:effectLst/>
                          <a:latin typeface="+mj-lt"/>
                        </a:rPr>
                        <a:t>OBS</a:t>
                      </a:r>
                      <a:r>
                        <a:rPr lang="en-AU" sz="1000" u="none" strike="noStrike" dirty="0">
                          <a:effectLst/>
                          <a:latin typeface="+mj-lt"/>
                        </a:rPr>
                        <a:t>=3, 20, IF(</a:t>
                      </a:r>
                      <a:r>
                        <a:rPr lang="en-AU" sz="1000" u="none" strike="noStrike" dirty="0">
                          <a:solidFill>
                            <a:schemeClr val="accent5">
                              <a:lumMod val="75000"/>
                            </a:schemeClr>
                          </a:solidFill>
                          <a:effectLst/>
                          <a:latin typeface="+mj-lt"/>
                        </a:rPr>
                        <a:t>OBS</a:t>
                      </a:r>
                      <a:r>
                        <a:rPr lang="en-AU" sz="1000" u="none" strike="noStrike" dirty="0">
                          <a:effectLst/>
                          <a:latin typeface="+mj-lt"/>
                        </a:rPr>
                        <a:t>=2, 50, IF(</a:t>
                      </a:r>
                      <a:r>
                        <a:rPr lang="en-AU" sz="1000" u="none" strike="noStrike" kern="1200" dirty="0">
                          <a:solidFill>
                            <a:schemeClr val="accent5">
                              <a:lumMod val="75000"/>
                            </a:schemeClr>
                          </a:solidFill>
                          <a:effectLst/>
                          <a:latin typeface="+mn-lt"/>
                          <a:ea typeface="+mn-ea"/>
                          <a:cs typeface="+mn-cs"/>
                        </a:rPr>
                        <a:t>OBS</a:t>
                      </a:r>
                      <a:r>
                        <a:rPr lang="en-AU" sz="1000" u="none" strike="noStrike" dirty="0">
                          <a:effectLst/>
                          <a:latin typeface="+mj-lt"/>
                        </a:rPr>
                        <a:t>=1, 75, 0)))))</a:t>
                      </a:r>
                      <a:endParaRPr lang="en-AU" sz="1000" b="0" i="0" u="none" strike="noStrike" dirty="0">
                        <a:solidFill>
                          <a:srgbClr val="404040"/>
                        </a:solidFill>
                        <a:effectLst/>
                        <a:latin typeface="+mj-lt"/>
                      </a:endParaRPr>
                    </a:p>
                  </a:txBody>
                  <a:tcPr marL="5329" marR="5329" marT="5329" marB="0" anchor="ctr"/>
                </a:tc>
                <a:extLst>
                  <a:ext uri="{0D108BD9-81ED-4DB2-BD59-A6C34878D82A}">
                    <a16:rowId xmlns:a16="http://schemas.microsoft.com/office/drawing/2014/main" val="3722242178"/>
                  </a:ext>
                </a:extLst>
              </a:tr>
              <a:tr h="354048">
                <a:tc>
                  <a:txBody>
                    <a:bodyPr/>
                    <a:lstStyle/>
                    <a:p>
                      <a:pPr algn="ctr" fontAlgn="ctr"/>
                      <a:r>
                        <a:rPr lang="en-AU" sz="1000" u="none" strike="noStrike">
                          <a:solidFill>
                            <a:schemeClr val="bg1"/>
                          </a:solidFill>
                          <a:effectLst/>
                          <a:latin typeface="+mj-lt"/>
                        </a:rPr>
                        <a:t>Canopy cover </a:t>
                      </a:r>
                      <a:endParaRPr lang="en-AU" sz="1000" b="1" i="0" u="none" strike="noStrike">
                        <a:solidFill>
                          <a:schemeClr val="bg1"/>
                        </a:solidFill>
                        <a:effectLst/>
                        <a:latin typeface="+mj-lt"/>
                      </a:endParaRPr>
                    </a:p>
                  </a:txBody>
                  <a:tcPr marL="5329" marR="5329" marT="5329" marB="0" anchor="ctr">
                    <a:solidFill>
                      <a:schemeClr val="tx2"/>
                    </a:solidFill>
                  </a:tcPr>
                </a:tc>
                <a:tc>
                  <a:txBody>
                    <a:bodyPr/>
                    <a:lstStyle/>
                    <a:p>
                      <a:pPr algn="l" fontAlgn="ctr"/>
                      <a:r>
                        <a:rPr lang="en-AU" sz="1000" u="none" strike="noStrike" dirty="0">
                          <a:effectLst/>
                          <a:latin typeface="+mj-lt"/>
                        </a:rPr>
                        <a:t>=IF(</a:t>
                      </a:r>
                      <a:r>
                        <a:rPr lang="en-AU" sz="1000" u="none" strike="noStrike" dirty="0">
                          <a:solidFill>
                            <a:srgbClr val="008F00"/>
                          </a:solidFill>
                          <a:effectLst/>
                          <a:latin typeface="+mj-lt"/>
                        </a:rPr>
                        <a:t>REF</a:t>
                      </a:r>
                      <a:r>
                        <a:rPr lang="en-AU" sz="1000" u="none" strike="noStrike" dirty="0">
                          <a:effectLst/>
                          <a:latin typeface="+mj-lt"/>
                        </a:rPr>
                        <a:t>=0,“NA”,IF((</a:t>
                      </a:r>
                      <a:r>
                        <a:rPr lang="en-AU" sz="1000" u="none" strike="noStrike" dirty="0">
                          <a:solidFill>
                            <a:schemeClr val="accent5">
                              <a:lumMod val="75000"/>
                            </a:schemeClr>
                          </a:solidFill>
                          <a:effectLst/>
                          <a:latin typeface="+mj-lt"/>
                        </a:rPr>
                        <a:t>OBS</a:t>
                      </a:r>
                      <a:r>
                        <a:rPr lang="en-AU" sz="1000" u="none" strike="noStrike" dirty="0">
                          <a:effectLst/>
                          <a:latin typeface="+mj-lt"/>
                        </a:rPr>
                        <a:t>/</a:t>
                      </a:r>
                      <a:r>
                        <a:rPr lang="en-AU" sz="1000" u="none" strike="noStrike" dirty="0">
                          <a:solidFill>
                            <a:srgbClr val="008F00"/>
                          </a:solidFill>
                          <a:effectLst/>
                          <a:latin typeface="+mj-lt"/>
                        </a:rPr>
                        <a:t>REF</a:t>
                      </a:r>
                      <a:r>
                        <a:rPr lang="en-AU" sz="1000" u="none" strike="noStrike" dirty="0">
                          <a:effectLst/>
                          <a:latin typeface="+mj-lt"/>
                        </a:rPr>
                        <a:t>)&lt;=0.49,200*(</a:t>
                      </a:r>
                      <a:r>
                        <a:rPr lang="en-AU" sz="1000" u="none" strike="noStrike" dirty="0">
                          <a:solidFill>
                            <a:schemeClr val="accent5">
                              <a:lumMod val="75000"/>
                            </a:schemeClr>
                          </a:solidFill>
                          <a:effectLst/>
                          <a:latin typeface="+mj-lt"/>
                        </a:rPr>
                        <a:t>OBS</a:t>
                      </a:r>
                      <a:r>
                        <a:rPr lang="en-AU" sz="1000" u="none" strike="noStrike" dirty="0">
                          <a:effectLst/>
                          <a:latin typeface="+mj-lt"/>
                        </a:rPr>
                        <a:t>/</a:t>
                      </a:r>
                      <a:r>
                        <a:rPr lang="en-AU" sz="1000" u="none" strike="noStrike" dirty="0">
                          <a:solidFill>
                            <a:srgbClr val="008F00"/>
                          </a:solidFill>
                          <a:effectLst/>
                          <a:latin typeface="+mj-lt"/>
                        </a:rPr>
                        <a:t>REF</a:t>
                      </a:r>
                      <a:r>
                        <a:rPr lang="en-AU" sz="1000" u="none" strike="noStrike" dirty="0">
                          <a:effectLst/>
                          <a:latin typeface="+mj-lt"/>
                        </a:rPr>
                        <a:t>),IF((</a:t>
                      </a:r>
                      <a:r>
                        <a:rPr lang="en-AU" sz="1000" u="none" strike="noStrike" dirty="0">
                          <a:solidFill>
                            <a:schemeClr val="accent5">
                              <a:lumMod val="75000"/>
                            </a:schemeClr>
                          </a:solidFill>
                          <a:effectLst/>
                          <a:latin typeface="+mj-lt"/>
                        </a:rPr>
                        <a:t>OBS</a:t>
                      </a:r>
                      <a:r>
                        <a:rPr lang="en-AU" sz="1000" u="none" strike="noStrike" dirty="0">
                          <a:effectLst/>
                          <a:latin typeface="+mj-lt"/>
                        </a:rPr>
                        <a:t>/</a:t>
                      </a:r>
                      <a:r>
                        <a:rPr lang="en-AU" sz="1000" u="none" strike="noStrike" dirty="0">
                          <a:solidFill>
                            <a:srgbClr val="008F00"/>
                          </a:solidFill>
                          <a:effectLst/>
                          <a:latin typeface="+mj-lt"/>
                        </a:rPr>
                        <a:t>REF</a:t>
                      </a:r>
                      <a:r>
                        <a:rPr lang="en-AU" sz="1000" u="none" strike="noStrike" dirty="0">
                          <a:effectLst/>
                          <a:latin typeface="+mj-lt"/>
                        </a:rPr>
                        <a:t>)&lt;=1.5,100,IF((</a:t>
                      </a:r>
                      <a:r>
                        <a:rPr lang="en-AU" sz="1000" u="none" strike="noStrike" dirty="0">
                          <a:solidFill>
                            <a:schemeClr val="accent5">
                              <a:lumMod val="75000"/>
                            </a:schemeClr>
                          </a:solidFill>
                          <a:effectLst/>
                          <a:latin typeface="+mj-lt"/>
                        </a:rPr>
                        <a:t>OBS</a:t>
                      </a:r>
                      <a:r>
                        <a:rPr lang="en-AU" sz="1000" u="none" strike="noStrike" dirty="0">
                          <a:effectLst/>
                          <a:latin typeface="+mj-lt"/>
                        </a:rPr>
                        <a:t>/</a:t>
                      </a:r>
                      <a:r>
                        <a:rPr lang="en-AU" sz="1000" u="none" strike="noStrike" dirty="0">
                          <a:solidFill>
                            <a:srgbClr val="008F00"/>
                          </a:solidFill>
                          <a:effectLst/>
                          <a:latin typeface="+mj-lt"/>
                        </a:rPr>
                        <a:t>REF</a:t>
                      </a:r>
                      <a:r>
                        <a:rPr lang="en-AU" sz="1000" u="none" strike="noStrike" dirty="0">
                          <a:effectLst/>
                          <a:latin typeface="+mj-lt"/>
                        </a:rPr>
                        <a:t>)&lt;=2,- 40*(</a:t>
                      </a:r>
                      <a:r>
                        <a:rPr lang="en-AU" sz="1000" u="none" strike="noStrike" dirty="0">
                          <a:solidFill>
                            <a:schemeClr val="accent5">
                              <a:lumMod val="75000"/>
                            </a:schemeClr>
                          </a:solidFill>
                          <a:effectLst/>
                          <a:latin typeface="+mj-lt"/>
                        </a:rPr>
                        <a:t>OBS</a:t>
                      </a:r>
                      <a:r>
                        <a:rPr lang="en-AU" sz="1000" u="none" strike="noStrike" dirty="0">
                          <a:effectLst/>
                          <a:latin typeface="+mj-lt"/>
                        </a:rPr>
                        <a:t>/</a:t>
                      </a:r>
                      <a:r>
                        <a:rPr lang="en-AU" sz="1000" u="none" strike="noStrike" dirty="0">
                          <a:solidFill>
                            <a:srgbClr val="008F00"/>
                          </a:solidFill>
                          <a:effectLst/>
                          <a:latin typeface="+mj-lt"/>
                        </a:rPr>
                        <a:t>REF</a:t>
                      </a:r>
                      <a:r>
                        <a:rPr lang="en-AU" sz="1000" u="none" strike="noStrike" dirty="0">
                          <a:effectLst/>
                          <a:latin typeface="+mj-lt"/>
                        </a:rPr>
                        <a:t>)+140,60))))</a:t>
                      </a:r>
                      <a:endParaRPr lang="en-AU" sz="1000" b="0" i="0" u="none" strike="noStrike" dirty="0">
                        <a:solidFill>
                          <a:srgbClr val="404040"/>
                        </a:solidFill>
                        <a:effectLst/>
                        <a:latin typeface="+mj-lt"/>
                      </a:endParaRPr>
                    </a:p>
                  </a:txBody>
                  <a:tcPr marL="5329" marR="5329" marT="5329" marB="0" anchor="ctr"/>
                </a:tc>
                <a:extLst>
                  <a:ext uri="{0D108BD9-81ED-4DB2-BD59-A6C34878D82A}">
                    <a16:rowId xmlns:a16="http://schemas.microsoft.com/office/drawing/2014/main" val="1023921947"/>
                  </a:ext>
                </a:extLst>
              </a:tr>
              <a:tr h="354048">
                <a:tc>
                  <a:txBody>
                    <a:bodyPr/>
                    <a:lstStyle/>
                    <a:p>
                      <a:pPr algn="ctr" fontAlgn="ctr"/>
                      <a:r>
                        <a:rPr lang="en-AU" sz="1000" u="none" strike="noStrike">
                          <a:solidFill>
                            <a:schemeClr val="bg1"/>
                          </a:solidFill>
                          <a:effectLst/>
                          <a:latin typeface="+mj-lt"/>
                        </a:rPr>
                        <a:t>Sub-Canopy cover </a:t>
                      </a:r>
                      <a:endParaRPr lang="en-AU" sz="1000" b="1" i="0" u="none" strike="noStrike">
                        <a:solidFill>
                          <a:schemeClr val="bg1"/>
                        </a:solidFill>
                        <a:effectLst/>
                        <a:latin typeface="+mj-lt"/>
                      </a:endParaRPr>
                    </a:p>
                  </a:txBody>
                  <a:tcPr marL="5329" marR="5329" marT="5329" marB="0" anchor="ctr">
                    <a:solidFill>
                      <a:schemeClr val="tx2"/>
                    </a:solidFill>
                  </a:tcPr>
                </a:tc>
                <a:tc>
                  <a:txBody>
                    <a:bodyPr/>
                    <a:lstStyle/>
                    <a:p>
                      <a:pPr algn="l" fontAlgn="ctr"/>
                      <a:r>
                        <a:rPr lang="en-AU" sz="1000" u="none" strike="noStrike" dirty="0">
                          <a:effectLst/>
                          <a:latin typeface="+mj-lt"/>
                        </a:rPr>
                        <a:t>=IF(</a:t>
                      </a:r>
                      <a:r>
                        <a:rPr lang="en-AU" sz="1000" u="none" strike="noStrike" dirty="0">
                          <a:solidFill>
                            <a:srgbClr val="008F00"/>
                          </a:solidFill>
                          <a:effectLst/>
                          <a:latin typeface="+mj-lt"/>
                        </a:rPr>
                        <a:t>REF</a:t>
                      </a:r>
                      <a:r>
                        <a:rPr lang="en-AU" sz="1000" u="none" strike="noStrike" dirty="0">
                          <a:effectLst/>
                          <a:latin typeface="+mj-lt"/>
                        </a:rPr>
                        <a:t>=0,“NA”,IF((</a:t>
                      </a:r>
                      <a:r>
                        <a:rPr lang="en-AU" sz="1000" u="none" strike="noStrike" dirty="0">
                          <a:solidFill>
                            <a:schemeClr val="accent5">
                              <a:lumMod val="75000"/>
                            </a:schemeClr>
                          </a:solidFill>
                          <a:effectLst/>
                          <a:latin typeface="+mj-lt"/>
                        </a:rPr>
                        <a:t>OBS</a:t>
                      </a:r>
                      <a:r>
                        <a:rPr lang="en-AU" sz="1000" u="none" strike="noStrike" dirty="0">
                          <a:effectLst/>
                          <a:latin typeface="+mj-lt"/>
                        </a:rPr>
                        <a:t>/</a:t>
                      </a:r>
                      <a:r>
                        <a:rPr lang="en-AU" sz="1000" u="none" strike="noStrike" dirty="0">
                          <a:solidFill>
                            <a:srgbClr val="008F00"/>
                          </a:solidFill>
                          <a:effectLst/>
                          <a:latin typeface="+mj-lt"/>
                        </a:rPr>
                        <a:t>REF</a:t>
                      </a:r>
                      <a:r>
                        <a:rPr lang="en-AU" sz="1000" u="none" strike="noStrike" dirty="0">
                          <a:effectLst/>
                          <a:latin typeface="+mj-lt"/>
                        </a:rPr>
                        <a:t>)&lt;=0.49,200*(</a:t>
                      </a:r>
                      <a:r>
                        <a:rPr lang="en-AU" sz="1000" u="none" strike="noStrike" dirty="0">
                          <a:solidFill>
                            <a:schemeClr val="accent5">
                              <a:lumMod val="75000"/>
                            </a:schemeClr>
                          </a:solidFill>
                          <a:effectLst/>
                          <a:latin typeface="+mj-lt"/>
                        </a:rPr>
                        <a:t>OBS</a:t>
                      </a:r>
                      <a:r>
                        <a:rPr lang="en-AU" sz="1000" u="none" strike="noStrike" dirty="0">
                          <a:effectLst/>
                          <a:latin typeface="+mj-lt"/>
                        </a:rPr>
                        <a:t>/</a:t>
                      </a:r>
                      <a:r>
                        <a:rPr lang="en-AU" sz="1000" u="none" strike="noStrike" dirty="0">
                          <a:solidFill>
                            <a:srgbClr val="008F00"/>
                          </a:solidFill>
                          <a:effectLst/>
                          <a:latin typeface="+mj-lt"/>
                        </a:rPr>
                        <a:t>REF</a:t>
                      </a:r>
                      <a:r>
                        <a:rPr lang="en-AU" sz="1000" u="none" strike="noStrike" dirty="0">
                          <a:effectLst/>
                          <a:latin typeface="+mj-lt"/>
                        </a:rPr>
                        <a:t>),IF((</a:t>
                      </a:r>
                      <a:r>
                        <a:rPr lang="en-AU" sz="1000" u="none" strike="noStrike" dirty="0">
                          <a:solidFill>
                            <a:schemeClr val="accent5">
                              <a:lumMod val="75000"/>
                            </a:schemeClr>
                          </a:solidFill>
                          <a:effectLst/>
                          <a:latin typeface="+mj-lt"/>
                        </a:rPr>
                        <a:t>OBS</a:t>
                      </a:r>
                      <a:r>
                        <a:rPr lang="en-AU" sz="1000" u="none" strike="noStrike" dirty="0">
                          <a:effectLst/>
                          <a:latin typeface="+mj-lt"/>
                        </a:rPr>
                        <a:t>/</a:t>
                      </a:r>
                      <a:r>
                        <a:rPr lang="en-AU" sz="1000" u="none" strike="noStrike" dirty="0">
                          <a:solidFill>
                            <a:srgbClr val="008F00"/>
                          </a:solidFill>
                          <a:effectLst/>
                          <a:latin typeface="+mj-lt"/>
                        </a:rPr>
                        <a:t>REF</a:t>
                      </a:r>
                      <a:r>
                        <a:rPr lang="en-AU" sz="1000" u="none" strike="noStrike" dirty="0">
                          <a:effectLst/>
                          <a:latin typeface="+mj-lt"/>
                        </a:rPr>
                        <a:t>)&lt;=1.5,100,IF((</a:t>
                      </a:r>
                      <a:r>
                        <a:rPr lang="en-AU" sz="1000" u="none" strike="noStrike" dirty="0">
                          <a:solidFill>
                            <a:schemeClr val="accent5">
                              <a:lumMod val="75000"/>
                            </a:schemeClr>
                          </a:solidFill>
                          <a:effectLst/>
                          <a:latin typeface="+mj-lt"/>
                        </a:rPr>
                        <a:t>OBS</a:t>
                      </a:r>
                      <a:r>
                        <a:rPr lang="en-AU" sz="1000" u="none" strike="noStrike" dirty="0">
                          <a:effectLst/>
                          <a:latin typeface="+mj-lt"/>
                        </a:rPr>
                        <a:t>/</a:t>
                      </a:r>
                      <a:r>
                        <a:rPr lang="en-AU" sz="1000" u="none" strike="noStrike" dirty="0">
                          <a:solidFill>
                            <a:srgbClr val="008F00"/>
                          </a:solidFill>
                          <a:effectLst/>
                          <a:latin typeface="+mj-lt"/>
                        </a:rPr>
                        <a:t>REF</a:t>
                      </a:r>
                      <a:r>
                        <a:rPr lang="en-AU" sz="1000" u="none" strike="noStrike" dirty="0">
                          <a:effectLst/>
                          <a:latin typeface="+mj-lt"/>
                        </a:rPr>
                        <a:t>)&lt;=2,- 40*(</a:t>
                      </a:r>
                      <a:r>
                        <a:rPr lang="en-AU" sz="1000" u="none" strike="noStrike" dirty="0">
                          <a:solidFill>
                            <a:schemeClr val="accent5">
                              <a:lumMod val="75000"/>
                            </a:schemeClr>
                          </a:solidFill>
                          <a:effectLst/>
                          <a:latin typeface="+mj-lt"/>
                        </a:rPr>
                        <a:t>OBS</a:t>
                      </a:r>
                      <a:r>
                        <a:rPr lang="en-AU" sz="1000" u="none" strike="noStrike" dirty="0">
                          <a:effectLst/>
                          <a:latin typeface="+mj-lt"/>
                        </a:rPr>
                        <a:t>/</a:t>
                      </a:r>
                      <a:r>
                        <a:rPr lang="en-AU" sz="1000" u="none" strike="noStrike" dirty="0">
                          <a:solidFill>
                            <a:srgbClr val="008F00"/>
                          </a:solidFill>
                          <a:effectLst/>
                          <a:latin typeface="+mj-lt"/>
                        </a:rPr>
                        <a:t>REF</a:t>
                      </a:r>
                      <a:r>
                        <a:rPr lang="en-AU" sz="1000" u="none" strike="noStrike" dirty="0">
                          <a:effectLst/>
                          <a:latin typeface="+mj-lt"/>
                        </a:rPr>
                        <a:t>)+140,60))))</a:t>
                      </a:r>
                      <a:endParaRPr lang="en-AU" sz="1000" b="0" i="0" u="none" strike="noStrike" dirty="0">
                        <a:solidFill>
                          <a:srgbClr val="404040"/>
                        </a:solidFill>
                        <a:effectLst/>
                        <a:latin typeface="+mj-lt"/>
                      </a:endParaRPr>
                    </a:p>
                  </a:txBody>
                  <a:tcPr marL="5329" marR="5329" marT="5329" marB="0" anchor="ctr"/>
                </a:tc>
                <a:extLst>
                  <a:ext uri="{0D108BD9-81ED-4DB2-BD59-A6C34878D82A}">
                    <a16:rowId xmlns:a16="http://schemas.microsoft.com/office/drawing/2014/main" val="997935214"/>
                  </a:ext>
                </a:extLst>
              </a:tr>
              <a:tr h="703052">
                <a:tc rowSpan="2">
                  <a:txBody>
                    <a:bodyPr/>
                    <a:lstStyle/>
                    <a:p>
                      <a:pPr algn="ctr" fontAlgn="ctr"/>
                      <a:r>
                        <a:rPr lang="en-AU" sz="1000" u="none" strike="noStrike" dirty="0">
                          <a:solidFill>
                            <a:schemeClr val="bg1"/>
                          </a:solidFill>
                          <a:effectLst/>
                          <a:latin typeface="+mj-lt"/>
                        </a:rPr>
                        <a:t>Shrub cover </a:t>
                      </a:r>
                      <a:endParaRPr lang="en-AU" sz="1000" b="1" i="0" u="none" strike="noStrike" dirty="0">
                        <a:solidFill>
                          <a:schemeClr val="bg1"/>
                        </a:solidFill>
                        <a:effectLst/>
                        <a:latin typeface="+mj-lt"/>
                      </a:endParaRPr>
                    </a:p>
                  </a:txBody>
                  <a:tcPr marL="5329" marR="5329" marT="5329" marB="0" anchor="ctr">
                    <a:solidFill>
                      <a:schemeClr val="tx2"/>
                    </a:solidFill>
                  </a:tcPr>
                </a:tc>
                <a:tc>
                  <a:txBody>
                    <a:bodyPr/>
                    <a:lstStyle/>
                    <a:p>
                      <a:pPr algn="l" fontAlgn="ctr"/>
                      <a:r>
                        <a:rPr lang="en-AU" sz="1000" u="none" strike="noStrike" dirty="0">
                          <a:effectLst/>
                          <a:latin typeface="+mj-lt"/>
                        </a:rPr>
                        <a:t>For Woody Ecosystems:</a:t>
                      </a:r>
                    </a:p>
                    <a:p>
                      <a:pPr algn="l" fontAlgn="ctr"/>
                      <a:endParaRPr lang="en-AU" sz="1000" u="none" strike="noStrike" dirty="0">
                        <a:effectLst/>
                        <a:latin typeface="+mj-lt"/>
                      </a:endParaRPr>
                    </a:p>
                    <a:p>
                      <a:pPr algn="l" fontAlgn="ctr"/>
                      <a:r>
                        <a:rPr lang="en-AU" sz="1000" u="none" strike="noStrike" dirty="0">
                          <a:effectLst/>
                          <a:latin typeface="+mj-lt"/>
                        </a:rPr>
                        <a:t> =IF(</a:t>
                      </a:r>
                      <a:r>
                        <a:rPr lang="en-AU" sz="1000" u="none" strike="noStrike" dirty="0">
                          <a:solidFill>
                            <a:srgbClr val="008F00"/>
                          </a:solidFill>
                          <a:effectLst/>
                          <a:latin typeface="+mj-lt"/>
                        </a:rPr>
                        <a:t>REF</a:t>
                      </a:r>
                      <a:r>
                        <a:rPr lang="en-AU" sz="1000" u="none" strike="noStrike" dirty="0">
                          <a:effectLst/>
                          <a:latin typeface="+mj-lt"/>
                        </a:rPr>
                        <a:t>=0,“NA”,IF((</a:t>
                      </a:r>
                      <a:r>
                        <a:rPr lang="en-AU" sz="1000" u="none" strike="noStrike" dirty="0">
                          <a:solidFill>
                            <a:schemeClr val="accent5">
                              <a:lumMod val="75000"/>
                            </a:schemeClr>
                          </a:solidFill>
                          <a:effectLst/>
                          <a:latin typeface="+mj-lt"/>
                        </a:rPr>
                        <a:t>OBS</a:t>
                      </a:r>
                      <a:r>
                        <a:rPr lang="en-AU" sz="1000" u="none" strike="noStrike" dirty="0">
                          <a:effectLst/>
                          <a:latin typeface="+mj-lt"/>
                        </a:rPr>
                        <a:t>/</a:t>
                      </a:r>
                      <a:r>
                        <a:rPr lang="en-AU" sz="1000" u="none" strike="noStrike" dirty="0">
                          <a:solidFill>
                            <a:srgbClr val="008F00"/>
                          </a:solidFill>
                          <a:effectLst/>
                          <a:latin typeface="+mj-lt"/>
                        </a:rPr>
                        <a:t>REF</a:t>
                      </a:r>
                      <a:r>
                        <a:rPr lang="en-AU" sz="1000" u="none" strike="noStrike" dirty="0">
                          <a:effectLst/>
                          <a:latin typeface="+mj-lt"/>
                        </a:rPr>
                        <a:t>)&lt;=0.1,0,IF((</a:t>
                      </a:r>
                      <a:r>
                        <a:rPr lang="en-AU" sz="1000" u="none" strike="noStrike" dirty="0">
                          <a:solidFill>
                            <a:schemeClr val="accent5">
                              <a:lumMod val="75000"/>
                            </a:schemeClr>
                          </a:solidFill>
                          <a:effectLst/>
                          <a:latin typeface="+mj-lt"/>
                        </a:rPr>
                        <a:t>OBS</a:t>
                      </a:r>
                      <a:r>
                        <a:rPr lang="en-AU" sz="1000" u="none" strike="noStrike" dirty="0">
                          <a:effectLst/>
                          <a:latin typeface="+mj-lt"/>
                        </a:rPr>
                        <a:t>/</a:t>
                      </a:r>
                      <a:r>
                        <a:rPr lang="en-AU" sz="1000" u="none" strike="noStrike" dirty="0">
                          <a:solidFill>
                            <a:srgbClr val="008F00"/>
                          </a:solidFill>
                          <a:effectLst/>
                          <a:latin typeface="+mj-lt"/>
                        </a:rPr>
                        <a:t>REF</a:t>
                      </a:r>
                      <a:r>
                        <a:rPr lang="en-AU" sz="1000" u="none" strike="noStrike" dirty="0">
                          <a:effectLst/>
                          <a:latin typeface="+mj-lt"/>
                        </a:rPr>
                        <a:t>)&lt;=0.49,200*(</a:t>
                      </a:r>
                      <a:r>
                        <a:rPr lang="en-AU" sz="1000" u="none" strike="noStrike" dirty="0">
                          <a:solidFill>
                            <a:schemeClr val="accent5">
                              <a:lumMod val="75000"/>
                            </a:schemeClr>
                          </a:solidFill>
                          <a:effectLst/>
                          <a:latin typeface="+mj-lt"/>
                        </a:rPr>
                        <a:t>OBS</a:t>
                      </a:r>
                      <a:r>
                        <a:rPr lang="en-AU" sz="1000" u="none" strike="noStrike" dirty="0">
                          <a:effectLst/>
                          <a:latin typeface="+mj-lt"/>
                        </a:rPr>
                        <a:t>/</a:t>
                      </a:r>
                      <a:r>
                        <a:rPr lang="en-AU" sz="1000" u="none" strike="noStrike" dirty="0">
                          <a:solidFill>
                            <a:srgbClr val="008F00"/>
                          </a:solidFill>
                          <a:effectLst/>
                          <a:latin typeface="+mj-lt"/>
                        </a:rPr>
                        <a:t>REF</a:t>
                      </a:r>
                      <a:r>
                        <a:rPr lang="en-AU" sz="1000" u="none" strike="noStrike" dirty="0">
                          <a:effectLst/>
                          <a:latin typeface="+mj-lt"/>
                        </a:rPr>
                        <a:t>),IF((</a:t>
                      </a:r>
                      <a:r>
                        <a:rPr lang="en-AU" sz="1000" u="none" strike="noStrike" dirty="0">
                          <a:solidFill>
                            <a:schemeClr val="accent5">
                              <a:lumMod val="75000"/>
                            </a:schemeClr>
                          </a:solidFill>
                          <a:effectLst/>
                          <a:latin typeface="+mj-lt"/>
                        </a:rPr>
                        <a:t>OBS</a:t>
                      </a:r>
                      <a:r>
                        <a:rPr lang="en-AU" sz="1000" u="none" strike="noStrike" dirty="0">
                          <a:effectLst/>
                          <a:latin typeface="+mj-lt"/>
                        </a:rPr>
                        <a:t>/</a:t>
                      </a:r>
                      <a:r>
                        <a:rPr lang="en-AU" sz="1000" u="none" strike="noStrike" dirty="0">
                          <a:solidFill>
                            <a:srgbClr val="008F00"/>
                          </a:solidFill>
                          <a:effectLst/>
                          <a:latin typeface="+mj-lt"/>
                        </a:rPr>
                        <a:t>REF</a:t>
                      </a:r>
                      <a:r>
                        <a:rPr lang="en-AU" sz="1000" u="none" strike="noStrike" dirty="0">
                          <a:effectLst/>
                          <a:latin typeface="+mj-lt"/>
                        </a:rPr>
                        <a:t>)&lt;=2,100, IF((</a:t>
                      </a:r>
                      <a:r>
                        <a:rPr lang="en-AU" sz="1000" u="none" strike="noStrike" dirty="0">
                          <a:solidFill>
                            <a:schemeClr val="accent5">
                              <a:lumMod val="75000"/>
                            </a:schemeClr>
                          </a:solidFill>
                          <a:effectLst/>
                          <a:latin typeface="+mj-lt"/>
                        </a:rPr>
                        <a:t>OBS</a:t>
                      </a:r>
                      <a:r>
                        <a:rPr lang="en-AU" sz="1000" u="none" strike="noStrike" dirty="0">
                          <a:effectLst/>
                          <a:latin typeface="+mj-lt"/>
                        </a:rPr>
                        <a:t>/</a:t>
                      </a:r>
                      <a:r>
                        <a:rPr lang="en-AU" sz="1000" u="none" strike="noStrike" dirty="0">
                          <a:solidFill>
                            <a:srgbClr val="008F00"/>
                          </a:solidFill>
                          <a:effectLst/>
                          <a:latin typeface="+mj-lt"/>
                        </a:rPr>
                        <a:t>REF</a:t>
                      </a:r>
                      <a:r>
                        <a:rPr lang="en-AU" sz="1000" u="none" strike="noStrike" dirty="0">
                          <a:effectLst/>
                          <a:latin typeface="+mj-lt"/>
                        </a:rPr>
                        <a:t>)&lt;=2.5,-40*(</a:t>
                      </a:r>
                      <a:r>
                        <a:rPr lang="en-AU" sz="1000" u="none" strike="noStrike" dirty="0">
                          <a:solidFill>
                            <a:schemeClr val="accent5">
                              <a:lumMod val="75000"/>
                            </a:schemeClr>
                          </a:solidFill>
                          <a:effectLst/>
                          <a:latin typeface="+mj-lt"/>
                        </a:rPr>
                        <a:t>OBS</a:t>
                      </a:r>
                      <a:r>
                        <a:rPr lang="en-AU" sz="1000" u="none" strike="noStrike" dirty="0">
                          <a:effectLst/>
                          <a:latin typeface="+mj-lt"/>
                        </a:rPr>
                        <a:t>/</a:t>
                      </a:r>
                      <a:r>
                        <a:rPr lang="en-AU" sz="1000" u="none" strike="noStrike" dirty="0">
                          <a:solidFill>
                            <a:srgbClr val="008F00"/>
                          </a:solidFill>
                          <a:effectLst/>
                          <a:latin typeface="+mj-lt"/>
                        </a:rPr>
                        <a:t>REF</a:t>
                      </a:r>
                      <a:r>
                        <a:rPr lang="en-AU" sz="1000" u="none" strike="noStrike" dirty="0">
                          <a:effectLst/>
                          <a:latin typeface="+mj-lt"/>
                        </a:rPr>
                        <a:t>)+160,60))))) </a:t>
                      </a:r>
                      <a:endParaRPr lang="en-AU" sz="1000" b="0" i="0" u="none" strike="noStrike" dirty="0">
                        <a:solidFill>
                          <a:srgbClr val="404040"/>
                        </a:solidFill>
                        <a:effectLst/>
                        <a:latin typeface="+mj-lt"/>
                      </a:endParaRPr>
                    </a:p>
                  </a:txBody>
                  <a:tcPr marL="5329" marR="5329" marT="5329" marB="0" anchor="ctr"/>
                </a:tc>
                <a:extLst>
                  <a:ext uri="{0D108BD9-81ED-4DB2-BD59-A6C34878D82A}">
                    <a16:rowId xmlns:a16="http://schemas.microsoft.com/office/drawing/2014/main" val="1131960757"/>
                  </a:ext>
                </a:extLst>
              </a:tr>
              <a:tr h="1051017">
                <a:tc vMerge="1">
                  <a:txBody>
                    <a:bodyPr/>
                    <a:lstStyle/>
                    <a:p>
                      <a:endParaRPr lang="en-AU"/>
                    </a:p>
                  </a:txBody>
                  <a:tcPr/>
                </a:tc>
                <a:tc>
                  <a:txBody>
                    <a:bodyPr/>
                    <a:lstStyle/>
                    <a:p>
                      <a:pPr algn="l" fontAlgn="ctr"/>
                      <a:r>
                        <a:rPr lang="en-AU" sz="1000" u="none" strike="noStrike" dirty="0">
                          <a:effectLst/>
                          <a:latin typeface="+mj-lt"/>
                        </a:rPr>
                        <a:t>For Grasslands: </a:t>
                      </a:r>
                    </a:p>
                    <a:p>
                      <a:pPr algn="l" fontAlgn="ctr"/>
                      <a:endParaRPr lang="en-AU" sz="1000" u="none" strike="noStrike" dirty="0">
                        <a:effectLst/>
                        <a:latin typeface="+mj-lt"/>
                      </a:endParaRPr>
                    </a:p>
                    <a:p>
                      <a:pPr algn="l" fontAlgn="ctr"/>
                      <a:r>
                        <a:rPr lang="en-AU" sz="1000" u="none" strike="noStrike" dirty="0">
                          <a:effectLst/>
                          <a:latin typeface="+mj-lt"/>
                        </a:rPr>
                        <a:t>=IF(</a:t>
                      </a:r>
                      <a:r>
                        <a:rPr lang="en-AU" sz="1000" u="none" strike="noStrike" dirty="0">
                          <a:solidFill>
                            <a:srgbClr val="008F00"/>
                          </a:solidFill>
                          <a:effectLst/>
                          <a:latin typeface="+mj-lt"/>
                        </a:rPr>
                        <a:t>REF</a:t>
                      </a:r>
                      <a:r>
                        <a:rPr lang="en-AU" sz="1000" u="none" strike="noStrike" dirty="0">
                          <a:effectLst/>
                          <a:latin typeface="+mj-lt"/>
                        </a:rPr>
                        <a:t>=0,((IF(</a:t>
                      </a:r>
                      <a:r>
                        <a:rPr lang="en-AU" sz="1000" u="none" strike="noStrike" dirty="0">
                          <a:solidFill>
                            <a:schemeClr val="accent5">
                              <a:lumMod val="75000"/>
                            </a:schemeClr>
                          </a:solidFill>
                          <a:effectLst/>
                          <a:latin typeface="+mj-lt"/>
                        </a:rPr>
                        <a:t>OBS</a:t>
                      </a:r>
                      <a:r>
                        <a:rPr lang="en-AU" sz="1000" u="none" strike="noStrike" dirty="0">
                          <a:effectLst/>
                          <a:latin typeface="+mj-lt"/>
                        </a:rPr>
                        <a:t>=0,100,IF((</a:t>
                      </a:r>
                      <a:r>
                        <a:rPr lang="en-AU" sz="1000" u="none" strike="noStrike" dirty="0">
                          <a:solidFill>
                            <a:schemeClr val="accent5">
                              <a:lumMod val="75000"/>
                            </a:schemeClr>
                          </a:solidFill>
                          <a:effectLst/>
                          <a:latin typeface="+mj-lt"/>
                        </a:rPr>
                        <a:t>OBS</a:t>
                      </a:r>
                      <a:r>
                        <a:rPr lang="en-AU" sz="1000" u="none" strike="noStrike" dirty="0">
                          <a:effectLst/>
                          <a:latin typeface="+mj-lt"/>
                        </a:rPr>
                        <a:t>/1)&lt;=0.1,0,IF((</a:t>
                      </a:r>
                      <a:r>
                        <a:rPr lang="en-AU" sz="1000" u="none" strike="noStrike" dirty="0">
                          <a:solidFill>
                            <a:schemeClr val="accent5">
                              <a:lumMod val="75000"/>
                            </a:schemeClr>
                          </a:solidFill>
                          <a:effectLst/>
                          <a:latin typeface="+mj-lt"/>
                        </a:rPr>
                        <a:t>OBS</a:t>
                      </a:r>
                      <a:r>
                        <a:rPr lang="en-AU" sz="1000" u="none" strike="noStrike" dirty="0">
                          <a:effectLst/>
                          <a:latin typeface="+mj-lt"/>
                        </a:rPr>
                        <a:t>/1)&lt;=0.49,200*(</a:t>
                      </a:r>
                      <a:r>
                        <a:rPr lang="en-AU" sz="1000" u="none" strike="noStrike" dirty="0">
                          <a:solidFill>
                            <a:schemeClr val="accent5">
                              <a:lumMod val="75000"/>
                            </a:schemeClr>
                          </a:solidFill>
                          <a:effectLst/>
                          <a:latin typeface="+mj-lt"/>
                        </a:rPr>
                        <a:t>OBS</a:t>
                      </a:r>
                      <a:r>
                        <a:rPr lang="en-AU" sz="1000" u="none" strike="noStrike" dirty="0">
                          <a:effectLst/>
                          <a:latin typeface="+mj-lt"/>
                        </a:rPr>
                        <a:t>/1),IF((</a:t>
                      </a:r>
                      <a:r>
                        <a:rPr lang="en-AU" sz="1000" u="none" strike="noStrike" dirty="0">
                          <a:solidFill>
                            <a:schemeClr val="accent5">
                              <a:lumMod val="75000"/>
                            </a:schemeClr>
                          </a:solidFill>
                          <a:effectLst/>
                          <a:latin typeface="+mj-lt"/>
                        </a:rPr>
                        <a:t>OBS</a:t>
                      </a:r>
                      <a:r>
                        <a:rPr lang="en-AU" sz="1000" u="none" strike="noStrike" dirty="0">
                          <a:effectLst/>
                          <a:latin typeface="+mj-lt"/>
                        </a:rPr>
                        <a:t>/1)&lt;=2,100 ,IF((</a:t>
                      </a:r>
                      <a:r>
                        <a:rPr lang="en-AU" sz="1000" u="none" strike="noStrike" dirty="0">
                          <a:solidFill>
                            <a:schemeClr val="accent5">
                              <a:lumMod val="75000"/>
                            </a:schemeClr>
                          </a:solidFill>
                          <a:effectLst/>
                          <a:latin typeface="+mj-lt"/>
                        </a:rPr>
                        <a:t>OBS</a:t>
                      </a:r>
                      <a:r>
                        <a:rPr lang="en-AU" sz="1000" u="none" strike="noStrike" dirty="0">
                          <a:effectLst/>
                          <a:latin typeface="+mj-lt"/>
                        </a:rPr>
                        <a:t>/1)&lt;=2.5,-40*(</a:t>
                      </a:r>
                      <a:r>
                        <a:rPr lang="en-AU" sz="1000" u="none" strike="noStrike" dirty="0">
                          <a:solidFill>
                            <a:schemeClr val="accent5">
                              <a:lumMod val="75000"/>
                            </a:schemeClr>
                          </a:solidFill>
                          <a:effectLst/>
                          <a:latin typeface="+mj-lt"/>
                        </a:rPr>
                        <a:t>OBS</a:t>
                      </a:r>
                      <a:r>
                        <a:rPr lang="en-AU" sz="1000" u="none" strike="noStrike" dirty="0">
                          <a:effectLst/>
                          <a:latin typeface="+mj-lt"/>
                        </a:rPr>
                        <a:t>/1)+160,60))))), IF((</a:t>
                      </a:r>
                      <a:r>
                        <a:rPr lang="en-AU" sz="1000" u="none" strike="noStrike" dirty="0">
                          <a:solidFill>
                            <a:schemeClr val="accent5">
                              <a:lumMod val="75000"/>
                            </a:schemeClr>
                          </a:solidFill>
                          <a:effectLst/>
                          <a:latin typeface="+mj-lt"/>
                        </a:rPr>
                        <a:t>OBS</a:t>
                      </a:r>
                      <a:r>
                        <a:rPr lang="en-AU" sz="1000" u="none" strike="noStrike" dirty="0">
                          <a:effectLst/>
                          <a:latin typeface="+mj-lt"/>
                        </a:rPr>
                        <a:t>/</a:t>
                      </a:r>
                      <a:r>
                        <a:rPr lang="en-AU" sz="1000" u="none" strike="noStrike" dirty="0">
                          <a:solidFill>
                            <a:srgbClr val="008F00"/>
                          </a:solidFill>
                          <a:effectLst/>
                          <a:latin typeface="+mj-lt"/>
                        </a:rPr>
                        <a:t>REF</a:t>
                      </a:r>
                      <a:r>
                        <a:rPr lang="en-AU" sz="1000" u="none" strike="noStrike" dirty="0">
                          <a:effectLst/>
                          <a:latin typeface="+mj-lt"/>
                        </a:rPr>
                        <a:t>)&lt;=0.1,0,IF((</a:t>
                      </a:r>
                      <a:r>
                        <a:rPr lang="en-AU" sz="1000" u="none" strike="noStrike" dirty="0">
                          <a:solidFill>
                            <a:schemeClr val="accent5">
                              <a:lumMod val="75000"/>
                            </a:schemeClr>
                          </a:solidFill>
                          <a:effectLst/>
                          <a:latin typeface="+mj-lt"/>
                        </a:rPr>
                        <a:t>OBS</a:t>
                      </a:r>
                      <a:r>
                        <a:rPr lang="en-AU" sz="1000" u="none" strike="noStrike" dirty="0">
                          <a:effectLst/>
                          <a:latin typeface="+mj-lt"/>
                        </a:rPr>
                        <a:t>/</a:t>
                      </a:r>
                      <a:r>
                        <a:rPr lang="en-AU" sz="1000" u="none" strike="noStrike" dirty="0">
                          <a:solidFill>
                            <a:srgbClr val="008F00"/>
                          </a:solidFill>
                          <a:effectLst/>
                          <a:latin typeface="+mj-lt"/>
                        </a:rPr>
                        <a:t>REF</a:t>
                      </a:r>
                      <a:r>
                        <a:rPr lang="en-AU" sz="1000" u="none" strike="noStrike" dirty="0">
                          <a:effectLst/>
                          <a:latin typeface="+mj-lt"/>
                        </a:rPr>
                        <a:t>)&lt;=0.49,200*(</a:t>
                      </a:r>
                      <a:r>
                        <a:rPr lang="en-AU" sz="1000" u="none" strike="noStrike" dirty="0">
                          <a:solidFill>
                            <a:schemeClr val="accent5">
                              <a:lumMod val="75000"/>
                            </a:schemeClr>
                          </a:solidFill>
                          <a:effectLst/>
                          <a:latin typeface="+mj-lt"/>
                        </a:rPr>
                        <a:t>OBS</a:t>
                      </a:r>
                      <a:r>
                        <a:rPr lang="en-AU" sz="1000" u="none" strike="noStrike" dirty="0">
                          <a:effectLst/>
                          <a:latin typeface="+mj-lt"/>
                        </a:rPr>
                        <a:t>/</a:t>
                      </a:r>
                      <a:r>
                        <a:rPr lang="en-AU" sz="1000" u="none" strike="noStrike" dirty="0">
                          <a:solidFill>
                            <a:srgbClr val="008F00"/>
                          </a:solidFill>
                          <a:effectLst/>
                          <a:latin typeface="+mj-lt"/>
                        </a:rPr>
                        <a:t>REF</a:t>
                      </a:r>
                      <a:r>
                        <a:rPr lang="en-AU" sz="1000" u="none" strike="noStrike" dirty="0">
                          <a:effectLst/>
                          <a:latin typeface="+mj-lt"/>
                        </a:rPr>
                        <a:t>),IF((</a:t>
                      </a:r>
                      <a:r>
                        <a:rPr lang="en-AU" sz="1000" u="none" strike="noStrike" dirty="0">
                          <a:solidFill>
                            <a:schemeClr val="accent5">
                              <a:lumMod val="75000"/>
                            </a:schemeClr>
                          </a:solidFill>
                          <a:effectLst/>
                          <a:latin typeface="+mj-lt"/>
                        </a:rPr>
                        <a:t>OBS</a:t>
                      </a:r>
                      <a:r>
                        <a:rPr lang="en-AU" sz="1000" u="none" strike="noStrike" dirty="0">
                          <a:effectLst/>
                          <a:latin typeface="+mj-lt"/>
                        </a:rPr>
                        <a:t>/</a:t>
                      </a:r>
                      <a:r>
                        <a:rPr lang="en-AU" sz="1000" u="none" strike="noStrike" dirty="0">
                          <a:solidFill>
                            <a:srgbClr val="008F00"/>
                          </a:solidFill>
                          <a:effectLst/>
                          <a:latin typeface="+mj-lt"/>
                        </a:rPr>
                        <a:t>REF</a:t>
                      </a:r>
                      <a:r>
                        <a:rPr lang="en-AU" sz="1000" u="none" strike="noStrike" dirty="0">
                          <a:effectLst/>
                          <a:latin typeface="+mj-lt"/>
                        </a:rPr>
                        <a:t>)&lt;=2,100,IF((</a:t>
                      </a:r>
                      <a:r>
                        <a:rPr lang="en-AU" sz="1000" u="none" strike="noStrike" dirty="0">
                          <a:solidFill>
                            <a:schemeClr val="accent5">
                              <a:lumMod val="75000"/>
                            </a:schemeClr>
                          </a:solidFill>
                          <a:effectLst/>
                          <a:latin typeface="+mj-lt"/>
                        </a:rPr>
                        <a:t>OBS</a:t>
                      </a:r>
                      <a:r>
                        <a:rPr lang="en-AU" sz="1000" u="none" strike="noStrike" dirty="0">
                          <a:effectLst/>
                          <a:latin typeface="+mj-lt"/>
                        </a:rPr>
                        <a:t>/</a:t>
                      </a:r>
                      <a:r>
                        <a:rPr lang="en-AU" sz="1000" u="none" strike="noStrike" dirty="0">
                          <a:solidFill>
                            <a:srgbClr val="008F00"/>
                          </a:solidFill>
                          <a:effectLst/>
                          <a:latin typeface="+mj-lt"/>
                        </a:rPr>
                        <a:t>REF</a:t>
                      </a:r>
                      <a:r>
                        <a:rPr lang="en-AU" sz="1000" u="none" strike="noStrike" dirty="0">
                          <a:effectLst/>
                          <a:latin typeface="+mj-lt"/>
                        </a:rPr>
                        <a:t>)&lt;= 2.5,-40*(</a:t>
                      </a:r>
                      <a:r>
                        <a:rPr lang="en-AU" sz="1000" u="none" strike="noStrike" dirty="0">
                          <a:solidFill>
                            <a:schemeClr val="accent5">
                              <a:lumMod val="75000"/>
                            </a:schemeClr>
                          </a:solidFill>
                          <a:effectLst/>
                          <a:latin typeface="+mj-lt"/>
                        </a:rPr>
                        <a:t>OBS</a:t>
                      </a:r>
                      <a:r>
                        <a:rPr lang="en-AU" sz="1000" u="none" strike="noStrike" dirty="0">
                          <a:effectLst/>
                          <a:latin typeface="+mj-lt"/>
                        </a:rPr>
                        <a:t>/</a:t>
                      </a:r>
                      <a:r>
                        <a:rPr lang="en-AU" sz="1000" u="none" strike="noStrike" dirty="0">
                          <a:solidFill>
                            <a:srgbClr val="008F00"/>
                          </a:solidFill>
                          <a:effectLst/>
                          <a:latin typeface="+mj-lt"/>
                        </a:rPr>
                        <a:t>REF</a:t>
                      </a:r>
                      <a:r>
                        <a:rPr lang="en-AU" sz="1000" u="none" strike="noStrike" dirty="0">
                          <a:effectLst/>
                          <a:latin typeface="+mj-lt"/>
                        </a:rPr>
                        <a:t>)+160,60))))) </a:t>
                      </a:r>
                      <a:endParaRPr lang="en-AU" sz="1000" b="0" i="0" u="none" strike="noStrike" dirty="0">
                        <a:solidFill>
                          <a:srgbClr val="404040"/>
                        </a:solidFill>
                        <a:effectLst/>
                        <a:latin typeface="+mj-lt"/>
                      </a:endParaRPr>
                    </a:p>
                  </a:txBody>
                  <a:tcPr marL="5329" marR="5329" marT="5329" marB="0" anchor="ctr"/>
                </a:tc>
                <a:extLst>
                  <a:ext uri="{0D108BD9-81ED-4DB2-BD59-A6C34878D82A}">
                    <a16:rowId xmlns:a16="http://schemas.microsoft.com/office/drawing/2014/main" val="3998644714"/>
                  </a:ext>
                </a:extLst>
              </a:tr>
              <a:tr h="354048">
                <a:tc>
                  <a:txBody>
                    <a:bodyPr/>
                    <a:lstStyle/>
                    <a:p>
                      <a:pPr algn="ctr" fontAlgn="ctr"/>
                      <a:r>
                        <a:rPr lang="en-AU" sz="1000" u="none" strike="noStrike">
                          <a:solidFill>
                            <a:schemeClr val="bg1"/>
                          </a:solidFill>
                          <a:effectLst/>
                          <a:latin typeface="+mj-lt"/>
                        </a:rPr>
                        <a:t>Litter cover </a:t>
                      </a:r>
                      <a:endParaRPr lang="en-AU" sz="1000" b="1" i="0" u="none" strike="noStrike">
                        <a:solidFill>
                          <a:schemeClr val="bg1"/>
                        </a:solidFill>
                        <a:effectLst/>
                        <a:latin typeface="+mj-lt"/>
                      </a:endParaRPr>
                    </a:p>
                  </a:txBody>
                  <a:tcPr marL="5329" marR="5329" marT="5329" marB="0" anchor="ctr">
                    <a:solidFill>
                      <a:schemeClr val="tx2"/>
                    </a:solidFill>
                  </a:tcPr>
                </a:tc>
                <a:tc>
                  <a:txBody>
                    <a:bodyPr/>
                    <a:lstStyle/>
                    <a:p>
                      <a:pPr algn="l" fontAlgn="ctr"/>
                      <a:r>
                        <a:rPr lang="en-AU" sz="1000" u="none" strike="noStrike" dirty="0">
                          <a:effectLst/>
                          <a:latin typeface="+mj-lt"/>
                        </a:rPr>
                        <a:t>=IF(REF=0,“NA”,IF(</a:t>
                      </a:r>
                      <a:r>
                        <a:rPr lang="en-AU" sz="1000" u="none" strike="noStrike" dirty="0">
                          <a:solidFill>
                            <a:schemeClr val="accent5">
                              <a:lumMod val="75000"/>
                            </a:schemeClr>
                          </a:solidFill>
                          <a:effectLst/>
                          <a:latin typeface="+mj-lt"/>
                        </a:rPr>
                        <a:t>OBS</a:t>
                      </a:r>
                      <a:r>
                        <a:rPr lang="en-AU" sz="1000" u="none" strike="noStrike" dirty="0">
                          <a:effectLst/>
                          <a:latin typeface="+mj-lt"/>
                        </a:rPr>
                        <a:t>/</a:t>
                      </a:r>
                      <a:r>
                        <a:rPr lang="en-AU" sz="1000" u="none" strike="noStrike" dirty="0">
                          <a:solidFill>
                            <a:srgbClr val="008F00"/>
                          </a:solidFill>
                          <a:effectLst/>
                          <a:latin typeface="+mj-lt"/>
                        </a:rPr>
                        <a:t>REF</a:t>
                      </a:r>
                      <a:r>
                        <a:rPr lang="en-AU" sz="1000" u="none" strike="noStrike" dirty="0">
                          <a:effectLst/>
                          <a:latin typeface="+mj-lt"/>
                        </a:rPr>
                        <a:t>&lt;=0.1,0,IF(</a:t>
                      </a:r>
                      <a:r>
                        <a:rPr lang="en-AU" sz="1000" u="none" strike="noStrike" dirty="0">
                          <a:solidFill>
                            <a:schemeClr val="accent5">
                              <a:lumMod val="75000"/>
                            </a:schemeClr>
                          </a:solidFill>
                          <a:effectLst/>
                          <a:latin typeface="+mj-lt"/>
                        </a:rPr>
                        <a:t>OBS</a:t>
                      </a:r>
                      <a:r>
                        <a:rPr lang="en-AU" sz="1000" u="none" strike="noStrike" dirty="0">
                          <a:effectLst/>
                          <a:latin typeface="+mj-lt"/>
                        </a:rPr>
                        <a:t>/</a:t>
                      </a:r>
                      <a:r>
                        <a:rPr lang="en-AU" sz="1000" u="none" strike="noStrike" dirty="0">
                          <a:solidFill>
                            <a:srgbClr val="008F00"/>
                          </a:solidFill>
                          <a:effectLst/>
                          <a:latin typeface="+mj-lt"/>
                        </a:rPr>
                        <a:t>REF</a:t>
                      </a:r>
                      <a:r>
                        <a:rPr lang="en-AU" sz="1000" u="none" strike="noStrike" dirty="0">
                          <a:effectLst/>
                          <a:latin typeface="+mj-lt"/>
                        </a:rPr>
                        <a:t>&lt;=0.5,250*(</a:t>
                      </a:r>
                      <a:r>
                        <a:rPr lang="en-AU" sz="1000" u="none" strike="noStrike" dirty="0">
                          <a:solidFill>
                            <a:schemeClr val="accent5">
                              <a:lumMod val="75000"/>
                            </a:schemeClr>
                          </a:solidFill>
                          <a:effectLst/>
                          <a:latin typeface="+mj-lt"/>
                        </a:rPr>
                        <a:t>OBS</a:t>
                      </a:r>
                      <a:r>
                        <a:rPr lang="en-AU" sz="1000" u="none" strike="noStrike" dirty="0">
                          <a:effectLst/>
                          <a:latin typeface="+mj-lt"/>
                        </a:rPr>
                        <a:t>/</a:t>
                      </a:r>
                      <a:r>
                        <a:rPr lang="en-AU" sz="1000" u="none" strike="noStrike" dirty="0">
                          <a:solidFill>
                            <a:srgbClr val="008F00"/>
                          </a:solidFill>
                          <a:effectLst/>
                          <a:latin typeface="+mj-lt"/>
                        </a:rPr>
                        <a:t>REF</a:t>
                      </a:r>
                      <a:r>
                        <a:rPr lang="en-AU" sz="1000" u="none" strike="noStrike" dirty="0">
                          <a:effectLst/>
                          <a:latin typeface="+mj-lt"/>
                        </a:rPr>
                        <a:t>)- 25,IF(</a:t>
                      </a:r>
                      <a:r>
                        <a:rPr lang="en-AU" sz="1000" u="none" strike="noStrike" dirty="0">
                          <a:solidFill>
                            <a:schemeClr val="accent5">
                              <a:lumMod val="75000"/>
                            </a:schemeClr>
                          </a:solidFill>
                          <a:effectLst/>
                          <a:latin typeface="+mj-lt"/>
                        </a:rPr>
                        <a:t>OBS</a:t>
                      </a:r>
                      <a:r>
                        <a:rPr lang="en-AU" sz="1000" u="none" strike="noStrike" dirty="0">
                          <a:effectLst/>
                          <a:latin typeface="+mj-lt"/>
                        </a:rPr>
                        <a:t>/</a:t>
                      </a:r>
                      <a:r>
                        <a:rPr lang="en-AU" sz="1000" u="none" strike="noStrike" dirty="0">
                          <a:solidFill>
                            <a:srgbClr val="008F00"/>
                          </a:solidFill>
                          <a:effectLst/>
                          <a:latin typeface="+mj-lt"/>
                        </a:rPr>
                        <a:t>REF</a:t>
                      </a:r>
                      <a:r>
                        <a:rPr lang="en-AU" sz="1000" u="none" strike="noStrike" dirty="0">
                          <a:effectLst/>
                          <a:latin typeface="+mj-lt"/>
                        </a:rPr>
                        <a:t>&lt;=2,100,IF(</a:t>
                      </a:r>
                      <a:r>
                        <a:rPr lang="en-AU" sz="1000" u="none" strike="noStrike" dirty="0">
                          <a:solidFill>
                            <a:schemeClr val="accent5">
                              <a:lumMod val="75000"/>
                            </a:schemeClr>
                          </a:solidFill>
                          <a:effectLst/>
                          <a:latin typeface="+mj-lt"/>
                        </a:rPr>
                        <a:t>OBS</a:t>
                      </a:r>
                      <a:r>
                        <a:rPr lang="en-AU" sz="1000" u="none" strike="noStrike" dirty="0">
                          <a:effectLst/>
                          <a:latin typeface="+mj-lt"/>
                        </a:rPr>
                        <a:t>/</a:t>
                      </a:r>
                      <a:r>
                        <a:rPr lang="en-AU" sz="1000" u="none" strike="noStrike" dirty="0">
                          <a:solidFill>
                            <a:srgbClr val="008F00"/>
                          </a:solidFill>
                          <a:effectLst/>
                          <a:latin typeface="+mj-lt"/>
                        </a:rPr>
                        <a:t>REF</a:t>
                      </a:r>
                      <a:r>
                        <a:rPr lang="en-AU" sz="1000" u="none" strike="noStrike" dirty="0">
                          <a:effectLst/>
                          <a:latin typeface="+mj-lt"/>
                        </a:rPr>
                        <a:t>&lt;=2.5,-80*(</a:t>
                      </a:r>
                      <a:r>
                        <a:rPr lang="en-AU" sz="1000" u="none" strike="noStrike" dirty="0">
                          <a:solidFill>
                            <a:schemeClr val="accent5">
                              <a:lumMod val="75000"/>
                            </a:schemeClr>
                          </a:solidFill>
                          <a:effectLst/>
                          <a:latin typeface="+mj-lt"/>
                        </a:rPr>
                        <a:t>OBS</a:t>
                      </a:r>
                      <a:r>
                        <a:rPr lang="en-AU" sz="1000" u="none" strike="noStrike" dirty="0">
                          <a:effectLst/>
                          <a:latin typeface="+mj-lt"/>
                        </a:rPr>
                        <a:t>/</a:t>
                      </a:r>
                      <a:r>
                        <a:rPr lang="en-AU" sz="1000" u="none" strike="noStrike" dirty="0">
                          <a:solidFill>
                            <a:srgbClr val="008F00"/>
                          </a:solidFill>
                          <a:effectLst/>
                          <a:latin typeface="+mj-lt"/>
                        </a:rPr>
                        <a:t>REF</a:t>
                      </a:r>
                      <a:r>
                        <a:rPr lang="en-AU" sz="1000" u="none" strike="noStrike" dirty="0">
                          <a:effectLst/>
                          <a:latin typeface="+mj-lt"/>
                        </a:rPr>
                        <a:t>)+260,60)))))</a:t>
                      </a:r>
                      <a:endParaRPr lang="en-AU" sz="1000" b="0" i="0" u="none" strike="noStrike" dirty="0">
                        <a:solidFill>
                          <a:srgbClr val="404040"/>
                        </a:solidFill>
                        <a:effectLst/>
                        <a:latin typeface="+mj-lt"/>
                      </a:endParaRPr>
                    </a:p>
                  </a:txBody>
                  <a:tcPr marL="5329" marR="5329" marT="5329" marB="0" anchor="ctr"/>
                </a:tc>
                <a:extLst>
                  <a:ext uri="{0D108BD9-81ED-4DB2-BD59-A6C34878D82A}">
                    <a16:rowId xmlns:a16="http://schemas.microsoft.com/office/drawing/2014/main" val="1581711328"/>
                  </a:ext>
                </a:extLst>
              </a:tr>
              <a:tr h="528030">
                <a:tc>
                  <a:txBody>
                    <a:bodyPr/>
                    <a:lstStyle/>
                    <a:p>
                      <a:pPr algn="ctr" fontAlgn="ctr"/>
                      <a:r>
                        <a:rPr lang="en-AU" sz="1000" u="none" strike="noStrike">
                          <a:solidFill>
                            <a:schemeClr val="bg1"/>
                          </a:solidFill>
                          <a:effectLst/>
                          <a:latin typeface="+mj-lt"/>
                        </a:rPr>
                        <a:t>Native perennial grass cover </a:t>
                      </a:r>
                      <a:endParaRPr lang="en-AU" sz="1000" b="1" i="0" u="none" strike="noStrike">
                        <a:solidFill>
                          <a:schemeClr val="bg1"/>
                        </a:solidFill>
                        <a:effectLst/>
                        <a:latin typeface="+mj-lt"/>
                      </a:endParaRPr>
                    </a:p>
                  </a:txBody>
                  <a:tcPr marL="5329" marR="5329" marT="5329" marB="0" anchor="ctr">
                    <a:solidFill>
                      <a:schemeClr val="tx2"/>
                    </a:solidFill>
                  </a:tcPr>
                </a:tc>
                <a:tc>
                  <a:txBody>
                    <a:bodyPr/>
                    <a:lstStyle/>
                    <a:p>
                      <a:pPr algn="l" fontAlgn="ctr"/>
                      <a:r>
                        <a:rPr lang="en-AU" sz="1000" u="none" strike="noStrike" dirty="0">
                          <a:effectLst/>
                          <a:latin typeface="+mj-lt"/>
                        </a:rPr>
                        <a:t>=IF(REF=0,“NA”,IF((</a:t>
                      </a:r>
                      <a:r>
                        <a:rPr lang="en-AU" sz="1000" u="none" strike="noStrike" dirty="0">
                          <a:solidFill>
                            <a:schemeClr val="accent5">
                              <a:lumMod val="75000"/>
                            </a:schemeClr>
                          </a:solidFill>
                          <a:effectLst/>
                          <a:latin typeface="+mj-lt"/>
                        </a:rPr>
                        <a:t>OBS</a:t>
                      </a:r>
                      <a:r>
                        <a:rPr lang="en-AU" sz="1000" u="none" strike="noStrike" dirty="0">
                          <a:effectLst/>
                          <a:latin typeface="+mj-lt"/>
                        </a:rPr>
                        <a:t>/</a:t>
                      </a:r>
                      <a:r>
                        <a:rPr lang="en-AU" sz="1000" u="none" strike="noStrike" dirty="0">
                          <a:solidFill>
                            <a:srgbClr val="008F00"/>
                          </a:solidFill>
                          <a:effectLst/>
                          <a:latin typeface="+mj-lt"/>
                        </a:rPr>
                        <a:t>REF</a:t>
                      </a:r>
                      <a:r>
                        <a:rPr lang="en-AU" sz="1000" u="none" strike="noStrike" dirty="0">
                          <a:effectLst/>
                          <a:latin typeface="+mj-lt"/>
                        </a:rPr>
                        <a:t>)&lt;1,(</a:t>
                      </a:r>
                      <a:r>
                        <a:rPr lang="en-AU" sz="1000" u="none" strike="noStrike" dirty="0">
                          <a:solidFill>
                            <a:schemeClr val="accent5">
                              <a:lumMod val="75000"/>
                            </a:schemeClr>
                          </a:solidFill>
                          <a:effectLst/>
                          <a:latin typeface="+mj-lt"/>
                        </a:rPr>
                        <a:t>OBS</a:t>
                      </a:r>
                      <a:r>
                        <a:rPr lang="en-AU" sz="1000" u="none" strike="noStrike" dirty="0">
                          <a:effectLst/>
                          <a:latin typeface="+mj-lt"/>
                        </a:rPr>
                        <a:t>/</a:t>
                      </a:r>
                      <a:r>
                        <a:rPr lang="en-AU" sz="1000" u="none" strike="noStrike" dirty="0">
                          <a:solidFill>
                            <a:srgbClr val="008F00"/>
                          </a:solidFill>
                          <a:effectLst/>
                          <a:latin typeface="+mj-lt"/>
                        </a:rPr>
                        <a:t>REF</a:t>
                      </a:r>
                      <a:r>
                        <a:rPr lang="en-AU" sz="1000" u="none" strike="noStrike" dirty="0">
                          <a:effectLst/>
                          <a:latin typeface="+mj-lt"/>
                        </a:rPr>
                        <a:t>)*100,100))</a:t>
                      </a:r>
                      <a:endParaRPr lang="en-AU" sz="1000" b="0" i="0" u="none" strike="noStrike" dirty="0">
                        <a:solidFill>
                          <a:srgbClr val="404040"/>
                        </a:solidFill>
                        <a:effectLst/>
                        <a:latin typeface="+mj-lt"/>
                      </a:endParaRPr>
                    </a:p>
                  </a:txBody>
                  <a:tcPr marL="5329" marR="5329" marT="5329" marB="0" anchor="ctr"/>
                </a:tc>
                <a:extLst>
                  <a:ext uri="{0D108BD9-81ED-4DB2-BD59-A6C34878D82A}">
                    <a16:rowId xmlns:a16="http://schemas.microsoft.com/office/drawing/2014/main" val="1945374805"/>
                  </a:ext>
                </a:extLst>
              </a:tr>
              <a:tr h="358065">
                <a:tc>
                  <a:txBody>
                    <a:bodyPr/>
                    <a:lstStyle/>
                    <a:p>
                      <a:pPr algn="ctr" fontAlgn="ctr"/>
                      <a:r>
                        <a:rPr lang="en-AU" sz="1000" u="none" strike="noStrike">
                          <a:solidFill>
                            <a:schemeClr val="bg1"/>
                          </a:solidFill>
                          <a:effectLst/>
                          <a:latin typeface="+mj-lt"/>
                        </a:rPr>
                        <a:t>Canopy height </a:t>
                      </a:r>
                      <a:endParaRPr lang="en-AU" sz="1000" b="1" i="0" u="none" strike="noStrike">
                        <a:solidFill>
                          <a:schemeClr val="bg1"/>
                        </a:solidFill>
                        <a:effectLst/>
                        <a:latin typeface="+mj-lt"/>
                      </a:endParaRPr>
                    </a:p>
                  </a:txBody>
                  <a:tcPr marL="5329" marR="5329" marT="5329" marB="0" anchor="ctr">
                    <a:solidFill>
                      <a:schemeClr val="tx2"/>
                    </a:solidFill>
                  </a:tcPr>
                </a:tc>
                <a:tc>
                  <a:txBody>
                    <a:bodyPr/>
                    <a:lstStyle/>
                    <a:p>
                      <a:pPr algn="l" fontAlgn="ctr"/>
                      <a:r>
                        <a:rPr lang="en-AU" sz="1000" u="none" strike="noStrike" dirty="0">
                          <a:effectLst/>
                          <a:latin typeface="+mj-lt"/>
                        </a:rPr>
                        <a:t>=IF(REF=0,“NA”,IF((</a:t>
                      </a:r>
                      <a:r>
                        <a:rPr lang="en-AU" sz="1000" u="none" strike="noStrike" dirty="0">
                          <a:solidFill>
                            <a:schemeClr val="accent5">
                              <a:lumMod val="75000"/>
                            </a:schemeClr>
                          </a:solidFill>
                          <a:effectLst/>
                          <a:latin typeface="+mj-lt"/>
                        </a:rPr>
                        <a:t>OBS</a:t>
                      </a:r>
                      <a:r>
                        <a:rPr lang="en-AU" sz="1000" u="none" strike="noStrike" dirty="0">
                          <a:effectLst/>
                          <a:latin typeface="+mj-lt"/>
                        </a:rPr>
                        <a:t>/</a:t>
                      </a:r>
                      <a:r>
                        <a:rPr lang="en-AU" sz="1000" u="none" strike="noStrike" dirty="0">
                          <a:solidFill>
                            <a:srgbClr val="008F00"/>
                          </a:solidFill>
                          <a:effectLst/>
                          <a:latin typeface="+mj-lt"/>
                        </a:rPr>
                        <a:t>REF</a:t>
                      </a:r>
                      <a:r>
                        <a:rPr lang="en-AU" sz="1000" u="none" strike="noStrike" dirty="0">
                          <a:effectLst/>
                          <a:latin typeface="+mj-lt"/>
                        </a:rPr>
                        <a:t>)&lt;0.1,0,IF((</a:t>
                      </a:r>
                      <a:r>
                        <a:rPr lang="en-AU" sz="1000" u="none" strike="noStrike" dirty="0">
                          <a:solidFill>
                            <a:schemeClr val="accent5">
                              <a:lumMod val="75000"/>
                            </a:schemeClr>
                          </a:solidFill>
                          <a:effectLst/>
                          <a:latin typeface="+mj-lt"/>
                        </a:rPr>
                        <a:t>OBS</a:t>
                      </a:r>
                      <a:r>
                        <a:rPr lang="en-AU" sz="1000" u="none" strike="noStrike" dirty="0">
                          <a:effectLst/>
                          <a:latin typeface="+mj-lt"/>
                        </a:rPr>
                        <a:t>/</a:t>
                      </a:r>
                      <a:r>
                        <a:rPr lang="en-AU" sz="1000" u="none" strike="noStrike" dirty="0">
                          <a:solidFill>
                            <a:srgbClr val="008F00"/>
                          </a:solidFill>
                          <a:effectLst/>
                          <a:latin typeface="+mj-lt"/>
                        </a:rPr>
                        <a:t>REF</a:t>
                      </a:r>
                      <a:r>
                        <a:rPr lang="en-AU" sz="1000" u="none" strike="noStrike" dirty="0">
                          <a:effectLst/>
                          <a:latin typeface="+mj-lt"/>
                        </a:rPr>
                        <a:t>)&lt;0.19,8,IF((</a:t>
                      </a:r>
                      <a:r>
                        <a:rPr lang="en-AU" sz="1000" u="none" strike="noStrike" dirty="0">
                          <a:solidFill>
                            <a:schemeClr val="accent5">
                              <a:lumMod val="75000"/>
                            </a:schemeClr>
                          </a:solidFill>
                          <a:effectLst/>
                          <a:latin typeface="+mj-lt"/>
                        </a:rPr>
                        <a:t>OBS</a:t>
                      </a:r>
                      <a:r>
                        <a:rPr lang="en-AU" sz="1000" u="none" strike="noStrike" dirty="0">
                          <a:effectLst/>
                          <a:latin typeface="+mj-lt"/>
                        </a:rPr>
                        <a:t>/</a:t>
                      </a:r>
                      <a:r>
                        <a:rPr lang="en-AU" sz="1000" u="none" strike="noStrike" dirty="0">
                          <a:solidFill>
                            <a:srgbClr val="008F00"/>
                          </a:solidFill>
                          <a:effectLst/>
                          <a:latin typeface="+mj-lt"/>
                        </a:rPr>
                        <a:t>REF</a:t>
                      </a:r>
                      <a:r>
                        <a:rPr lang="en-AU" sz="1000" u="none" strike="noStrike" dirty="0">
                          <a:effectLst/>
                          <a:latin typeface="+mj-lt"/>
                        </a:rPr>
                        <a:t>)&lt;0.29,25,IF((</a:t>
                      </a:r>
                      <a:r>
                        <a:rPr lang="en-AU" sz="1000" u="none" strike="noStrike" dirty="0">
                          <a:solidFill>
                            <a:schemeClr val="accent5">
                              <a:lumMod val="75000"/>
                            </a:schemeClr>
                          </a:solidFill>
                          <a:effectLst/>
                          <a:latin typeface="+mj-lt"/>
                        </a:rPr>
                        <a:t>OBS</a:t>
                      </a:r>
                      <a:r>
                        <a:rPr lang="en-AU" sz="1000" u="none" strike="noStrike" dirty="0">
                          <a:effectLst/>
                          <a:latin typeface="+mj-lt"/>
                        </a:rPr>
                        <a:t>/</a:t>
                      </a:r>
                      <a:r>
                        <a:rPr lang="en-AU" sz="1000" u="none" strike="noStrike" dirty="0">
                          <a:solidFill>
                            <a:srgbClr val="008F00"/>
                          </a:solidFill>
                          <a:effectLst/>
                          <a:latin typeface="+mj-lt"/>
                        </a:rPr>
                        <a:t>REF</a:t>
                      </a:r>
                      <a:r>
                        <a:rPr lang="en-AU" sz="1000" u="none" strike="noStrike" dirty="0">
                          <a:effectLst/>
                          <a:latin typeface="+mj-lt"/>
                        </a:rPr>
                        <a:t>)&lt;0.39,41,IF((</a:t>
                      </a:r>
                      <a:r>
                        <a:rPr lang="en-AU" sz="1000" u="none" strike="noStrike" dirty="0">
                          <a:solidFill>
                            <a:schemeClr val="accent5">
                              <a:lumMod val="75000"/>
                            </a:schemeClr>
                          </a:solidFill>
                          <a:effectLst/>
                          <a:latin typeface="+mj-lt"/>
                        </a:rPr>
                        <a:t>OBS</a:t>
                      </a:r>
                      <a:r>
                        <a:rPr lang="en-AU" sz="1000" u="none" strike="noStrike" dirty="0">
                          <a:effectLst/>
                          <a:latin typeface="+mj-lt"/>
                        </a:rPr>
                        <a:t>/</a:t>
                      </a:r>
                      <a:r>
                        <a:rPr lang="en-AU" sz="1000" u="none" strike="noStrike" dirty="0">
                          <a:solidFill>
                            <a:srgbClr val="008F00"/>
                          </a:solidFill>
                          <a:effectLst/>
                          <a:latin typeface="+mj-lt"/>
                        </a:rPr>
                        <a:t>REF</a:t>
                      </a:r>
                      <a:r>
                        <a:rPr lang="en-AU" sz="1000" u="none" strike="noStrike" dirty="0">
                          <a:effectLst/>
                          <a:latin typeface="+mj-lt"/>
                        </a:rPr>
                        <a:t>)&lt;0.49,58,IF((</a:t>
                      </a:r>
                      <a:r>
                        <a:rPr lang="en-AU" sz="1000" u="none" strike="noStrike" dirty="0">
                          <a:solidFill>
                            <a:schemeClr val="accent5">
                              <a:lumMod val="75000"/>
                            </a:schemeClr>
                          </a:solidFill>
                          <a:effectLst/>
                          <a:latin typeface="+mj-lt"/>
                        </a:rPr>
                        <a:t>OBS</a:t>
                      </a:r>
                      <a:r>
                        <a:rPr lang="en-AU" sz="1000" u="none" strike="noStrike" dirty="0">
                          <a:effectLst/>
                          <a:latin typeface="+mj-lt"/>
                        </a:rPr>
                        <a:t>/</a:t>
                      </a:r>
                      <a:r>
                        <a:rPr lang="en-AU" sz="1000" u="none" strike="noStrike" dirty="0">
                          <a:solidFill>
                            <a:srgbClr val="008F00"/>
                          </a:solidFill>
                          <a:effectLst/>
                          <a:latin typeface="+mj-lt"/>
                        </a:rPr>
                        <a:t>REF</a:t>
                      </a:r>
                      <a:r>
                        <a:rPr lang="en-AU" sz="1000" u="none" strike="noStrike" dirty="0">
                          <a:effectLst/>
                          <a:latin typeface="+mj-lt"/>
                        </a:rPr>
                        <a:t>)&lt;0.59,76,IF((</a:t>
                      </a:r>
                      <a:r>
                        <a:rPr lang="en-AU" sz="1000" u="none" strike="noStrike" dirty="0">
                          <a:solidFill>
                            <a:schemeClr val="accent5">
                              <a:lumMod val="75000"/>
                            </a:schemeClr>
                          </a:solidFill>
                          <a:effectLst/>
                          <a:latin typeface="+mj-lt"/>
                        </a:rPr>
                        <a:t>OBS</a:t>
                      </a:r>
                      <a:r>
                        <a:rPr lang="en-AU" sz="1000" u="none" strike="noStrike" dirty="0">
                          <a:effectLst/>
                          <a:latin typeface="+mj-lt"/>
                        </a:rPr>
                        <a:t>/</a:t>
                      </a:r>
                      <a:r>
                        <a:rPr lang="en-AU" sz="1000" u="none" strike="noStrike" dirty="0">
                          <a:solidFill>
                            <a:srgbClr val="008F00"/>
                          </a:solidFill>
                          <a:effectLst/>
                          <a:latin typeface="+mj-lt"/>
                        </a:rPr>
                        <a:t>REF</a:t>
                      </a:r>
                      <a:r>
                        <a:rPr lang="en-AU" sz="1000" u="none" strike="noStrike" dirty="0">
                          <a:effectLst/>
                          <a:latin typeface="+mj-lt"/>
                        </a:rPr>
                        <a:t>)&lt;=0.69,41,100)))))))) </a:t>
                      </a:r>
                      <a:endParaRPr lang="en-AU" sz="1000" b="0" i="0" u="none" strike="noStrike" dirty="0">
                        <a:solidFill>
                          <a:srgbClr val="404040"/>
                        </a:solidFill>
                        <a:effectLst/>
                        <a:latin typeface="+mj-lt"/>
                      </a:endParaRPr>
                    </a:p>
                  </a:txBody>
                  <a:tcPr marL="5329" marR="5329" marT="5329" marB="0" anchor="ctr"/>
                </a:tc>
                <a:extLst>
                  <a:ext uri="{0D108BD9-81ED-4DB2-BD59-A6C34878D82A}">
                    <a16:rowId xmlns:a16="http://schemas.microsoft.com/office/drawing/2014/main" val="1775075814"/>
                  </a:ext>
                </a:extLst>
              </a:tr>
              <a:tr h="358065">
                <a:tc>
                  <a:txBody>
                    <a:bodyPr/>
                    <a:lstStyle/>
                    <a:p>
                      <a:pPr algn="ctr" fontAlgn="ctr"/>
                      <a:r>
                        <a:rPr lang="en-AU" sz="1000" u="none" strike="noStrike" dirty="0">
                          <a:solidFill>
                            <a:schemeClr val="bg1"/>
                          </a:solidFill>
                          <a:effectLst/>
                          <a:latin typeface="+mj-lt"/>
                        </a:rPr>
                        <a:t>Sub-canopy height </a:t>
                      </a:r>
                      <a:endParaRPr lang="en-AU" sz="1000" b="1" i="0" u="none" strike="noStrike" dirty="0">
                        <a:solidFill>
                          <a:schemeClr val="bg1"/>
                        </a:solidFill>
                        <a:effectLst/>
                        <a:latin typeface="+mj-lt"/>
                      </a:endParaRPr>
                    </a:p>
                  </a:txBody>
                  <a:tcPr marL="5329" marR="5329" marT="5329" marB="0" anchor="ctr">
                    <a:solidFill>
                      <a:schemeClr val="tx2"/>
                    </a:solidFill>
                  </a:tcPr>
                </a:tc>
                <a:tc>
                  <a:txBody>
                    <a:bodyPr/>
                    <a:lstStyle/>
                    <a:p>
                      <a:pPr algn="l" fontAlgn="ctr"/>
                      <a:r>
                        <a:rPr lang="en-AU" sz="1000" u="none" strike="noStrike" dirty="0">
                          <a:effectLst/>
                          <a:latin typeface="+mj-lt"/>
                        </a:rPr>
                        <a:t>=IF(REF=0,“NA”,IF((</a:t>
                      </a:r>
                      <a:r>
                        <a:rPr lang="en-AU" sz="1000" u="none" strike="noStrike" dirty="0">
                          <a:solidFill>
                            <a:schemeClr val="accent5">
                              <a:lumMod val="75000"/>
                            </a:schemeClr>
                          </a:solidFill>
                          <a:effectLst/>
                          <a:latin typeface="+mj-lt"/>
                        </a:rPr>
                        <a:t>OBS</a:t>
                      </a:r>
                      <a:r>
                        <a:rPr lang="en-AU" sz="1000" u="none" strike="noStrike" dirty="0">
                          <a:effectLst/>
                          <a:latin typeface="+mj-lt"/>
                        </a:rPr>
                        <a:t>/</a:t>
                      </a:r>
                      <a:r>
                        <a:rPr lang="en-AU" sz="1000" u="none" strike="noStrike" dirty="0">
                          <a:solidFill>
                            <a:srgbClr val="008F00"/>
                          </a:solidFill>
                          <a:effectLst/>
                          <a:latin typeface="+mj-lt"/>
                        </a:rPr>
                        <a:t>REF</a:t>
                      </a:r>
                      <a:r>
                        <a:rPr lang="en-AU" sz="1000" u="none" strike="noStrike" dirty="0">
                          <a:effectLst/>
                          <a:latin typeface="+mj-lt"/>
                        </a:rPr>
                        <a:t>)&lt;0.1,0,IF((</a:t>
                      </a:r>
                      <a:r>
                        <a:rPr lang="en-AU" sz="1000" u="none" strike="noStrike" dirty="0">
                          <a:solidFill>
                            <a:schemeClr val="accent5">
                              <a:lumMod val="75000"/>
                            </a:schemeClr>
                          </a:solidFill>
                          <a:effectLst/>
                          <a:latin typeface="+mj-lt"/>
                        </a:rPr>
                        <a:t>OBS</a:t>
                      </a:r>
                      <a:r>
                        <a:rPr lang="en-AU" sz="1000" u="none" strike="noStrike" dirty="0">
                          <a:effectLst/>
                          <a:latin typeface="+mj-lt"/>
                        </a:rPr>
                        <a:t>/</a:t>
                      </a:r>
                      <a:r>
                        <a:rPr lang="en-AU" sz="1000" u="none" strike="noStrike" dirty="0">
                          <a:solidFill>
                            <a:srgbClr val="008F00"/>
                          </a:solidFill>
                          <a:effectLst/>
                          <a:latin typeface="+mj-lt"/>
                        </a:rPr>
                        <a:t>REF</a:t>
                      </a:r>
                      <a:r>
                        <a:rPr lang="en-AU" sz="1000" u="none" strike="noStrike" dirty="0">
                          <a:effectLst/>
                          <a:latin typeface="+mj-lt"/>
                        </a:rPr>
                        <a:t>)&lt;0.19,8,IF((</a:t>
                      </a:r>
                      <a:r>
                        <a:rPr lang="en-AU" sz="1000" u="none" strike="noStrike" dirty="0">
                          <a:solidFill>
                            <a:schemeClr val="accent5">
                              <a:lumMod val="75000"/>
                            </a:schemeClr>
                          </a:solidFill>
                          <a:effectLst/>
                          <a:latin typeface="+mj-lt"/>
                        </a:rPr>
                        <a:t>OBS</a:t>
                      </a:r>
                      <a:r>
                        <a:rPr lang="en-AU" sz="1000" u="none" strike="noStrike" dirty="0">
                          <a:effectLst/>
                          <a:latin typeface="+mj-lt"/>
                        </a:rPr>
                        <a:t>/</a:t>
                      </a:r>
                      <a:r>
                        <a:rPr lang="en-AU" sz="1000" u="none" strike="noStrike" dirty="0">
                          <a:solidFill>
                            <a:srgbClr val="008F00"/>
                          </a:solidFill>
                          <a:effectLst/>
                          <a:latin typeface="+mj-lt"/>
                        </a:rPr>
                        <a:t>REF</a:t>
                      </a:r>
                      <a:r>
                        <a:rPr lang="en-AU" sz="1000" u="none" strike="noStrike" dirty="0">
                          <a:effectLst/>
                          <a:latin typeface="+mj-lt"/>
                        </a:rPr>
                        <a:t>)&lt;0.29,25,IF((</a:t>
                      </a:r>
                      <a:r>
                        <a:rPr lang="en-AU" sz="1000" u="none" strike="noStrike" dirty="0">
                          <a:solidFill>
                            <a:schemeClr val="accent5">
                              <a:lumMod val="75000"/>
                            </a:schemeClr>
                          </a:solidFill>
                          <a:effectLst/>
                          <a:latin typeface="+mj-lt"/>
                        </a:rPr>
                        <a:t>OBS</a:t>
                      </a:r>
                      <a:r>
                        <a:rPr lang="en-AU" sz="1000" u="none" strike="noStrike" dirty="0">
                          <a:effectLst/>
                          <a:latin typeface="+mj-lt"/>
                        </a:rPr>
                        <a:t>/</a:t>
                      </a:r>
                      <a:r>
                        <a:rPr lang="en-AU" sz="1000" u="none" strike="noStrike" dirty="0">
                          <a:solidFill>
                            <a:srgbClr val="008F00"/>
                          </a:solidFill>
                          <a:effectLst/>
                          <a:latin typeface="+mj-lt"/>
                        </a:rPr>
                        <a:t>REF</a:t>
                      </a:r>
                      <a:r>
                        <a:rPr lang="en-AU" sz="1000" u="none" strike="noStrike" dirty="0">
                          <a:effectLst/>
                          <a:latin typeface="+mj-lt"/>
                        </a:rPr>
                        <a:t>)&lt;0.39,41,IF((</a:t>
                      </a:r>
                      <a:r>
                        <a:rPr lang="en-AU" sz="1000" u="none" strike="noStrike" dirty="0">
                          <a:solidFill>
                            <a:schemeClr val="accent5">
                              <a:lumMod val="75000"/>
                            </a:schemeClr>
                          </a:solidFill>
                          <a:effectLst/>
                          <a:latin typeface="+mj-lt"/>
                        </a:rPr>
                        <a:t>OBS</a:t>
                      </a:r>
                      <a:r>
                        <a:rPr lang="en-AU" sz="1000" u="none" strike="noStrike" dirty="0">
                          <a:effectLst/>
                          <a:latin typeface="+mj-lt"/>
                        </a:rPr>
                        <a:t>/</a:t>
                      </a:r>
                      <a:r>
                        <a:rPr lang="en-AU" sz="1000" u="none" strike="noStrike" dirty="0">
                          <a:solidFill>
                            <a:srgbClr val="008F00"/>
                          </a:solidFill>
                          <a:effectLst/>
                          <a:latin typeface="+mj-lt"/>
                        </a:rPr>
                        <a:t>REF</a:t>
                      </a:r>
                      <a:r>
                        <a:rPr lang="en-AU" sz="1000" u="none" strike="noStrike" dirty="0">
                          <a:effectLst/>
                          <a:latin typeface="+mj-lt"/>
                        </a:rPr>
                        <a:t>)&lt;0.49,58,IF((</a:t>
                      </a:r>
                      <a:r>
                        <a:rPr lang="en-AU" sz="1000" u="none" strike="noStrike" dirty="0">
                          <a:solidFill>
                            <a:schemeClr val="accent5">
                              <a:lumMod val="75000"/>
                            </a:schemeClr>
                          </a:solidFill>
                          <a:effectLst/>
                          <a:latin typeface="+mj-lt"/>
                        </a:rPr>
                        <a:t>OBS</a:t>
                      </a:r>
                      <a:r>
                        <a:rPr lang="en-AU" sz="1000" u="none" strike="noStrike" dirty="0">
                          <a:effectLst/>
                          <a:latin typeface="+mj-lt"/>
                        </a:rPr>
                        <a:t>/</a:t>
                      </a:r>
                      <a:r>
                        <a:rPr lang="en-AU" sz="1000" u="none" strike="noStrike" dirty="0">
                          <a:solidFill>
                            <a:srgbClr val="008F00"/>
                          </a:solidFill>
                          <a:effectLst/>
                          <a:latin typeface="+mj-lt"/>
                        </a:rPr>
                        <a:t>REF</a:t>
                      </a:r>
                      <a:r>
                        <a:rPr lang="en-AU" sz="1000" u="none" strike="noStrike" dirty="0">
                          <a:effectLst/>
                          <a:latin typeface="+mj-lt"/>
                        </a:rPr>
                        <a:t>)&lt;0.59,76,IF((</a:t>
                      </a:r>
                      <a:r>
                        <a:rPr lang="en-AU" sz="1000" u="none" strike="noStrike" dirty="0">
                          <a:solidFill>
                            <a:schemeClr val="accent5">
                              <a:lumMod val="75000"/>
                            </a:schemeClr>
                          </a:solidFill>
                          <a:effectLst/>
                          <a:latin typeface="+mj-lt"/>
                        </a:rPr>
                        <a:t>OBS</a:t>
                      </a:r>
                      <a:r>
                        <a:rPr lang="en-AU" sz="1000" u="none" strike="noStrike" dirty="0">
                          <a:effectLst/>
                          <a:latin typeface="+mj-lt"/>
                        </a:rPr>
                        <a:t>/</a:t>
                      </a:r>
                      <a:r>
                        <a:rPr lang="en-AU" sz="1000" u="none" strike="noStrike" dirty="0">
                          <a:solidFill>
                            <a:srgbClr val="008F00"/>
                          </a:solidFill>
                          <a:effectLst/>
                          <a:latin typeface="+mj-lt"/>
                        </a:rPr>
                        <a:t>REF</a:t>
                      </a:r>
                      <a:r>
                        <a:rPr lang="en-AU" sz="1000" u="none" strike="noStrike" dirty="0">
                          <a:effectLst/>
                          <a:latin typeface="+mj-lt"/>
                        </a:rPr>
                        <a:t>)&lt;=0.69,41,100)))))))) </a:t>
                      </a:r>
                      <a:endParaRPr lang="en-AU" sz="1000" b="0" i="0" u="none" strike="noStrike" dirty="0">
                        <a:solidFill>
                          <a:srgbClr val="404040"/>
                        </a:solidFill>
                        <a:effectLst/>
                        <a:latin typeface="+mj-lt"/>
                      </a:endParaRPr>
                    </a:p>
                  </a:txBody>
                  <a:tcPr marL="5329" marR="5329" marT="5329" marB="0" anchor="ctr"/>
                </a:tc>
                <a:extLst>
                  <a:ext uri="{0D108BD9-81ED-4DB2-BD59-A6C34878D82A}">
                    <a16:rowId xmlns:a16="http://schemas.microsoft.com/office/drawing/2014/main" val="12820856"/>
                  </a:ext>
                </a:extLst>
              </a:tr>
            </a:tbl>
          </a:graphicData>
        </a:graphic>
      </p:graphicFrame>
      <p:sp>
        <p:nvSpPr>
          <p:cNvPr id="9" name="Content Placeholder 15">
            <a:extLst>
              <a:ext uri="{FF2B5EF4-FFF2-40B4-BE49-F238E27FC236}">
                <a16:creationId xmlns:a16="http://schemas.microsoft.com/office/drawing/2014/main" id="{F31AABE9-21A5-CB43-B739-C69E9C2E1964}"/>
              </a:ext>
            </a:extLst>
          </p:cNvPr>
          <p:cNvSpPr txBox="1">
            <a:spLocks/>
          </p:cNvSpPr>
          <p:nvPr/>
        </p:nvSpPr>
        <p:spPr>
          <a:xfrm>
            <a:off x="524574" y="942711"/>
            <a:ext cx="7886700" cy="806375"/>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112713" algn="ctr">
              <a:lnSpc>
                <a:spcPct val="120000"/>
              </a:lnSpc>
              <a:buNone/>
            </a:pPr>
            <a:r>
              <a:rPr lang="en-AU" sz="2000" dirty="0">
                <a:latin typeface="+mj-lt"/>
              </a:rPr>
              <a:t>Below are some examples of how to calculate ICS for various native vegetation indicators. Methods will provide you with the relevant formulas. </a:t>
            </a:r>
          </a:p>
        </p:txBody>
      </p:sp>
      <p:sp>
        <p:nvSpPr>
          <p:cNvPr id="10" name="TextBox 9">
            <a:extLst>
              <a:ext uri="{FF2B5EF4-FFF2-40B4-BE49-F238E27FC236}">
                <a16:creationId xmlns:a16="http://schemas.microsoft.com/office/drawing/2014/main" id="{C96EFAF6-E57C-6B46-BC80-0E62CACC1F83}"/>
              </a:ext>
            </a:extLst>
          </p:cNvPr>
          <p:cNvSpPr txBox="1"/>
          <p:nvPr/>
        </p:nvSpPr>
        <p:spPr>
          <a:xfrm>
            <a:off x="2614276" y="6331164"/>
            <a:ext cx="3707296" cy="415498"/>
          </a:xfrm>
          <a:prstGeom prst="rect">
            <a:avLst/>
          </a:prstGeom>
          <a:noFill/>
        </p:spPr>
        <p:txBody>
          <a:bodyPr wrap="square" rtlCol="0">
            <a:spAutoFit/>
          </a:bodyPr>
          <a:lstStyle/>
          <a:p>
            <a:pPr algn="ctr"/>
            <a:r>
              <a:rPr lang="en-US" sz="1050" dirty="0">
                <a:solidFill>
                  <a:schemeClr val="accent5">
                    <a:lumMod val="75000"/>
                  </a:schemeClr>
                </a:solidFill>
                <a:latin typeface="+mj-lt"/>
              </a:rPr>
              <a:t>OBS</a:t>
            </a:r>
            <a:r>
              <a:rPr lang="en-US" sz="1050" dirty="0">
                <a:latin typeface="+mj-lt"/>
              </a:rPr>
              <a:t> = Observed condition</a:t>
            </a:r>
          </a:p>
          <a:p>
            <a:pPr algn="ctr"/>
            <a:r>
              <a:rPr lang="en-US" sz="1050" dirty="0">
                <a:solidFill>
                  <a:srgbClr val="008F00"/>
                </a:solidFill>
                <a:latin typeface="+mj-lt"/>
              </a:rPr>
              <a:t>REF</a:t>
            </a:r>
            <a:r>
              <a:rPr lang="en-US" sz="1050" dirty="0">
                <a:latin typeface="+mj-lt"/>
              </a:rPr>
              <a:t> = Reference condition</a:t>
            </a:r>
          </a:p>
        </p:txBody>
      </p:sp>
    </p:spTree>
    <p:extLst>
      <p:ext uri="{BB962C8B-B14F-4D97-AF65-F5344CB8AC3E}">
        <p14:creationId xmlns:p14="http://schemas.microsoft.com/office/powerpoint/2010/main" val="11440634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A66DCF-9F25-E74C-8966-AFE8B495BA13}"/>
              </a:ext>
            </a:extLst>
          </p:cNvPr>
          <p:cNvSpPr txBox="1"/>
          <p:nvPr/>
        </p:nvSpPr>
        <p:spPr>
          <a:xfrm>
            <a:off x="-30500" y="265185"/>
            <a:ext cx="7711775" cy="400110"/>
          </a:xfrm>
          <a:prstGeom prst="rect">
            <a:avLst/>
          </a:prstGeom>
          <a:noFill/>
        </p:spPr>
        <p:txBody>
          <a:bodyPr wrap="square" rtlCol="0">
            <a:spAutoFit/>
          </a:bodyPr>
          <a:lstStyle/>
          <a:p>
            <a:pPr algn="ctr"/>
            <a:r>
              <a:rPr lang="en-AU" sz="2000" dirty="0">
                <a:latin typeface="+mj-lt"/>
              </a:rPr>
              <a:t>Relationship between measure as a % of benchmark and ICS</a:t>
            </a:r>
          </a:p>
        </p:txBody>
      </p:sp>
      <p:sp>
        <p:nvSpPr>
          <p:cNvPr id="4" name="Slide Number Placeholder 3">
            <a:extLst>
              <a:ext uri="{FF2B5EF4-FFF2-40B4-BE49-F238E27FC236}">
                <a16:creationId xmlns:a16="http://schemas.microsoft.com/office/drawing/2014/main" id="{9EE4DB1D-D7CB-9A42-8F90-AE87EA62B196}"/>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810D05-EF9E-4802-83AC-82DB24C16FD7}" type="slidenum">
              <a:rPr lang="en-AU" smtClean="0"/>
              <a:pPr/>
              <a:t>66</a:t>
            </a:fld>
            <a:endParaRPr lang="en-AU" dirty="0"/>
          </a:p>
        </p:txBody>
      </p:sp>
      <p:graphicFrame>
        <p:nvGraphicFramePr>
          <p:cNvPr id="8" name="Chart 7">
            <a:extLst>
              <a:ext uri="{FF2B5EF4-FFF2-40B4-BE49-F238E27FC236}">
                <a16:creationId xmlns:a16="http://schemas.microsoft.com/office/drawing/2014/main" id="{3BD861F3-2BB8-FA46-B70D-3588869D46B6}"/>
              </a:ext>
            </a:extLst>
          </p:cNvPr>
          <p:cNvGraphicFramePr>
            <a:graphicFrameLocks/>
          </p:cNvGraphicFramePr>
          <p:nvPr/>
        </p:nvGraphicFramePr>
        <p:xfrm>
          <a:off x="0" y="899088"/>
          <a:ext cx="2880000" cy="1872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hart 9">
            <a:extLst>
              <a:ext uri="{FF2B5EF4-FFF2-40B4-BE49-F238E27FC236}">
                <a16:creationId xmlns:a16="http://schemas.microsoft.com/office/drawing/2014/main" id="{83BFDA12-CB8B-BF41-99DB-F54399FCBDB7}"/>
              </a:ext>
            </a:extLst>
          </p:cNvPr>
          <p:cNvGraphicFramePr>
            <a:graphicFrameLocks/>
          </p:cNvGraphicFramePr>
          <p:nvPr/>
        </p:nvGraphicFramePr>
        <p:xfrm>
          <a:off x="3222000" y="859974"/>
          <a:ext cx="2880000" cy="1872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a:extLst>
              <a:ext uri="{FF2B5EF4-FFF2-40B4-BE49-F238E27FC236}">
                <a16:creationId xmlns:a16="http://schemas.microsoft.com/office/drawing/2014/main" id="{CEB6CDDB-0DDF-6C41-A168-F9EA8AD759D9}"/>
              </a:ext>
            </a:extLst>
          </p:cNvPr>
          <p:cNvGraphicFramePr>
            <a:graphicFrameLocks/>
          </p:cNvGraphicFramePr>
          <p:nvPr/>
        </p:nvGraphicFramePr>
        <p:xfrm>
          <a:off x="6136650" y="859974"/>
          <a:ext cx="2880000" cy="1872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Chart 11">
            <a:extLst>
              <a:ext uri="{FF2B5EF4-FFF2-40B4-BE49-F238E27FC236}">
                <a16:creationId xmlns:a16="http://schemas.microsoft.com/office/drawing/2014/main" id="{46A109D3-FCEF-2949-9D0A-10A0EFB358F3}"/>
              </a:ext>
            </a:extLst>
          </p:cNvPr>
          <p:cNvGraphicFramePr>
            <a:graphicFrameLocks/>
          </p:cNvGraphicFramePr>
          <p:nvPr/>
        </p:nvGraphicFramePr>
        <p:xfrm>
          <a:off x="0" y="2859402"/>
          <a:ext cx="2880000" cy="1872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Chart 12">
            <a:extLst>
              <a:ext uri="{FF2B5EF4-FFF2-40B4-BE49-F238E27FC236}">
                <a16:creationId xmlns:a16="http://schemas.microsoft.com/office/drawing/2014/main" id="{B7CA7CD7-AB3C-C541-919C-86F0A0177E4C}"/>
              </a:ext>
            </a:extLst>
          </p:cNvPr>
          <p:cNvGraphicFramePr>
            <a:graphicFrameLocks/>
          </p:cNvGraphicFramePr>
          <p:nvPr/>
        </p:nvGraphicFramePr>
        <p:xfrm>
          <a:off x="6136650" y="2854725"/>
          <a:ext cx="2880000" cy="1872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Chart 13">
            <a:extLst>
              <a:ext uri="{FF2B5EF4-FFF2-40B4-BE49-F238E27FC236}">
                <a16:creationId xmlns:a16="http://schemas.microsoft.com/office/drawing/2014/main" id="{6C25E6CA-CF5B-1A47-AA2B-33199AD7CE50}"/>
              </a:ext>
            </a:extLst>
          </p:cNvPr>
          <p:cNvGraphicFramePr>
            <a:graphicFrameLocks/>
          </p:cNvGraphicFramePr>
          <p:nvPr/>
        </p:nvGraphicFramePr>
        <p:xfrm>
          <a:off x="0" y="4849476"/>
          <a:ext cx="2880000" cy="1872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5" name="Chart 14">
            <a:extLst>
              <a:ext uri="{FF2B5EF4-FFF2-40B4-BE49-F238E27FC236}">
                <a16:creationId xmlns:a16="http://schemas.microsoft.com/office/drawing/2014/main" id="{E6FF549D-00B5-764D-981D-4FEBAEC02907}"/>
              </a:ext>
            </a:extLst>
          </p:cNvPr>
          <p:cNvGraphicFramePr>
            <a:graphicFrameLocks/>
          </p:cNvGraphicFramePr>
          <p:nvPr/>
        </p:nvGraphicFramePr>
        <p:xfrm>
          <a:off x="3228975" y="4849476"/>
          <a:ext cx="2880000" cy="1872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6" name="Chart 15">
            <a:extLst>
              <a:ext uri="{FF2B5EF4-FFF2-40B4-BE49-F238E27FC236}">
                <a16:creationId xmlns:a16="http://schemas.microsoft.com/office/drawing/2014/main" id="{98936151-07E6-EF44-8462-A668261901CD}"/>
              </a:ext>
            </a:extLst>
          </p:cNvPr>
          <p:cNvGraphicFramePr>
            <a:graphicFrameLocks/>
          </p:cNvGraphicFramePr>
          <p:nvPr/>
        </p:nvGraphicFramePr>
        <p:xfrm>
          <a:off x="6264000" y="4849476"/>
          <a:ext cx="2880000" cy="187200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7" name="Chart 16">
            <a:extLst>
              <a:ext uri="{FF2B5EF4-FFF2-40B4-BE49-F238E27FC236}">
                <a16:creationId xmlns:a16="http://schemas.microsoft.com/office/drawing/2014/main" id="{519791D5-2FBC-6749-8702-117517D08768}"/>
              </a:ext>
            </a:extLst>
          </p:cNvPr>
          <p:cNvGraphicFramePr>
            <a:graphicFrameLocks/>
          </p:cNvGraphicFramePr>
          <p:nvPr/>
        </p:nvGraphicFramePr>
        <p:xfrm>
          <a:off x="3222000" y="2854725"/>
          <a:ext cx="2880000" cy="1872000"/>
        </p:xfrm>
        <a:graphic>
          <a:graphicData uri="http://schemas.openxmlformats.org/drawingml/2006/chart">
            <c:chart xmlns:c="http://schemas.openxmlformats.org/drawingml/2006/chart" xmlns:r="http://schemas.openxmlformats.org/officeDocument/2006/relationships" r:id="rId10"/>
          </a:graphicData>
        </a:graphic>
      </p:graphicFrame>
    </p:spTree>
    <p:extLst>
      <p:ext uri="{BB962C8B-B14F-4D97-AF65-F5344CB8AC3E}">
        <p14:creationId xmlns:p14="http://schemas.microsoft.com/office/powerpoint/2010/main" val="7252781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0F2E60E2-E957-ED4F-89BD-76D2C864CE25}"/>
              </a:ext>
            </a:extLst>
          </p:cNvPr>
          <p:cNvGraphicFramePr>
            <a:graphicFrameLocks noGrp="1"/>
          </p:cNvGraphicFramePr>
          <p:nvPr>
            <p:ph idx="1"/>
            <p:extLst>
              <p:ext uri="{D42A27DB-BD31-4B8C-83A1-F6EECF244321}">
                <p14:modId xmlns:p14="http://schemas.microsoft.com/office/powerpoint/2010/main" val="484489701"/>
              </p:ext>
            </p:extLst>
          </p:nvPr>
        </p:nvGraphicFramePr>
        <p:xfrm>
          <a:off x="284162" y="2252821"/>
          <a:ext cx="8488363" cy="2929393"/>
        </p:xfrm>
        <a:graphic>
          <a:graphicData uri="http://schemas.openxmlformats.org/drawingml/2006/table">
            <a:tbl>
              <a:tblPr>
                <a:tableStyleId>{5C22544A-7EE6-4342-B048-85BDC9FD1C3A}</a:tableStyleId>
              </a:tblPr>
              <a:tblGrid>
                <a:gridCol w="1287784">
                  <a:extLst>
                    <a:ext uri="{9D8B030D-6E8A-4147-A177-3AD203B41FA5}">
                      <a16:colId xmlns:a16="http://schemas.microsoft.com/office/drawing/2014/main" val="1182643934"/>
                    </a:ext>
                  </a:extLst>
                </a:gridCol>
                <a:gridCol w="523982">
                  <a:extLst>
                    <a:ext uri="{9D8B030D-6E8A-4147-A177-3AD203B41FA5}">
                      <a16:colId xmlns:a16="http://schemas.microsoft.com/office/drawing/2014/main" val="3864813126"/>
                    </a:ext>
                  </a:extLst>
                </a:gridCol>
                <a:gridCol w="3441843">
                  <a:extLst>
                    <a:ext uri="{9D8B030D-6E8A-4147-A177-3AD203B41FA5}">
                      <a16:colId xmlns:a16="http://schemas.microsoft.com/office/drawing/2014/main" val="3530865895"/>
                    </a:ext>
                  </a:extLst>
                </a:gridCol>
                <a:gridCol w="1089060">
                  <a:extLst>
                    <a:ext uri="{9D8B030D-6E8A-4147-A177-3AD203B41FA5}">
                      <a16:colId xmlns:a16="http://schemas.microsoft.com/office/drawing/2014/main" val="4279937449"/>
                    </a:ext>
                  </a:extLst>
                </a:gridCol>
                <a:gridCol w="1001157">
                  <a:extLst>
                    <a:ext uri="{9D8B030D-6E8A-4147-A177-3AD203B41FA5}">
                      <a16:colId xmlns:a16="http://schemas.microsoft.com/office/drawing/2014/main" val="3370002806"/>
                    </a:ext>
                  </a:extLst>
                </a:gridCol>
                <a:gridCol w="556822">
                  <a:extLst>
                    <a:ext uri="{9D8B030D-6E8A-4147-A177-3AD203B41FA5}">
                      <a16:colId xmlns:a16="http://schemas.microsoft.com/office/drawing/2014/main" val="2177087181"/>
                    </a:ext>
                  </a:extLst>
                </a:gridCol>
                <a:gridCol w="587715">
                  <a:extLst>
                    <a:ext uri="{9D8B030D-6E8A-4147-A177-3AD203B41FA5}">
                      <a16:colId xmlns:a16="http://schemas.microsoft.com/office/drawing/2014/main" val="151088733"/>
                    </a:ext>
                  </a:extLst>
                </a:gridCol>
              </a:tblGrid>
              <a:tr h="669030">
                <a:tc>
                  <a:txBody>
                    <a:bodyPr/>
                    <a:lstStyle/>
                    <a:p>
                      <a:pPr algn="ctr" fontAlgn="ctr"/>
                      <a:r>
                        <a:rPr lang="en-AU" sz="1100" u="none" strike="noStrike" dirty="0">
                          <a:solidFill>
                            <a:schemeClr val="bg1"/>
                          </a:solidFill>
                          <a:effectLst/>
                          <a:latin typeface="+mj-lt"/>
                        </a:rPr>
                        <a:t>Assessment unit</a:t>
                      </a:r>
                      <a:endParaRPr lang="en-AU" sz="1100" b="1" i="0" u="none" strike="noStrike" dirty="0">
                        <a:solidFill>
                          <a:schemeClr val="bg1"/>
                        </a:solidFill>
                        <a:effectLst/>
                        <a:latin typeface="+mj-lt"/>
                      </a:endParaRPr>
                    </a:p>
                  </a:txBody>
                  <a:tcPr marL="9525" marR="9525" marT="9525" marB="0" anchor="ctr">
                    <a:solidFill>
                      <a:schemeClr val="tx2"/>
                    </a:solidFill>
                  </a:tcPr>
                </a:tc>
                <a:tc gridSpan="2">
                  <a:txBody>
                    <a:bodyPr/>
                    <a:lstStyle/>
                    <a:p>
                      <a:pPr algn="ctr" fontAlgn="ctr"/>
                      <a:r>
                        <a:rPr lang="en-AU" sz="1100" u="none" strike="noStrike" dirty="0">
                          <a:solidFill>
                            <a:schemeClr val="bg1"/>
                          </a:solidFill>
                          <a:effectLst/>
                          <a:latin typeface="+mj-lt"/>
                        </a:rPr>
                        <a:t>Indicator </a:t>
                      </a:r>
                      <a:endParaRPr lang="en-AU" sz="1100" b="1" i="0" u="none" strike="noStrike" dirty="0">
                        <a:solidFill>
                          <a:schemeClr val="bg1"/>
                        </a:solidFill>
                        <a:effectLst/>
                        <a:latin typeface="+mj-lt"/>
                      </a:endParaRPr>
                    </a:p>
                  </a:txBody>
                  <a:tcPr marL="9525" marR="9525" marT="9525" marB="0" anchor="ctr">
                    <a:solidFill>
                      <a:schemeClr val="tx2"/>
                    </a:solidFill>
                  </a:tcPr>
                </a:tc>
                <a:tc hMerge="1">
                  <a:txBody>
                    <a:bodyPr/>
                    <a:lstStyle/>
                    <a:p>
                      <a:endParaRPr lang="en-AU"/>
                    </a:p>
                  </a:txBody>
                  <a:tcPr/>
                </a:tc>
                <a:tc>
                  <a:txBody>
                    <a:bodyPr/>
                    <a:lstStyle/>
                    <a:p>
                      <a:pPr algn="ctr" fontAlgn="ctr"/>
                      <a:r>
                        <a:rPr lang="en-AU" sz="1100" u="none" strike="noStrike" dirty="0">
                          <a:solidFill>
                            <a:schemeClr val="bg1"/>
                          </a:solidFill>
                          <a:effectLst/>
                          <a:latin typeface="+mj-lt"/>
                        </a:rPr>
                        <a:t> Reference Benchmark Measurement </a:t>
                      </a:r>
                      <a:endParaRPr lang="en-AU" sz="1100" b="1" i="0" u="none" strike="noStrike" dirty="0">
                        <a:solidFill>
                          <a:schemeClr val="bg1"/>
                        </a:solidFill>
                        <a:effectLst/>
                        <a:latin typeface="+mj-lt"/>
                      </a:endParaRPr>
                    </a:p>
                  </a:txBody>
                  <a:tcPr marL="9525" marR="9525" marT="9525" marB="0" anchor="ctr">
                    <a:solidFill>
                      <a:schemeClr val="tx2"/>
                    </a:solidFill>
                  </a:tcPr>
                </a:tc>
                <a:tc>
                  <a:txBody>
                    <a:bodyPr/>
                    <a:lstStyle/>
                    <a:p>
                      <a:pPr algn="ctr" fontAlgn="ctr"/>
                      <a:r>
                        <a:rPr lang="en-AU" sz="1100" u="none" strike="noStrike" dirty="0">
                          <a:solidFill>
                            <a:schemeClr val="bg1"/>
                          </a:solidFill>
                          <a:effectLst/>
                          <a:latin typeface="+mj-lt"/>
                        </a:rPr>
                        <a:t> Average measure  </a:t>
                      </a:r>
                      <a:endParaRPr lang="en-AU" sz="1100" b="1" i="0" u="none" strike="noStrike" dirty="0">
                        <a:solidFill>
                          <a:schemeClr val="bg1"/>
                        </a:solidFill>
                        <a:effectLst/>
                        <a:latin typeface="+mj-lt"/>
                      </a:endParaRPr>
                    </a:p>
                  </a:txBody>
                  <a:tcPr marL="9525" marR="9525" marT="9525" marB="0" anchor="ctr">
                    <a:solidFill>
                      <a:schemeClr val="tx2"/>
                    </a:solidFill>
                  </a:tcPr>
                </a:tc>
                <a:tc gridSpan="2">
                  <a:txBody>
                    <a:bodyPr/>
                    <a:lstStyle/>
                    <a:p>
                      <a:pPr algn="ctr" fontAlgn="ctr"/>
                      <a:r>
                        <a:rPr lang="en-AU" sz="1100" u="none" strike="noStrike" dirty="0">
                          <a:solidFill>
                            <a:schemeClr val="bg1"/>
                          </a:solidFill>
                          <a:effectLst/>
                          <a:latin typeface="+mj-lt"/>
                        </a:rPr>
                        <a:t> Indicator Condition Score (ICS) </a:t>
                      </a:r>
                      <a:endParaRPr lang="en-AU" sz="1100" b="1" i="0" u="none" strike="noStrike" dirty="0">
                        <a:solidFill>
                          <a:schemeClr val="bg1"/>
                        </a:solidFill>
                        <a:effectLst/>
                        <a:latin typeface="+mj-lt"/>
                      </a:endParaRPr>
                    </a:p>
                  </a:txBody>
                  <a:tcPr marL="9525" marR="9525" marT="9525" marB="0" anchor="ctr">
                    <a:solidFill>
                      <a:schemeClr val="tx2"/>
                    </a:solidFill>
                  </a:tcPr>
                </a:tc>
                <a:tc hMerge="1">
                  <a:txBody>
                    <a:bodyPr/>
                    <a:lstStyle/>
                    <a:p>
                      <a:endParaRPr lang="en-AU"/>
                    </a:p>
                  </a:txBody>
                  <a:tcPr/>
                </a:tc>
                <a:extLst>
                  <a:ext uri="{0D108BD9-81ED-4DB2-BD59-A6C34878D82A}">
                    <a16:rowId xmlns:a16="http://schemas.microsoft.com/office/drawing/2014/main" val="2691480405"/>
                  </a:ext>
                </a:extLst>
              </a:tr>
              <a:tr h="218459">
                <a:tc rowSpan="9">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FFFFFF"/>
                          </a:solidFill>
                          <a:effectLst/>
                          <a:uLnTx/>
                          <a:uFillTx/>
                          <a:latin typeface="Calibri Light" panose="020F0302020204030204"/>
                          <a:ea typeface="+mn-ea"/>
                          <a:cs typeface="+mn-cs"/>
                        </a:rPr>
                        <a:t>RE 11.5.1 - Woodland restoration</a:t>
                      </a:r>
                    </a:p>
                  </a:txBody>
                  <a:tcPr anchor="ctr">
                    <a:solidFill>
                      <a:schemeClr val="tx2"/>
                    </a:solidFill>
                  </a:tcPr>
                </a:tc>
                <a:tc gridSpan="2">
                  <a:txBody>
                    <a:bodyPr/>
                    <a:lstStyle/>
                    <a:p>
                      <a:pPr algn="l" fontAlgn="ctr"/>
                      <a:r>
                        <a:rPr lang="en-AU" sz="1200" u="none" strike="noStrike" dirty="0">
                          <a:solidFill>
                            <a:schemeClr val="bg1"/>
                          </a:solidFill>
                          <a:effectLst/>
                          <a:latin typeface="+mj-lt"/>
                        </a:rPr>
                        <a:t>Configuration  - site context (%)</a:t>
                      </a:r>
                      <a:endParaRPr lang="en-AU" sz="1200" b="1" i="0" u="none" strike="noStrike" dirty="0">
                        <a:solidFill>
                          <a:schemeClr val="bg1"/>
                        </a:solidFill>
                        <a:effectLst/>
                        <a:latin typeface="+mj-lt"/>
                      </a:endParaRPr>
                    </a:p>
                  </a:txBody>
                  <a:tcPr marL="9525" marR="9525" marT="9525" marB="0" anchor="ctr">
                    <a:solidFill>
                      <a:schemeClr val="accent1"/>
                    </a:solidFill>
                  </a:tcPr>
                </a:tc>
                <a:tc hMerge="1">
                  <a:txBody>
                    <a:bodyPr/>
                    <a:lstStyle/>
                    <a:p>
                      <a:endParaRPr lang="en-AU"/>
                    </a:p>
                  </a:txBody>
                  <a:tcPr/>
                </a:tc>
                <a:tc>
                  <a:txBody>
                    <a:bodyPr/>
                    <a:lstStyle/>
                    <a:p>
                      <a:pPr algn="ctr" fontAlgn="ctr"/>
                      <a:r>
                        <a:rPr lang="en-AU" sz="1200" u="none" strike="noStrike" dirty="0">
                          <a:effectLst/>
                          <a:latin typeface="+mj-lt"/>
                        </a:rPr>
                        <a:t>100.0</a:t>
                      </a:r>
                      <a:endParaRPr lang="en-AU" sz="1200" b="0" i="0" u="none" strike="noStrike" dirty="0">
                        <a:solidFill>
                          <a:srgbClr val="000000"/>
                        </a:solidFill>
                        <a:effectLst/>
                        <a:latin typeface="+mj-lt"/>
                      </a:endParaRPr>
                    </a:p>
                  </a:txBody>
                  <a:tcPr marL="9525" marR="9525" marT="9525" marB="0" anchor="ctr">
                    <a:solidFill>
                      <a:schemeClr val="accent4"/>
                    </a:solidFill>
                  </a:tcPr>
                </a:tc>
                <a:tc>
                  <a:txBody>
                    <a:bodyPr/>
                    <a:lstStyle/>
                    <a:p>
                      <a:pPr algn="ctr" fontAlgn="ctr"/>
                      <a:r>
                        <a:rPr lang="en-AU" sz="1200" u="none" strike="noStrike">
                          <a:effectLst/>
                          <a:latin typeface="+mj-lt"/>
                        </a:rPr>
                        <a:t>91.8</a:t>
                      </a:r>
                      <a:endParaRPr lang="en-AU" sz="1200" b="0" i="0" u="none" strike="noStrike">
                        <a:solidFill>
                          <a:srgbClr val="000000"/>
                        </a:solidFill>
                        <a:effectLst/>
                        <a:latin typeface="+mj-lt"/>
                      </a:endParaRPr>
                    </a:p>
                  </a:txBody>
                  <a:tcPr marL="9525" marR="9525" marT="9525" marB="0" anchor="ctr">
                    <a:solidFill>
                      <a:schemeClr val="accent4"/>
                    </a:solidFill>
                  </a:tcPr>
                </a:tc>
                <a:tc gridSpan="2">
                  <a:txBody>
                    <a:bodyPr/>
                    <a:lstStyle/>
                    <a:p>
                      <a:pPr algn="ctr" fontAlgn="ctr"/>
                      <a:r>
                        <a:rPr lang="en-AU" sz="1200" u="none" strike="noStrike" dirty="0">
                          <a:effectLst/>
                          <a:latin typeface="+mj-lt"/>
                        </a:rPr>
                        <a:t>91.8</a:t>
                      </a:r>
                      <a:endParaRPr lang="en-AU" sz="1200" b="0" i="0" u="none" strike="noStrike" dirty="0">
                        <a:solidFill>
                          <a:srgbClr val="000000"/>
                        </a:solidFill>
                        <a:effectLst/>
                        <a:latin typeface="+mj-lt"/>
                      </a:endParaRPr>
                    </a:p>
                  </a:txBody>
                  <a:tcPr marL="9525" marR="9525" marT="9525" marB="0" anchor="ctr">
                    <a:solidFill>
                      <a:schemeClr val="accent5"/>
                    </a:solidFill>
                  </a:tcPr>
                </a:tc>
                <a:tc hMerge="1">
                  <a:txBody>
                    <a:bodyPr/>
                    <a:lstStyle/>
                    <a:p>
                      <a:endParaRPr lang="en-AU"/>
                    </a:p>
                  </a:txBody>
                  <a:tcPr/>
                </a:tc>
                <a:extLst>
                  <a:ext uri="{0D108BD9-81ED-4DB2-BD59-A6C34878D82A}">
                    <a16:rowId xmlns:a16="http://schemas.microsoft.com/office/drawing/2014/main" val="2230294562"/>
                  </a:ext>
                </a:extLst>
              </a:tr>
              <a:tr h="232112">
                <a:tc vMerge="1">
                  <a:txBody>
                    <a:bodyPr/>
                    <a:lstStyle/>
                    <a:p>
                      <a:endParaRPr lang="en-AU"/>
                    </a:p>
                  </a:txBody>
                  <a:tcPr/>
                </a:tc>
                <a:tc rowSpan="8">
                  <a:txBody>
                    <a:bodyPr/>
                    <a:lstStyle/>
                    <a:p>
                      <a:pPr algn="ctr" fontAlgn="ctr"/>
                      <a:r>
                        <a:rPr lang="en-AU" sz="1200" u="none" strike="noStrike" dirty="0">
                          <a:solidFill>
                            <a:schemeClr val="bg1"/>
                          </a:solidFill>
                          <a:effectLst/>
                          <a:latin typeface="+mj-lt"/>
                        </a:rPr>
                        <a:t>Composition</a:t>
                      </a:r>
                      <a:endParaRPr lang="en-AU" sz="1200" b="1" i="0" u="none" strike="noStrike" dirty="0">
                        <a:solidFill>
                          <a:schemeClr val="bg1"/>
                        </a:solidFill>
                        <a:effectLst/>
                        <a:latin typeface="+mj-lt"/>
                      </a:endParaRPr>
                    </a:p>
                  </a:txBody>
                  <a:tcPr marL="9525" marR="9525" marT="9525" marB="0" vert="vert270" anchor="ctr">
                    <a:solidFill>
                      <a:schemeClr val="accent1"/>
                    </a:solidFill>
                  </a:tcPr>
                </a:tc>
                <a:tc>
                  <a:txBody>
                    <a:bodyPr/>
                    <a:lstStyle/>
                    <a:p>
                      <a:pPr algn="l" fontAlgn="ctr"/>
                      <a:r>
                        <a:rPr lang="en-AU" sz="1200" u="none" strike="noStrike">
                          <a:solidFill>
                            <a:schemeClr val="bg1"/>
                          </a:solidFill>
                          <a:effectLst/>
                          <a:latin typeface="+mj-lt"/>
                        </a:rPr>
                        <a:t>Tree canopy height (m)</a:t>
                      </a:r>
                      <a:endParaRPr lang="en-AU" sz="1200" b="0" i="0" u="none" strike="noStrike">
                        <a:solidFill>
                          <a:schemeClr val="bg1"/>
                        </a:solidFill>
                        <a:effectLst/>
                        <a:latin typeface="+mj-lt"/>
                      </a:endParaRPr>
                    </a:p>
                  </a:txBody>
                  <a:tcPr marL="9525" marR="9525" marT="9525" marB="0" anchor="ctr">
                    <a:solidFill>
                      <a:schemeClr val="accent1"/>
                    </a:solidFill>
                  </a:tcPr>
                </a:tc>
                <a:tc>
                  <a:txBody>
                    <a:bodyPr/>
                    <a:lstStyle/>
                    <a:p>
                      <a:pPr algn="ctr" fontAlgn="ctr"/>
                      <a:r>
                        <a:rPr lang="en-AU" sz="1200" u="none" strike="noStrike" dirty="0">
                          <a:effectLst/>
                          <a:latin typeface="+mj-lt"/>
                        </a:rPr>
                        <a:t>20.0</a:t>
                      </a:r>
                      <a:endParaRPr lang="en-AU" sz="1200" b="0" i="0" u="none" strike="noStrike" dirty="0">
                        <a:solidFill>
                          <a:srgbClr val="000000"/>
                        </a:solidFill>
                        <a:effectLst/>
                        <a:latin typeface="+mj-lt"/>
                      </a:endParaRPr>
                    </a:p>
                  </a:txBody>
                  <a:tcPr marL="9525" marR="9525" marT="9525" marB="0" anchor="ctr">
                    <a:solidFill>
                      <a:schemeClr val="accent4"/>
                    </a:solidFill>
                  </a:tcPr>
                </a:tc>
                <a:tc>
                  <a:txBody>
                    <a:bodyPr/>
                    <a:lstStyle/>
                    <a:p>
                      <a:pPr algn="ctr" fontAlgn="ctr"/>
                      <a:r>
                        <a:rPr lang="en-AU" sz="1200" u="none" strike="noStrike" dirty="0">
                          <a:effectLst/>
                          <a:latin typeface="+mj-lt"/>
                        </a:rPr>
                        <a:t>14.6</a:t>
                      </a:r>
                      <a:endParaRPr lang="en-AU" sz="1200" b="0" i="0" u="none" strike="noStrike" dirty="0">
                        <a:solidFill>
                          <a:srgbClr val="000000"/>
                        </a:solidFill>
                        <a:effectLst/>
                        <a:latin typeface="+mj-lt"/>
                      </a:endParaRPr>
                    </a:p>
                  </a:txBody>
                  <a:tcPr marL="9525" marR="9525" marT="9525" marB="0" anchor="ctr">
                    <a:solidFill>
                      <a:schemeClr val="accent4"/>
                    </a:solidFill>
                  </a:tcPr>
                </a:tc>
                <a:tc>
                  <a:txBody>
                    <a:bodyPr/>
                    <a:lstStyle/>
                    <a:p>
                      <a:pPr algn="ctr" fontAlgn="ctr"/>
                      <a:r>
                        <a:rPr lang="en-AU" sz="1200" u="none" strike="noStrike">
                          <a:effectLst/>
                          <a:latin typeface="+mj-lt"/>
                        </a:rPr>
                        <a:t>100.0</a:t>
                      </a:r>
                      <a:endParaRPr lang="en-AU" sz="1200" b="0" i="0" u="none" strike="noStrike">
                        <a:solidFill>
                          <a:srgbClr val="000000"/>
                        </a:solidFill>
                        <a:effectLst/>
                        <a:latin typeface="+mj-lt"/>
                      </a:endParaRPr>
                    </a:p>
                  </a:txBody>
                  <a:tcPr marL="9525" marR="9525" marT="9525" marB="0" anchor="ctr">
                    <a:solidFill>
                      <a:schemeClr val="accent5"/>
                    </a:solidFill>
                  </a:tcPr>
                </a:tc>
                <a:tc rowSpan="8">
                  <a:txBody>
                    <a:bodyPr/>
                    <a:lstStyle/>
                    <a:p>
                      <a:pPr algn="ctr" fontAlgn="ctr"/>
                      <a:r>
                        <a:rPr lang="en-AU" sz="1200" u="none" strike="noStrike" dirty="0">
                          <a:effectLst/>
                          <a:latin typeface="+mj-lt"/>
                        </a:rPr>
                        <a:t>68.9</a:t>
                      </a:r>
                      <a:endParaRPr lang="en-AU" sz="1200" b="0" i="0" u="none" strike="noStrike" dirty="0">
                        <a:solidFill>
                          <a:srgbClr val="000000"/>
                        </a:solidFill>
                        <a:effectLst/>
                        <a:latin typeface="+mj-lt"/>
                      </a:endParaRPr>
                    </a:p>
                  </a:txBody>
                  <a:tcPr marL="9525" marR="9525" marT="9525" marB="0" anchor="ctr">
                    <a:solidFill>
                      <a:schemeClr val="accent5"/>
                    </a:solidFill>
                  </a:tcPr>
                </a:tc>
                <a:extLst>
                  <a:ext uri="{0D108BD9-81ED-4DB2-BD59-A6C34878D82A}">
                    <a16:rowId xmlns:a16="http://schemas.microsoft.com/office/drawing/2014/main" val="3408741324"/>
                  </a:ext>
                </a:extLst>
              </a:tr>
              <a:tr h="232112">
                <a:tc vMerge="1">
                  <a:txBody>
                    <a:bodyPr/>
                    <a:lstStyle/>
                    <a:p>
                      <a:endParaRPr lang="en-AU"/>
                    </a:p>
                  </a:txBody>
                  <a:tcPr/>
                </a:tc>
                <a:tc vMerge="1">
                  <a:txBody>
                    <a:bodyPr/>
                    <a:lstStyle/>
                    <a:p>
                      <a:endParaRPr lang="en-AU"/>
                    </a:p>
                  </a:txBody>
                  <a:tcPr/>
                </a:tc>
                <a:tc>
                  <a:txBody>
                    <a:bodyPr/>
                    <a:lstStyle/>
                    <a:p>
                      <a:pPr algn="l" fontAlgn="ctr"/>
                      <a:r>
                        <a:rPr lang="en-AU" sz="1200" u="none" strike="noStrike">
                          <a:solidFill>
                            <a:schemeClr val="bg1"/>
                          </a:solidFill>
                          <a:effectLst/>
                          <a:latin typeface="+mj-lt"/>
                        </a:rPr>
                        <a:t>Sub-canopy height (m)</a:t>
                      </a:r>
                      <a:endParaRPr lang="en-AU" sz="1200" b="0" i="0" u="none" strike="noStrike">
                        <a:solidFill>
                          <a:schemeClr val="bg1"/>
                        </a:solidFill>
                        <a:effectLst/>
                        <a:latin typeface="+mj-lt"/>
                      </a:endParaRPr>
                    </a:p>
                  </a:txBody>
                  <a:tcPr marL="9525" marR="9525" marT="9525" marB="0" anchor="ctr">
                    <a:solidFill>
                      <a:schemeClr val="accent1"/>
                    </a:solidFill>
                  </a:tcPr>
                </a:tc>
                <a:tc>
                  <a:txBody>
                    <a:bodyPr/>
                    <a:lstStyle/>
                    <a:p>
                      <a:pPr algn="ctr" fontAlgn="ctr"/>
                      <a:r>
                        <a:rPr lang="en-AU" sz="1200" u="none" strike="noStrike" dirty="0">
                          <a:effectLst/>
                          <a:latin typeface="+mj-lt"/>
                        </a:rPr>
                        <a:t>9.0</a:t>
                      </a:r>
                      <a:endParaRPr lang="en-AU" sz="1200" b="0" i="0" u="none" strike="noStrike" dirty="0">
                        <a:solidFill>
                          <a:srgbClr val="000000"/>
                        </a:solidFill>
                        <a:effectLst/>
                        <a:latin typeface="+mj-lt"/>
                      </a:endParaRPr>
                    </a:p>
                  </a:txBody>
                  <a:tcPr marL="9525" marR="9525" marT="9525" marB="0" anchor="ctr">
                    <a:solidFill>
                      <a:schemeClr val="accent4"/>
                    </a:solidFill>
                  </a:tcPr>
                </a:tc>
                <a:tc>
                  <a:txBody>
                    <a:bodyPr/>
                    <a:lstStyle/>
                    <a:p>
                      <a:pPr algn="ctr" fontAlgn="ctr"/>
                      <a:r>
                        <a:rPr lang="en-AU" sz="1200" u="none" strike="noStrike" dirty="0">
                          <a:effectLst/>
                          <a:latin typeface="+mj-lt"/>
                        </a:rPr>
                        <a:t>6.5</a:t>
                      </a:r>
                      <a:endParaRPr lang="en-AU" sz="1200" b="0" i="0" u="none" strike="noStrike" dirty="0">
                        <a:solidFill>
                          <a:srgbClr val="000000"/>
                        </a:solidFill>
                        <a:effectLst/>
                        <a:latin typeface="+mj-lt"/>
                      </a:endParaRPr>
                    </a:p>
                  </a:txBody>
                  <a:tcPr marL="9525" marR="9525" marT="9525" marB="0" anchor="ctr">
                    <a:solidFill>
                      <a:schemeClr val="accent4"/>
                    </a:solidFill>
                  </a:tcPr>
                </a:tc>
                <a:tc>
                  <a:txBody>
                    <a:bodyPr/>
                    <a:lstStyle/>
                    <a:p>
                      <a:pPr algn="ctr" fontAlgn="ctr"/>
                      <a:r>
                        <a:rPr lang="en-AU" sz="1200" u="none" strike="noStrike">
                          <a:effectLst/>
                          <a:latin typeface="+mj-lt"/>
                        </a:rPr>
                        <a:t>100.0</a:t>
                      </a:r>
                      <a:endParaRPr lang="en-AU" sz="1200" b="0" i="0" u="none" strike="noStrike">
                        <a:solidFill>
                          <a:srgbClr val="000000"/>
                        </a:solidFill>
                        <a:effectLst/>
                        <a:latin typeface="+mj-lt"/>
                      </a:endParaRPr>
                    </a:p>
                  </a:txBody>
                  <a:tcPr marL="9525" marR="9525" marT="9525" marB="0" anchor="ctr">
                    <a:solidFill>
                      <a:schemeClr val="accent5"/>
                    </a:solidFill>
                  </a:tcPr>
                </a:tc>
                <a:tc vMerge="1">
                  <a:txBody>
                    <a:bodyPr/>
                    <a:lstStyle/>
                    <a:p>
                      <a:endParaRPr lang="en-AU"/>
                    </a:p>
                  </a:txBody>
                  <a:tcPr/>
                </a:tc>
                <a:extLst>
                  <a:ext uri="{0D108BD9-81ED-4DB2-BD59-A6C34878D82A}">
                    <a16:rowId xmlns:a16="http://schemas.microsoft.com/office/drawing/2014/main" val="1028392750"/>
                  </a:ext>
                </a:extLst>
              </a:tr>
              <a:tr h="232112">
                <a:tc vMerge="1">
                  <a:txBody>
                    <a:bodyPr/>
                    <a:lstStyle/>
                    <a:p>
                      <a:endParaRPr lang="en-AU"/>
                    </a:p>
                  </a:txBody>
                  <a:tcPr/>
                </a:tc>
                <a:tc vMerge="1">
                  <a:txBody>
                    <a:bodyPr/>
                    <a:lstStyle/>
                    <a:p>
                      <a:endParaRPr lang="en-AU"/>
                    </a:p>
                  </a:txBody>
                  <a:tcPr/>
                </a:tc>
                <a:tc>
                  <a:txBody>
                    <a:bodyPr/>
                    <a:lstStyle/>
                    <a:p>
                      <a:pPr algn="l" fontAlgn="ctr"/>
                      <a:r>
                        <a:rPr lang="en-AU" sz="1200" u="none" strike="noStrike">
                          <a:solidFill>
                            <a:schemeClr val="bg1"/>
                          </a:solidFill>
                          <a:effectLst/>
                          <a:latin typeface="+mj-lt"/>
                        </a:rPr>
                        <a:t>Tree canopy cover (%)</a:t>
                      </a:r>
                      <a:endParaRPr lang="en-AU" sz="1200" b="0" i="0" u="none" strike="noStrike">
                        <a:solidFill>
                          <a:schemeClr val="bg1"/>
                        </a:solidFill>
                        <a:effectLst/>
                        <a:latin typeface="+mj-lt"/>
                      </a:endParaRPr>
                    </a:p>
                  </a:txBody>
                  <a:tcPr marL="9525" marR="9525" marT="9525" marB="0" anchor="ctr">
                    <a:solidFill>
                      <a:schemeClr val="accent1"/>
                    </a:solidFill>
                  </a:tcPr>
                </a:tc>
                <a:tc>
                  <a:txBody>
                    <a:bodyPr/>
                    <a:lstStyle/>
                    <a:p>
                      <a:pPr algn="ctr" fontAlgn="ctr"/>
                      <a:r>
                        <a:rPr lang="en-AU" sz="1200" u="none" strike="noStrike" dirty="0">
                          <a:effectLst/>
                          <a:latin typeface="+mj-lt"/>
                        </a:rPr>
                        <a:t>25.0</a:t>
                      </a:r>
                      <a:endParaRPr lang="en-AU" sz="1200" b="0" i="0" u="none" strike="noStrike" dirty="0">
                        <a:solidFill>
                          <a:srgbClr val="000000"/>
                        </a:solidFill>
                        <a:effectLst/>
                        <a:latin typeface="+mj-lt"/>
                      </a:endParaRPr>
                    </a:p>
                  </a:txBody>
                  <a:tcPr marL="9525" marR="9525" marT="9525" marB="0" anchor="ctr">
                    <a:solidFill>
                      <a:schemeClr val="accent4"/>
                    </a:solidFill>
                  </a:tcPr>
                </a:tc>
                <a:tc>
                  <a:txBody>
                    <a:bodyPr/>
                    <a:lstStyle/>
                    <a:p>
                      <a:pPr algn="ctr" fontAlgn="ctr"/>
                      <a:r>
                        <a:rPr lang="en-AU" sz="1200" u="none" strike="noStrike" dirty="0">
                          <a:effectLst/>
                          <a:latin typeface="+mj-lt"/>
                        </a:rPr>
                        <a:t>10.0</a:t>
                      </a:r>
                      <a:endParaRPr lang="en-AU" sz="1200" b="0" i="0" u="none" strike="noStrike" dirty="0">
                        <a:solidFill>
                          <a:srgbClr val="000000"/>
                        </a:solidFill>
                        <a:effectLst/>
                        <a:latin typeface="+mj-lt"/>
                      </a:endParaRPr>
                    </a:p>
                  </a:txBody>
                  <a:tcPr marL="9525" marR="9525" marT="9525" marB="0" anchor="ctr">
                    <a:solidFill>
                      <a:schemeClr val="accent4"/>
                    </a:solidFill>
                  </a:tcPr>
                </a:tc>
                <a:tc>
                  <a:txBody>
                    <a:bodyPr/>
                    <a:lstStyle/>
                    <a:p>
                      <a:pPr algn="ctr" fontAlgn="ctr"/>
                      <a:r>
                        <a:rPr lang="en-AU" sz="1200" u="none" strike="noStrike">
                          <a:effectLst/>
                          <a:latin typeface="+mj-lt"/>
                        </a:rPr>
                        <a:t>80.0</a:t>
                      </a:r>
                      <a:endParaRPr lang="en-AU" sz="1200" b="0" i="0" u="none" strike="noStrike">
                        <a:solidFill>
                          <a:srgbClr val="000000"/>
                        </a:solidFill>
                        <a:effectLst/>
                        <a:latin typeface="+mj-lt"/>
                      </a:endParaRPr>
                    </a:p>
                  </a:txBody>
                  <a:tcPr marL="9525" marR="9525" marT="9525" marB="0" anchor="ctr">
                    <a:solidFill>
                      <a:schemeClr val="accent5"/>
                    </a:solidFill>
                  </a:tcPr>
                </a:tc>
                <a:tc vMerge="1">
                  <a:txBody>
                    <a:bodyPr/>
                    <a:lstStyle/>
                    <a:p>
                      <a:endParaRPr lang="en-AU"/>
                    </a:p>
                  </a:txBody>
                  <a:tcPr/>
                </a:tc>
                <a:extLst>
                  <a:ext uri="{0D108BD9-81ED-4DB2-BD59-A6C34878D82A}">
                    <a16:rowId xmlns:a16="http://schemas.microsoft.com/office/drawing/2014/main" val="2309649110"/>
                  </a:ext>
                </a:extLst>
              </a:tr>
              <a:tr h="232112">
                <a:tc vMerge="1">
                  <a:txBody>
                    <a:bodyPr/>
                    <a:lstStyle/>
                    <a:p>
                      <a:endParaRPr lang="en-AU"/>
                    </a:p>
                  </a:txBody>
                  <a:tcPr/>
                </a:tc>
                <a:tc vMerge="1">
                  <a:txBody>
                    <a:bodyPr/>
                    <a:lstStyle/>
                    <a:p>
                      <a:endParaRPr lang="en-AU"/>
                    </a:p>
                  </a:txBody>
                  <a:tcPr/>
                </a:tc>
                <a:tc>
                  <a:txBody>
                    <a:bodyPr/>
                    <a:lstStyle/>
                    <a:p>
                      <a:pPr algn="l" fontAlgn="ctr"/>
                      <a:r>
                        <a:rPr lang="en-AU" sz="1200" u="none" strike="noStrike">
                          <a:solidFill>
                            <a:schemeClr val="bg1"/>
                          </a:solidFill>
                          <a:effectLst/>
                          <a:latin typeface="+mj-lt"/>
                        </a:rPr>
                        <a:t>Sub-canopy cover (%)</a:t>
                      </a:r>
                      <a:endParaRPr lang="en-AU" sz="1200" b="0" i="0" u="none" strike="noStrike">
                        <a:solidFill>
                          <a:schemeClr val="bg1"/>
                        </a:solidFill>
                        <a:effectLst/>
                        <a:latin typeface="+mj-lt"/>
                      </a:endParaRPr>
                    </a:p>
                  </a:txBody>
                  <a:tcPr marL="9525" marR="9525" marT="9525" marB="0" anchor="ctr">
                    <a:solidFill>
                      <a:schemeClr val="accent1"/>
                    </a:solidFill>
                  </a:tcPr>
                </a:tc>
                <a:tc>
                  <a:txBody>
                    <a:bodyPr/>
                    <a:lstStyle/>
                    <a:p>
                      <a:pPr algn="ctr" fontAlgn="ctr"/>
                      <a:r>
                        <a:rPr lang="en-AU" sz="1200" u="none" strike="noStrike" dirty="0">
                          <a:effectLst/>
                          <a:latin typeface="+mj-lt"/>
                        </a:rPr>
                        <a:t>20.0</a:t>
                      </a:r>
                      <a:endParaRPr lang="en-AU" sz="1200" b="0" i="0" u="none" strike="noStrike" dirty="0">
                        <a:solidFill>
                          <a:srgbClr val="000000"/>
                        </a:solidFill>
                        <a:effectLst/>
                        <a:latin typeface="+mj-lt"/>
                      </a:endParaRPr>
                    </a:p>
                  </a:txBody>
                  <a:tcPr marL="9525" marR="9525" marT="9525" marB="0" anchor="ctr">
                    <a:solidFill>
                      <a:schemeClr val="accent4"/>
                    </a:solidFill>
                  </a:tcPr>
                </a:tc>
                <a:tc>
                  <a:txBody>
                    <a:bodyPr/>
                    <a:lstStyle/>
                    <a:p>
                      <a:pPr algn="ctr" fontAlgn="ctr"/>
                      <a:r>
                        <a:rPr lang="en-AU" sz="1200" u="none" strike="noStrike" dirty="0">
                          <a:effectLst/>
                          <a:latin typeface="+mj-lt"/>
                        </a:rPr>
                        <a:t>6.4</a:t>
                      </a:r>
                      <a:endParaRPr lang="en-AU" sz="1200" b="0" i="0" u="none" strike="noStrike" dirty="0">
                        <a:solidFill>
                          <a:srgbClr val="000000"/>
                        </a:solidFill>
                        <a:effectLst/>
                        <a:latin typeface="+mj-lt"/>
                      </a:endParaRPr>
                    </a:p>
                  </a:txBody>
                  <a:tcPr marL="9525" marR="9525" marT="9525" marB="0" anchor="ctr">
                    <a:solidFill>
                      <a:schemeClr val="accent4"/>
                    </a:solidFill>
                  </a:tcPr>
                </a:tc>
                <a:tc>
                  <a:txBody>
                    <a:bodyPr/>
                    <a:lstStyle/>
                    <a:p>
                      <a:pPr algn="ctr" fontAlgn="ctr"/>
                      <a:r>
                        <a:rPr lang="en-AU" sz="1200" u="none" strike="noStrike">
                          <a:effectLst/>
                          <a:latin typeface="+mj-lt"/>
                        </a:rPr>
                        <a:t>64.0</a:t>
                      </a:r>
                      <a:endParaRPr lang="en-AU" sz="1200" b="0" i="0" u="none" strike="noStrike">
                        <a:solidFill>
                          <a:srgbClr val="000000"/>
                        </a:solidFill>
                        <a:effectLst/>
                        <a:latin typeface="+mj-lt"/>
                      </a:endParaRPr>
                    </a:p>
                  </a:txBody>
                  <a:tcPr marL="9525" marR="9525" marT="9525" marB="0" anchor="ctr">
                    <a:solidFill>
                      <a:schemeClr val="accent5"/>
                    </a:solidFill>
                  </a:tcPr>
                </a:tc>
                <a:tc vMerge="1">
                  <a:txBody>
                    <a:bodyPr/>
                    <a:lstStyle/>
                    <a:p>
                      <a:endParaRPr lang="en-AU"/>
                    </a:p>
                  </a:txBody>
                  <a:tcPr/>
                </a:tc>
                <a:extLst>
                  <a:ext uri="{0D108BD9-81ED-4DB2-BD59-A6C34878D82A}">
                    <a16:rowId xmlns:a16="http://schemas.microsoft.com/office/drawing/2014/main" val="4215688615"/>
                  </a:ext>
                </a:extLst>
              </a:tr>
              <a:tr h="232112">
                <a:tc vMerge="1">
                  <a:txBody>
                    <a:bodyPr/>
                    <a:lstStyle/>
                    <a:p>
                      <a:endParaRPr lang="en-AU"/>
                    </a:p>
                  </a:txBody>
                  <a:tcPr/>
                </a:tc>
                <a:tc vMerge="1">
                  <a:txBody>
                    <a:bodyPr/>
                    <a:lstStyle/>
                    <a:p>
                      <a:endParaRPr lang="en-AU"/>
                    </a:p>
                  </a:txBody>
                  <a:tcPr/>
                </a:tc>
                <a:tc>
                  <a:txBody>
                    <a:bodyPr/>
                    <a:lstStyle/>
                    <a:p>
                      <a:pPr algn="l" fontAlgn="ctr"/>
                      <a:r>
                        <a:rPr lang="en-AU" sz="1200" u="none" strike="noStrike">
                          <a:solidFill>
                            <a:schemeClr val="bg1"/>
                          </a:solidFill>
                          <a:effectLst/>
                          <a:latin typeface="+mj-lt"/>
                        </a:rPr>
                        <a:t>Native shrub cover (%)</a:t>
                      </a:r>
                      <a:endParaRPr lang="en-AU" sz="1200" b="0" i="0" u="none" strike="noStrike">
                        <a:solidFill>
                          <a:schemeClr val="bg1"/>
                        </a:solidFill>
                        <a:effectLst/>
                        <a:latin typeface="+mj-lt"/>
                      </a:endParaRPr>
                    </a:p>
                  </a:txBody>
                  <a:tcPr marL="9525" marR="9525" marT="9525" marB="0" anchor="ctr">
                    <a:solidFill>
                      <a:schemeClr val="accent1"/>
                    </a:solidFill>
                  </a:tcPr>
                </a:tc>
                <a:tc>
                  <a:txBody>
                    <a:bodyPr/>
                    <a:lstStyle/>
                    <a:p>
                      <a:pPr algn="ctr" fontAlgn="ctr"/>
                      <a:r>
                        <a:rPr lang="en-AU" sz="1200" u="none" strike="noStrike" dirty="0">
                          <a:effectLst/>
                          <a:latin typeface="+mj-lt"/>
                        </a:rPr>
                        <a:t>6.0</a:t>
                      </a:r>
                      <a:endParaRPr lang="en-AU" sz="1200" b="0" i="0" u="none" strike="noStrike" dirty="0">
                        <a:solidFill>
                          <a:srgbClr val="000000"/>
                        </a:solidFill>
                        <a:effectLst/>
                        <a:latin typeface="+mj-lt"/>
                      </a:endParaRPr>
                    </a:p>
                  </a:txBody>
                  <a:tcPr marL="9525" marR="9525" marT="9525" marB="0" anchor="ctr">
                    <a:solidFill>
                      <a:schemeClr val="accent4"/>
                    </a:solidFill>
                  </a:tcPr>
                </a:tc>
                <a:tc>
                  <a:txBody>
                    <a:bodyPr/>
                    <a:lstStyle/>
                    <a:p>
                      <a:pPr algn="ctr" fontAlgn="ctr"/>
                      <a:r>
                        <a:rPr lang="en-AU" sz="1200" u="none" strike="noStrike" dirty="0">
                          <a:effectLst/>
                          <a:latin typeface="+mj-lt"/>
                        </a:rPr>
                        <a:t>55.0</a:t>
                      </a:r>
                      <a:endParaRPr lang="en-AU" sz="1200" b="0" i="0" u="none" strike="noStrike" dirty="0">
                        <a:solidFill>
                          <a:srgbClr val="000000"/>
                        </a:solidFill>
                        <a:effectLst/>
                        <a:latin typeface="+mj-lt"/>
                      </a:endParaRPr>
                    </a:p>
                  </a:txBody>
                  <a:tcPr marL="9525" marR="9525" marT="9525" marB="0" anchor="ctr">
                    <a:solidFill>
                      <a:schemeClr val="accent4"/>
                    </a:solidFill>
                  </a:tcPr>
                </a:tc>
                <a:tc>
                  <a:txBody>
                    <a:bodyPr/>
                    <a:lstStyle/>
                    <a:p>
                      <a:pPr algn="ctr" fontAlgn="ctr"/>
                      <a:r>
                        <a:rPr lang="en-AU" sz="1200" u="none" strike="noStrike" dirty="0">
                          <a:effectLst/>
                          <a:latin typeface="+mj-lt"/>
                        </a:rPr>
                        <a:t>60.0</a:t>
                      </a:r>
                      <a:endParaRPr lang="en-AU" sz="1200" b="0" i="0" u="none" strike="noStrike" dirty="0">
                        <a:solidFill>
                          <a:srgbClr val="000000"/>
                        </a:solidFill>
                        <a:effectLst/>
                        <a:latin typeface="+mj-lt"/>
                      </a:endParaRPr>
                    </a:p>
                  </a:txBody>
                  <a:tcPr marL="9525" marR="9525" marT="9525" marB="0" anchor="ctr">
                    <a:solidFill>
                      <a:schemeClr val="accent5"/>
                    </a:solidFill>
                  </a:tcPr>
                </a:tc>
                <a:tc vMerge="1">
                  <a:txBody>
                    <a:bodyPr/>
                    <a:lstStyle/>
                    <a:p>
                      <a:endParaRPr lang="en-AU"/>
                    </a:p>
                  </a:txBody>
                  <a:tcPr/>
                </a:tc>
                <a:extLst>
                  <a:ext uri="{0D108BD9-81ED-4DB2-BD59-A6C34878D82A}">
                    <a16:rowId xmlns:a16="http://schemas.microsoft.com/office/drawing/2014/main" val="765595401"/>
                  </a:ext>
                </a:extLst>
              </a:tr>
              <a:tr h="232112">
                <a:tc vMerge="1">
                  <a:txBody>
                    <a:bodyPr/>
                    <a:lstStyle/>
                    <a:p>
                      <a:endParaRPr lang="en-AU"/>
                    </a:p>
                  </a:txBody>
                  <a:tcPr/>
                </a:tc>
                <a:tc vMerge="1">
                  <a:txBody>
                    <a:bodyPr/>
                    <a:lstStyle/>
                    <a:p>
                      <a:endParaRPr lang="en-AU"/>
                    </a:p>
                  </a:txBody>
                  <a:tcPr/>
                </a:tc>
                <a:tc>
                  <a:txBody>
                    <a:bodyPr/>
                    <a:lstStyle/>
                    <a:p>
                      <a:pPr algn="l" fontAlgn="ctr"/>
                      <a:r>
                        <a:rPr lang="en-AU" sz="1200" u="none" strike="noStrike">
                          <a:solidFill>
                            <a:schemeClr val="bg1"/>
                          </a:solidFill>
                          <a:effectLst/>
                          <a:latin typeface="+mj-lt"/>
                        </a:rPr>
                        <a:t>Non-native plant cover (BB)</a:t>
                      </a:r>
                      <a:endParaRPr lang="en-AU" sz="1200" b="0" i="0" u="none" strike="noStrike">
                        <a:solidFill>
                          <a:schemeClr val="bg1"/>
                        </a:solidFill>
                        <a:effectLst/>
                        <a:latin typeface="+mj-lt"/>
                      </a:endParaRPr>
                    </a:p>
                  </a:txBody>
                  <a:tcPr marL="9525" marR="9525" marT="9525" marB="0" anchor="ctr">
                    <a:solidFill>
                      <a:schemeClr val="accent1"/>
                    </a:solidFill>
                  </a:tcPr>
                </a:tc>
                <a:tc>
                  <a:txBody>
                    <a:bodyPr/>
                    <a:lstStyle/>
                    <a:p>
                      <a:pPr algn="ctr" fontAlgn="ctr"/>
                      <a:r>
                        <a:rPr lang="en-AU" sz="1200" u="none" strike="noStrike" dirty="0">
                          <a:effectLst/>
                          <a:latin typeface="+mj-lt"/>
                        </a:rPr>
                        <a:t>0.0</a:t>
                      </a:r>
                      <a:endParaRPr lang="en-AU" sz="1200" b="0" i="0" u="none" strike="noStrike" dirty="0">
                        <a:solidFill>
                          <a:srgbClr val="000000"/>
                        </a:solidFill>
                        <a:effectLst/>
                        <a:latin typeface="+mj-lt"/>
                      </a:endParaRPr>
                    </a:p>
                  </a:txBody>
                  <a:tcPr marL="9525" marR="9525" marT="9525" marB="0" anchor="ctr">
                    <a:solidFill>
                      <a:schemeClr val="accent4"/>
                    </a:solidFill>
                  </a:tcPr>
                </a:tc>
                <a:tc>
                  <a:txBody>
                    <a:bodyPr/>
                    <a:lstStyle/>
                    <a:p>
                      <a:pPr algn="ctr" fontAlgn="ctr"/>
                      <a:r>
                        <a:rPr lang="en-AU" sz="1200" u="none" strike="noStrike" dirty="0">
                          <a:effectLst/>
                          <a:latin typeface="+mj-lt"/>
                        </a:rPr>
                        <a:t>3.0</a:t>
                      </a:r>
                      <a:endParaRPr lang="en-AU" sz="1200" b="0" i="0" u="none" strike="noStrike" dirty="0">
                        <a:solidFill>
                          <a:srgbClr val="000000"/>
                        </a:solidFill>
                        <a:effectLst/>
                        <a:latin typeface="+mj-lt"/>
                      </a:endParaRPr>
                    </a:p>
                  </a:txBody>
                  <a:tcPr marL="9525" marR="9525" marT="9525" marB="0" anchor="ctr">
                    <a:solidFill>
                      <a:schemeClr val="accent4"/>
                    </a:solidFill>
                  </a:tcPr>
                </a:tc>
                <a:tc>
                  <a:txBody>
                    <a:bodyPr/>
                    <a:lstStyle/>
                    <a:p>
                      <a:pPr algn="ctr" fontAlgn="ctr"/>
                      <a:r>
                        <a:rPr lang="en-AU" sz="1200" u="none" strike="noStrike" dirty="0">
                          <a:effectLst/>
                          <a:latin typeface="+mj-lt"/>
                        </a:rPr>
                        <a:t>20.0</a:t>
                      </a:r>
                      <a:endParaRPr lang="en-AU" sz="1200" b="0" i="0" u="none" strike="noStrike" dirty="0">
                        <a:solidFill>
                          <a:srgbClr val="000000"/>
                        </a:solidFill>
                        <a:effectLst/>
                        <a:latin typeface="+mj-lt"/>
                      </a:endParaRPr>
                    </a:p>
                  </a:txBody>
                  <a:tcPr marL="9525" marR="9525" marT="9525" marB="0" anchor="ctr">
                    <a:solidFill>
                      <a:schemeClr val="accent5"/>
                    </a:solidFill>
                  </a:tcPr>
                </a:tc>
                <a:tc vMerge="1">
                  <a:txBody>
                    <a:bodyPr/>
                    <a:lstStyle/>
                    <a:p>
                      <a:endParaRPr lang="en-AU"/>
                    </a:p>
                  </a:txBody>
                  <a:tcPr/>
                </a:tc>
                <a:extLst>
                  <a:ext uri="{0D108BD9-81ED-4DB2-BD59-A6C34878D82A}">
                    <a16:rowId xmlns:a16="http://schemas.microsoft.com/office/drawing/2014/main" val="3898374869"/>
                  </a:ext>
                </a:extLst>
              </a:tr>
              <a:tr h="403466">
                <a:tc vMerge="1">
                  <a:txBody>
                    <a:bodyPr/>
                    <a:lstStyle/>
                    <a:p>
                      <a:endParaRPr lang="en-AU"/>
                    </a:p>
                  </a:txBody>
                  <a:tcPr/>
                </a:tc>
                <a:tc vMerge="1">
                  <a:txBody>
                    <a:bodyPr/>
                    <a:lstStyle/>
                    <a:p>
                      <a:endParaRPr lang="en-AU"/>
                    </a:p>
                  </a:txBody>
                  <a:tcPr/>
                </a:tc>
                <a:tc>
                  <a:txBody>
                    <a:bodyPr/>
                    <a:lstStyle/>
                    <a:p>
                      <a:pPr algn="l" fontAlgn="ctr"/>
                      <a:r>
                        <a:rPr lang="en-AU" sz="1200" u="none" strike="noStrike">
                          <a:solidFill>
                            <a:schemeClr val="bg1"/>
                          </a:solidFill>
                          <a:effectLst/>
                          <a:latin typeface="+mj-lt"/>
                        </a:rPr>
                        <a:t>Native perennial grass cover (%)</a:t>
                      </a:r>
                      <a:endParaRPr lang="en-AU" sz="1200" b="0" i="0" u="none" strike="noStrike">
                        <a:solidFill>
                          <a:schemeClr val="bg1"/>
                        </a:solidFill>
                        <a:effectLst/>
                        <a:latin typeface="+mj-lt"/>
                      </a:endParaRPr>
                    </a:p>
                  </a:txBody>
                  <a:tcPr marL="9525" marR="9525" marT="9525" marB="0" anchor="ctr">
                    <a:solidFill>
                      <a:schemeClr val="accent1"/>
                    </a:solidFill>
                  </a:tcPr>
                </a:tc>
                <a:tc>
                  <a:txBody>
                    <a:bodyPr/>
                    <a:lstStyle/>
                    <a:p>
                      <a:pPr algn="ctr" fontAlgn="ctr"/>
                      <a:r>
                        <a:rPr lang="en-AU" sz="1200" u="none" strike="noStrike">
                          <a:effectLst/>
                          <a:latin typeface="+mj-lt"/>
                        </a:rPr>
                        <a:t>23.0</a:t>
                      </a:r>
                      <a:endParaRPr lang="en-AU" sz="1200" b="0" i="0" u="none" strike="noStrike">
                        <a:solidFill>
                          <a:srgbClr val="000000"/>
                        </a:solidFill>
                        <a:effectLst/>
                        <a:latin typeface="+mj-lt"/>
                      </a:endParaRPr>
                    </a:p>
                  </a:txBody>
                  <a:tcPr marL="9525" marR="9525" marT="9525" marB="0" anchor="ctr">
                    <a:solidFill>
                      <a:schemeClr val="accent4"/>
                    </a:solidFill>
                  </a:tcPr>
                </a:tc>
                <a:tc>
                  <a:txBody>
                    <a:bodyPr/>
                    <a:lstStyle/>
                    <a:p>
                      <a:pPr algn="ctr" fontAlgn="ctr"/>
                      <a:r>
                        <a:rPr lang="en-AU" sz="1200" u="none" strike="noStrike" dirty="0">
                          <a:effectLst/>
                          <a:latin typeface="+mj-lt"/>
                        </a:rPr>
                        <a:t>16.0</a:t>
                      </a:r>
                      <a:endParaRPr lang="en-AU" sz="1200" b="0" i="0" u="none" strike="noStrike" dirty="0">
                        <a:solidFill>
                          <a:srgbClr val="000000"/>
                        </a:solidFill>
                        <a:effectLst/>
                        <a:latin typeface="+mj-lt"/>
                      </a:endParaRPr>
                    </a:p>
                  </a:txBody>
                  <a:tcPr marL="9525" marR="9525" marT="9525" marB="0" anchor="ctr">
                    <a:solidFill>
                      <a:schemeClr val="accent4"/>
                    </a:solidFill>
                  </a:tcPr>
                </a:tc>
                <a:tc>
                  <a:txBody>
                    <a:bodyPr/>
                    <a:lstStyle/>
                    <a:p>
                      <a:pPr algn="ctr" fontAlgn="ctr"/>
                      <a:r>
                        <a:rPr lang="en-AU" sz="1200" u="none" strike="noStrike" dirty="0">
                          <a:effectLst/>
                          <a:latin typeface="+mj-lt"/>
                        </a:rPr>
                        <a:t>69.6</a:t>
                      </a:r>
                      <a:endParaRPr lang="en-AU" sz="1200" b="0" i="0" u="none" strike="noStrike" dirty="0">
                        <a:solidFill>
                          <a:srgbClr val="000000"/>
                        </a:solidFill>
                        <a:effectLst/>
                        <a:latin typeface="+mj-lt"/>
                      </a:endParaRPr>
                    </a:p>
                  </a:txBody>
                  <a:tcPr marL="9525" marR="9525" marT="9525" marB="0" anchor="ctr">
                    <a:solidFill>
                      <a:schemeClr val="accent5"/>
                    </a:solidFill>
                  </a:tcPr>
                </a:tc>
                <a:tc vMerge="1">
                  <a:txBody>
                    <a:bodyPr/>
                    <a:lstStyle/>
                    <a:p>
                      <a:endParaRPr lang="en-AU"/>
                    </a:p>
                  </a:txBody>
                  <a:tcPr/>
                </a:tc>
                <a:extLst>
                  <a:ext uri="{0D108BD9-81ED-4DB2-BD59-A6C34878D82A}">
                    <a16:rowId xmlns:a16="http://schemas.microsoft.com/office/drawing/2014/main" val="453164396"/>
                  </a:ext>
                </a:extLst>
              </a:tr>
              <a:tr h="245766">
                <a:tc vMerge="1">
                  <a:txBody>
                    <a:bodyPr/>
                    <a:lstStyle/>
                    <a:p>
                      <a:endParaRPr lang="en-AU"/>
                    </a:p>
                  </a:txBody>
                  <a:tcPr/>
                </a:tc>
                <a:tc vMerge="1">
                  <a:txBody>
                    <a:bodyPr/>
                    <a:lstStyle/>
                    <a:p>
                      <a:endParaRPr lang="en-AU"/>
                    </a:p>
                  </a:txBody>
                  <a:tcPr/>
                </a:tc>
                <a:tc>
                  <a:txBody>
                    <a:bodyPr/>
                    <a:lstStyle/>
                    <a:p>
                      <a:pPr algn="l" fontAlgn="ctr"/>
                      <a:r>
                        <a:rPr lang="en-AU" sz="1200" u="none" strike="noStrike" dirty="0">
                          <a:solidFill>
                            <a:schemeClr val="bg1"/>
                          </a:solidFill>
                          <a:effectLst/>
                          <a:latin typeface="+mj-lt"/>
                        </a:rPr>
                        <a:t>Litter cover (%)</a:t>
                      </a:r>
                      <a:endParaRPr lang="en-AU" sz="1200" b="0" i="0" u="none" strike="noStrike" dirty="0">
                        <a:solidFill>
                          <a:schemeClr val="bg1"/>
                        </a:solidFill>
                        <a:effectLst/>
                        <a:latin typeface="+mj-lt"/>
                      </a:endParaRPr>
                    </a:p>
                  </a:txBody>
                  <a:tcPr marL="9525" marR="9525" marT="9525" marB="0" anchor="ctr">
                    <a:solidFill>
                      <a:schemeClr val="accent1"/>
                    </a:solidFill>
                  </a:tcPr>
                </a:tc>
                <a:tc>
                  <a:txBody>
                    <a:bodyPr/>
                    <a:lstStyle/>
                    <a:p>
                      <a:pPr algn="ctr" fontAlgn="ctr"/>
                      <a:r>
                        <a:rPr lang="en-AU" sz="1200" u="none" strike="noStrike" dirty="0">
                          <a:effectLst/>
                          <a:latin typeface="+mj-lt"/>
                        </a:rPr>
                        <a:t>45.0</a:t>
                      </a:r>
                      <a:endParaRPr lang="en-AU" sz="1200" b="0" i="0" u="none" strike="noStrike" dirty="0">
                        <a:solidFill>
                          <a:srgbClr val="000000"/>
                        </a:solidFill>
                        <a:effectLst/>
                        <a:latin typeface="+mj-lt"/>
                      </a:endParaRPr>
                    </a:p>
                  </a:txBody>
                  <a:tcPr marL="9525" marR="9525" marT="9525" marB="0" anchor="ctr">
                    <a:solidFill>
                      <a:schemeClr val="accent4"/>
                    </a:solidFill>
                  </a:tcPr>
                </a:tc>
                <a:tc>
                  <a:txBody>
                    <a:bodyPr/>
                    <a:lstStyle/>
                    <a:p>
                      <a:pPr algn="ctr" fontAlgn="ctr"/>
                      <a:r>
                        <a:rPr lang="en-AU" sz="1200" u="none" strike="noStrike" dirty="0">
                          <a:effectLst/>
                          <a:latin typeface="+mj-lt"/>
                        </a:rPr>
                        <a:t>26.0</a:t>
                      </a:r>
                      <a:endParaRPr lang="en-AU" sz="1200" b="0" i="0" u="none" strike="noStrike" dirty="0">
                        <a:solidFill>
                          <a:srgbClr val="000000"/>
                        </a:solidFill>
                        <a:effectLst/>
                        <a:latin typeface="+mj-lt"/>
                      </a:endParaRPr>
                    </a:p>
                  </a:txBody>
                  <a:tcPr marL="9525" marR="9525" marT="9525" marB="0" anchor="ctr">
                    <a:solidFill>
                      <a:schemeClr val="accent4"/>
                    </a:solidFill>
                  </a:tcPr>
                </a:tc>
                <a:tc>
                  <a:txBody>
                    <a:bodyPr/>
                    <a:lstStyle/>
                    <a:p>
                      <a:pPr algn="ctr" fontAlgn="ctr"/>
                      <a:r>
                        <a:rPr lang="en-AU" sz="1200" u="none" strike="noStrike" dirty="0">
                          <a:effectLst/>
                          <a:latin typeface="+mj-lt"/>
                        </a:rPr>
                        <a:t>57.8</a:t>
                      </a:r>
                      <a:endParaRPr lang="en-AU" sz="1200" b="0" i="0" u="none" strike="noStrike" dirty="0">
                        <a:solidFill>
                          <a:srgbClr val="000000"/>
                        </a:solidFill>
                        <a:effectLst/>
                        <a:latin typeface="+mj-lt"/>
                      </a:endParaRPr>
                    </a:p>
                  </a:txBody>
                  <a:tcPr marL="9525" marR="9525" marT="9525" marB="0" anchor="ctr">
                    <a:solidFill>
                      <a:schemeClr val="accent5"/>
                    </a:solidFill>
                  </a:tcPr>
                </a:tc>
                <a:tc vMerge="1">
                  <a:txBody>
                    <a:bodyPr/>
                    <a:lstStyle/>
                    <a:p>
                      <a:endParaRPr lang="en-AU"/>
                    </a:p>
                  </a:txBody>
                  <a:tcPr/>
                </a:tc>
                <a:extLst>
                  <a:ext uri="{0D108BD9-81ED-4DB2-BD59-A6C34878D82A}">
                    <a16:rowId xmlns:a16="http://schemas.microsoft.com/office/drawing/2014/main" val="1599356713"/>
                  </a:ext>
                </a:extLst>
              </a:tr>
            </a:tbl>
          </a:graphicData>
        </a:graphic>
      </p:graphicFrame>
      <p:sp>
        <p:nvSpPr>
          <p:cNvPr id="4" name="Slide Number Placeholder 3">
            <a:extLst>
              <a:ext uri="{FF2B5EF4-FFF2-40B4-BE49-F238E27FC236}">
                <a16:creationId xmlns:a16="http://schemas.microsoft.com/office/drawing/2014/main" id="{076F98EB-16EC-594B-9355-94D9A401F8A9}"/>
              </a:ext>
            </a:extLst>
          </p:cNvPr>
          <p:cNvSpPr>
            <a:spLocks noGrp="1"/>
          </p:cNvSpPr>
          <p:nvPr>
            <p:ph type="sldNum" sz="quarter" idx="12"/>
          </p:nvPr>
        </p:nvSpPr>
        <p:spPr/>
        <p:txBody>
          <a:bodyPr/>
          <a:lstStyle/>
          <a:p>
            <a:fld id="{20550A7E-0215-EA48-A579-C9E7E81A0714}" type="slidenum">
              <a:rPr lang="en-AU" smtClean="0"/>
              <a:t>67</a:t>
            </a:fld>
            <a:endParaRPr lang="en-AU"/>
          </a:p>
        </p:txBody>
      </p:sp>
      <p:sp>
        <p:nvSpPr>
          <p:cNvPr id="6" name="Title 5">
            <a:extLst>
              <a:ext uri="{FF2B5EF4-FFF2-40B4-BE49-F238E27FC236}">
                <a16:creationId xmlns:a16="http://schemas.microsoft.com/office/drawing/2014/main" id="{BAA01441-EAE8-5941-BC53-30F6996E40D9}"/>
              </a:ext>
            </a:extLst>
          </p:cNvPr>
          <p:cNvSpPr>
            <a:spLocks noGrp="1"/>
          </p:cNvSpPr>
          <p:nvPr>
            <p:ph type="title"/>
          </p:nvPr>
        </p:nvSpPr>
        <p:spPr>
          <a:xfrm>
            <a:off x="978692" y="1014221"/>
            <a:ext cx="7186613" cy="590931"/>
          </a:xfrm>
          <a:prstGeom prst="rect">
            <a:avLst/>
          </a:prstGeom>
        </p:spPr>
        <p:txBody>
          <a:bodyPr wrap="square">
            <a:spAutoFit/>
          </a:bodyPr>
          <a:lstStyle/>
          <a:p>
            <a:pPr algn="ctr"/>
            <a:r>
              <a:rPr lang="en-AU" sz="1800" dirty="0">
                <a:latin typeface="+mj-lt"/>
              </a:rPr>
              <a:t>The indicator condition score (ICS) is calculated for each indicator before it is aggregated to an Econd</a:t>
            </a:r>
            <a:r>
              <a:rPr lang="en-AU" sz="1800" baseline="30000" dirty="0">
                <a:latin typeface="+mj-lt"/>
              </a:rPr>
              <a:t>®</a:t>
            </a:r>
            <a:r>
              <a:rPr lang="en-AU" sz="1800" dirty="0">
                <a:latin typeface="+mj-lt"/>
              </a:rPr>
              <a:t> </a:t>
            </a:r>
            <a:endParaRPr lang="en-US" sz="1800" dirty="0">
              <a:latin typeface="+mj-lt"/>
            </a:endParaRPr>
          </a:p>
        </p:txBody>
      </p:sp>
      <p:cxnSp>
        <p:nvCxnSpPr>
          <p:cNvPr id="12" name="Curved Connector 11">
            <a:extLst>
              <a:ext uri="{FF2B5EF4-FFF2-40B4-BE49-F238E27FC236}">
                <a16:creationId xmlns:a16="http://schemas.microsoft.com/office/drawing/2014/main" id="{B5CD828D-9152-BE4E-919F-14753ABE8731}"/>
              </a:ext>
            </a:extLst>
          </p:cNvPr>
          <p:cNvCxnSpPr>
            <a:cxnSpLocks/>
          </p:cNvCxnSpPr>
          <p:nvPr/>
        </p:nvCxnSpPr>
        <p:spPr>
          <a:xfrm flipV="1">
            <a:off x="6600825" y="5400675"/>
            <a:ext cx="1914525" cy="443104"/>
          </a:xfrm>
          <a:prstGeom prst="curvedConnector3">
            <a:avLst>
              <a:gd name="adj1" fmla="val 99254"/>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74C137A4-2B5D-F149-A452-7E0B089E2960}"/>
              </a:ext>
            </a:extLst>
          </p:cNvPr>
          <p:cNvSpPr txBox="1"/>
          <p:nvPr/>
        </p:nvSpPr>
        <p:spPr>
          <a:xfrm>
            <a:off x="2757488" y="5622226"/>
            <a:ext cx="3843337" cy="1077218"/>
          </a:xfrm>
          <a:prstGeom prst="rect">
            <a:avLst/>
          </a:prstGeom>
          <a:solidFill>
            <a:schemeClr val="tx2"/>
          </a:solidFill>
          <a:ln w="38100">
            <a:solidFill>
              <a:schemeClr val="accent5"/>
            </a:solidFill>
          </a:ln>
        </p:spPr>
        <p:txBody>
          <a:bodyPr wrap="square" rtlCol="0">
            <a:spAutoFit/>
          </a:bodyPr>
          <a:lstStyle/>
          <a:p>
            <a:pPr algn="ctr"/>
            <a:r>
              <a:rPr lang="en-AU" sz="1600" dirty="0">
                <a:solidFill>
                  <a:schemeClr val="bg1"/>
                </a:solidFill>
                <a:latin typeface="+mj-lt"/>
              </a:rPr>
              <a:t>The ICS for for all composition indicators are averaged, meaning you will have one value each for Configuration and Composition for every assessment unit.</a:t>
            </a:r>
          </a:p>
        </p:txBody>
      </p:sp>
    </p:spTree>
    <p:extLst>
      <p:ext uri="{BB962C8B-B14F-4D97-AF65-F5344CB8AC3E}">
        <p14:creationId xmlns:p14="http://schemas.microsoft.com/office/powerpoint/2010/main" val="19466067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ight Arrow 10">
            <a:extLst>
              <a:ext uri="{FF2B5EF4-FFF2-40B4-BE49-F238E27FC236}">
                <a16:creationId xmlns:a16="http://schemas.microsoft.com/office/drawing/2014/main" id="{426828FB-D1AF-7E43-98F0-3D647FCBD91F}"/>
              </a:ext>
            </a:extLst>
          </p:cNvPr>
          <p:cNvSpPr/>
          <p:nvPr/>
        </p:nvSpPr>
        <p:spPr>
          <a:xfrm>
            <a:off x="2887039" y="2758190"/>
            <a:ext cx="892031" cy="670810"/>
          </a:xfrm>
          <a:prstGeom prst="rightArrow">
            <a:avLst/>
          </a:prstGeom>
          <a:solidFill>
            <a:srgbClr val="E0A5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ntent Placeholder 15">
            <a:extLst>
              <a:ext uri="{FF2B5EF4-FFF2-40B4-BE49-F238E27FC236}">
                <a16:creationId xmlns:a16="http://schemas.microsoft.com/office/drawing/2014/main" id="{FA05DF0C-1067-8647-B6A6-5BC26D0A2A94}"/>
              </a:ext>
            </a:extLst>
          </p:cNvPr>
          <p:cNvSpPr txBox="1">
            <a:spLocks/>
          </p:cNvSpPr>
          <p:nvPr/>
        </p:nvSpPr>
        <p:spPr>
          <a:xfrm>
            <a:off x="3876622" y="1420148"/>
            <a:ext cx="4760682" cy="4017703"/>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112713" algn="ctr">
              <a:lnSpc>
                <a:spcPct val="120000"/>
              </a:lnSpc>
              <a:buNone/>
            </a:pPr>
            <a:r>
              <a:rPr lang="en-AU" sz="1800" b="1" dirty="0">
                <a:latin typeface="+mj-lt"/>
              </a:rPr>
              <a:t>Calculating the property wide Econd</a:t>
            </a:r>
            <a:r>
              <a:rPr lang="en-AU" sz="1800" b="1" baseline="30000" dirty="0">
                <a:latin typeface="+mj-lt"/>
              </a:rPr>
              <a:t>®</a:t>
            </a:r>
            <a:r>
              <a:rPr lang="en-AU" sz="1800" b="1" dirty="0">
                <a:latin typeface="+mj-lt"/>
              </a:rPr>
              <a:t> involves two broad steps</a:t>
            </a:r>
            <a:r>
              <a:rPr lang="en-AU" sz="1800" dirty="0">
                <a:latin typeface="+mj-lt"/>
              </a:rPr>
              <a:t>:</a:t>
            </a:r>
          </a:p>
          <a:p>
            <a:pPr marL="0" indent="-112713" algn="ctr">
              <a:lnSpc>
                <a:spcPct val="120000"/>
              </a:lnSpc>
              <a:buNone/>
            </a:pPr>
            <a:endParaRPr lang="en-AU" sz="1800" dirty="0">
              <a:latin typeface="+mj-lt"/>
            </a:endParaRPr>
          </a:p>
          <a:p>
            <a:pPr marL="342900" lvl="0" indent="-342900">
              <a:buFont typeface="+mj-lt"/>
              <a:buAutoNum type="arabicPeriod"/>
            </a:pPr>
            <a:r>
              <a:rPr lang="en-AU" sz="1800" dirty="0">
                <a:latin typeface="+mj-lt"/>
              </a:rPr>
              <a:t>First, an Econd</a:t>
            </a:r>
            <a:r>
              <a:rPr lang="en-AU" sz="1800" baseline="30000" dirty="0">
                <a:latin typeface="+mj-lt"/>
              </a:rPr>
              <a:t>®</a:t>
            </a:r>
            <a:r>
              <a:rPr lang="en-AU" sz="1800" dirty="0">
                <a:latin typeface="+mj-lt"/>
              </a:rPr>
              <a:t> index must be calculated for each assessment unit by aggregating the ICSs.</a:t>
            </a:r>
          </a:p>
          <a:p>
            <a:pPr marL="342900" lvl="0" indent="-342900">
              <a:buFont typeface="+mj-lt"/>
              <a:buAutoNum type="arabicPeriod"/>
            </a:pPr>
            <a:endParaRPr lang="en-AU" sz="1800" dirty="0">
              <a:latin typeface="+mj-lt"/>
            </a:endParaRPr>
          </a:p>
          <a:p>
            <a:pPr marL="342900" lvl="0" indent="-342900">
              <a:buFont typeface="+mj-lt"/>
              <a:buAutoNum type="arabicPeriod"/>
            </a:pPr>
            <a:r>
              <a:rPr lang="en-AU" sz="1800" dirty="0">
                <a:latin typeface="+mj-lt"/>
              </a:rPr>
              <a:t>Next, the Econd</a:t>
            </a:r>
            <a:r>
              <a:rPr lang="en-AU" sz="1800" baseline="30000" dirty="0">
                <a:latin typeface="+mj-lt"/>
              </a:rPr>
              <a:t>®</a:t>
            </a:r>
            <a:r>
              <a:rPr lang="en-AU" sz="1800" dirty="0">
                <a:latin typeface="+mj-lt"/>
              </a:rPr>
              <a:t> for native vegetation at the property scale is calculated as an area-weighted average</a:t>
            </a:r>
          </a:p>
          <a:p>
            <a:pPr marL="342900" lvl="0" indent="-342900">
              <a:buFont typeface="+mj-lt"/>
              <a:buAutoNum type="arabicPeriod"/>
            </a:pPr>
            <a:endParaRPr lang="en-AU" sz="1800" dirty="0">
              <a:latin typeface="+mj-lt"/>
            </a:endParaRPr>
          </a:p>
          <a:p>
            <a:pPr marL="0" indent="-112713" algn="ctr">
              <a:lnSpc>
                <a:spcPct val="120000"/>
              </a:lnSpc>
              <a:buNone/>
            </a:pPr>
            <a:endParaRPr lang="en-AU" sz="2400" dirty="0">
              <a:latin typeface="+mj-lt"/>
            </a:endParaRPr>
          </a:p>
        </p:txBody>
      </p:sp>
      <p:graphicFrame>
        <p:nvGraphicFramePr>
          <p:cNvPr id="8" name="Table 6">
            <a:extLst>
              <a:ext uri="{FF2B5EF4-FFF2-40B4-BE49-F238E27FC236}">
                <a16:creationId xmlns:a16="http://schemas.microsoft.com/office/drawing/2014/main" id="{8601F011-AB12-C74D-9DAF-BF348057B52E}"/>
              </a:ext>
            </a:extLst>
          </p:cNvPr>
          <p:cNvGraphicFramePr>
            <a:graphicFrameLocks noGrp="1"/>
          </p:cNvGraphicFramePr>
          <p:nvPr>
            <p:extLst>
              <p:ext uri="{D42A27DB-BD31-4B8C-83A1-F6EECF244321}">
                <p14:modId xmlns:p14="http://schemas.microsoft.com/office/powerpoint/2010/main" val="2944881856"/>
              </p:ext>
            </p:extLst>
          </p:nvPr>
        </p:nvGraphicFramePr>
        <p:xfrm>
          <a:off x="1" y="0"/>
          <a:ext cx="2887038" cy="6858000"/>
        </p:xfrm>
        <a:graphic>
          <a:graphicData uri="http://schemas.openxmlformats.org/drawingml/2006/table">
            <a:tbl>
              <a:tblPr firstRow="1" bandRow="1">
                <a:tableStyleId>{2D5ABB26-0587-4C30-8999-92F81FD0307C}</a:tableStyleId>
              </a:tblPr>
              <a:tblGrid>
                <a:gridCol w="2887038">
                  <a:extLst>
                    <a:ext uri="{9D8B030D-6E8A-4147-A177-3AD203B41FA5}">
                      <a16:colId xmlns:a16="http://schemas.microsoft.com/office/drawing/2014/main" val="2556676331"/>
                    </a:ext>
                  </a:extLst>
                </a:gridCol>
              </a:tblGrid>
              <a:tr h="6858000">
                <a:tc>
                  <a:txBody>
                    <a:bodyPr/>
                    <a:lstStyle/>
                    <a:p>
                      <a:pPr algn="ctr"/>
                      <a:endParaRPr lang="en-US" sz="2700" b="0" dirty="0">
                        <a:solidFill>
                          <a:srgbClr val="194963"/>
                        </a:solidFill>
                        <a:latin typeface="Avenir LT Std 35 Light" panose="020B0402020203020204" pitchFamily="34" charset="0"/>
                      </a:endParaRPr>
                    </a:p>
                    <a:p>
                      <a:pPr algn="ctr"/>
                      <a:endParaRPr lang="en-US" sz="2700" b="0" dirty="0">
                        <a:solidFill>
                          <a:srgbClr val="194963"/>
                        </a:solidFill>
                        <a:latin typeface="Avenir LT Std 35 Light" panose="020B0402020203020204" pitchFamily="34" charset="0"/>
                      </a:endParaRPr>
                    </a:p>
                    <a:p>
                      <a:pPr algn="ctr"/>
                      <a:r>
                        <a:rPr lang="en-US" sz="8600" b="1" dirty="0">
                          <a:solidFill>
                            <a:srgbClr val="EFA847"/>
                          </a:solidFill>
                          <a:latin typeface="Avenir LT Std 35 Light" panose="020B0402020203020204" pitchFamily="34" charset="0"/>
                        </a:rPr>
                        <a:t>3</a:t>
                      </a:r>
                      <a:endParaRPr lang="en-US" sz="2700" b="1" dirty="0">
                        <a:solidFill>
                          <a:schemeClr val="bg1"/>
                        </a:solidFill>
                        <a:latin typeface="Avenir LT Std 35 Light" panose="020B0402020203020204" pitchFamily="34" charset="0"/>
                      </a:endParaRPr>
                    </a:p>
                    <a:p>
                      <a:pPr algn="ctr"/>
                      <a:r>
                        <a:rPr lang="en-US" sz="2700" b="0" dirty="0">
                          <a:solidFill>
                            <a:schemeClr val="bg1"/>
                          </a:solidFill>
                          <a:latin typeface="+mj-lt"/>
                        </a:rPr>
                        <a:t>Calculate </a:t>
                      </a:r>
                    </a:p>
                    <a:p>
                      <a:pPr algn="ctr"/>
                      <a:r>
                        <a:rPr lang="en-US" sz="2700" b="0" dirty="0">
                          <a:solidFill>
                            <a:schemeClr val="bg1"/>
                          </a:solidFill>
                          <a:latin typeface="+mj-lt"/>
                        </a:rPr>
                        <a:t>Econd</a:t>
                      </a:r>
                      <a:r>
                        <a:rPr lang="en-US" sz="2400" b="0" baseline="30000" dirty="0">
                          <a:solidFill>
                            <a:schemeClr val="bg1"/>
                          </a:solidFill>
                          <a:latin typeface="+mj-lt"/>
                        </a:rPr>
                        <a:t>®</a:t>
                      </a:r>
                      <a:r>
                        <a:rPr lang="en-US" sz="2700" b="0" dirty="0">
                          <a:solidFill>
                            <a:schemeClr val="bg1"/>
                          </a:solidFill>
                          <a:latin typeface="+mj-lt"/>
                        </a:rPr>
                        <a:t> indices</a:t>
                      </a:r>
                    </a:p>
                  </a:txBody>
                  <a:tcPr marL="68580" marR="68580" marT="34290" marB="34290">
                    <a:solidFill>
                      <a:srgbClr val="194963"/>
                    </a:solidFill>
                  </a:tcPr>
                </a:tc>
                <a:extLst>
                  <a:ext uri="{0D108BD9-81ED-4DB2-BD59-A6C34878D82A}">
                    <a16:rowId xmlns:a16="http://schemas.microsoft.com/office/drawing/2014/main" val="4111125886"/>
                  </a:ext>
                </a:extLst>
              </a:tr>
            </a:tbl>
          </a:graphicData>
        </a:graphic>
      </p:graphicFrame>
      <p:sp>
        <p:nvSpPr>
          <p:cNvPr id="2" name="Slide Number Placeholder 1">
            <a:extLst>
              <a:ext uri="{FF2B5EF4-FFF2-40B4-BE49-F238E27FC236}">
                <a16:creationId xmlns:a16="http://schemas.microsoft.com/office/drawing/2014/main" id="{B67026E8-B54E-2D44-9ADA-C3C13B724F51}"/>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810D05-EF9E-4802-83AC-82DB24C16FD7}" type="slidenum">
              <a:rPr lang="en-AU" smtClean="0"/>
              <a:pPr/>
              <a:t>68</a:t>
            </a:fld>
            <a:endParaRPr lang="en-AU" dirty="0"/>
          </a:p>
        </p:txBody>
      </p:sp>
    </p:spTree>
    <p:extLst>
      <p:ext uri="{BB962C8B-B14F-4D97-AF65-F5344CB8AC3E}">
        <p14:creationId xmlns:p14="http://schemas.microsoft.com/office/powerpoint/2010/main" val="258444320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0F2E60E2-E957-ED4F-89BD-76D2C864CE25}"/>
              </a:ext>
            </a:extLst>
          </p:cNvPr>
          <p:cNvGraphicFramePr>
            <a:graphicFrameLocks noGrp="1"/>
          </p:cNvGraphicFramePr>
          <p:nvPr>
            <p:ph idx="1"/>
            <p:extLst>
              <p:ext uri="{D42A27DB-BD31-4B8C-83A1-F6EECF244321}">
                <p14:modId xmlns:p14="http://schemas.microsoft.com/office/powerpoint/2010/main" val="28404279"/>
              </p:ext>
            </p:extLst>
          </p:nvPr>
        </p:nvGraphicFramePr>
        <p:xfrm>
          <a:off x="284162" y="2252821"/>
          <a:ext cx="8488362" cy="2929393"/>
        </p:xfrm>
        <a:graphic>
          <a:graphicData uri="http://schemas.openxmlformats.org/drawingml/2006/table">
            <a:tbl>
              <a:tblPr>
                <a:tableStyleId>{5C22544A-7EE6-4342-B048-85BDC9FD1C3A}</a:tableStyleId>
              </a:tblPr>
              <a:tblGrid>
                <a:gridCol w="1144588">
                  <a:extLst>
                    <a:ext uri="{9D8B030D-6E8A-4147-A177-3AD203B41FA5}">
                      <a16:colId xmlns:a16="http://schemas.microsoft.com/office/drawing/2014/main" val="1182643934"/>
                    </a:ext>
                  </a:extLst>
                </a:gridCol>
                <a:gridCol w="957263">
                  <a:extLst>
                    <a:ext uri="{9D8B030D-6E8A-4147-A177-3AD203B41FA5}">
                      <a16:colId xmlns:a16="http://schemas.microsoft.com/office/drawing/2014/main" val="3864813126"/>
                    </a:ext>
                  </a:extLst>
                </a:gridCol>
                <a:gridCol w="2200275">
                  <a:extLst>
                    <a:ext uri="{9D8B030D-6E8A-4147-A177-3AD203B41FA5}">
                      <a16:colId xmlns:a16="http://schemas.microsoft.com/office/drawing/2014/main" val="3530865895"/>
                    </a:ext>
                  </a:extLst>
                </a:gridCol>
                <a:gridCol w="1214437">
                  <a:extLst>
                    <a:ext uri="{9D8B030D-6E8A-4147-A177-3AD203B41FA5}">
                      <a16:colId xmlns:a16="http://schemas.microsoft.com/office/drawing/2014/main" val="4279937449"/>
                    </a:ext>
                  </a:extLst>
                </a:gridCol>
                <a:gridCol w="928688">
                  <a:extLst>
                    <a:ext uri="{9D8B030D-6E8A-4147-A177-3AD203B41FA5}">
                      <a16:colId xmlns:a16="http://schemas.microsoft.com/office/drawing/2014/main" val="3370002806"/>
                    </a:ext>
                  </a:extLst>
                </a:gridCol>
                <a:gridCol w="757237">
                  <a:extLst>
                    <a:ext uri="{9D8B030D-6E8A-4147-A177-3AD203B41FA5}">
                      <a16:colId xmlns:a16="http://schemas.microsoft.com/office/drawing/2014/main" val="2177087181"/>
                    </a:ext>
                  </a:extLst>
                </a:gridCol>
                <a:gridCol w="342900">
                  <a:extLst>
                    <a:ext uri="{9D8B030D-6E8A-4147-A177-3AD203B41FA5}">
                      <a16:colId xmlns:a16="http://schemas.microsoft.com/office/drawing/2014/main" val="151088733"/>
                    </a:ext>
                  </a:extLst>
                </a:gridCol>
                <a:gridCol w="942974">
                  <a:extLst>
                    <a:ext uri="{9D8B030D-6E8A-4147-A177-3AD203B41FA5}">
                      <a16:colId xmlns:a16="http://schemas.microsoft.com/office/drawing/2014/main" val="3298696990"/>
                    </a:ext>
                  </a:extLst>
                </a:gridCol>
              </a:tblGrid>
              <a:tr h="669030">
                <a:tc>
                  <a:txBody>
                    <a:bodyPr/>
                    <a:lstStyle/>
                    <a:p>
                      <a:pPr algn="ctr" fontAlgn="ctr"/>
                      <a:r>
                        <a:rPr lang="en-AU" sz="1100" u="none" strike="noStrike" dirty="0">
                          <a:solidFill>
                            <a:schemeClr val="bg1"/>
                          </a:solidFill>
                          <a:effectLst/>
                          <a:latin typeface="+mj-lt"/>
                        </a:rPr>
                        <a:t>Assessment unit</a:t>
                      </a:r>
                      <a:endParaRPr lang="en-AU" sz="1100" b="1" i="0" u="none" strike="noStrike" dirty="0">
                        <a:solidFill>
                          <a:schemeClr val="bg1"/>
                        </a:solidFill>
                        <a:effectLst/>
                        <a:latin typeface="+mj-lt"/>
                      </a:endParaRPr>
                    </a:p>
                  </a:txBody>
                  <a:tcPr marL="9525" marR="9525" marT="9525" marB="0" anchor="ctr">
                    <a:solidFill>
                      <a:schemeClr val="tx2"/>
                    </a:solidFill>
                  </a:tcPr>
                </a:tc>
                <a:tc gridSpan="2">
                  <a:txBody>
                    <a:bodyPr/>
                    <a:lstStyle/>
                    <a:p>
                      <a:pPr algn="ctr" fontAlgn="ctr"/>
                      <a:r>
                        <a:rPr lang="en-AU" sz="1100" u="none" strike="noStrike" dirty="0">
                          <a:solidFill>
                            <a:schemeClr val="bg1"/>
                          </a:solidFill>
                          <a:effectLst/>
                          <a:latin typeface="+mj-lt"/>
                        </a:rPr>
                        <a:t>Indicator </a:t>
                      </a:r>
                      <a:endParaRPr lang="en-AU" sz="1100" b="1" i="0" u="none" strike="noStrike" dirty="0">
                        <a:solidFill>
                          <a:schemeClr val="bg1"/>
                        </a:solidFill>
                        <a:effectLst/>
                        <a:latin typeface="+mj-lt"/>
                      </a:endParaRPr>
                    </a:p>
                  </a:txBody>
                  <a:tcPr marL="9525" marR="9525" marT="9525" marB="0" anchor="ctr">
                    <a:solidFill>
                      <a:schemeClr val="tx2"/>
                    </a:solidFill>
                  </a:tcPr>
                </a:tc>
                <a:tc hMerge="1">
                  <a:txBody>
                    <a:bodyPr/>
                    <a:lstStyle/>
                    <a:p>
                      <a:endParaRPr lang="en-AU"/>
                    </a:p>
                  </a:txBody>
                  <a:tcPr/>
                </a:tc>
                <a:tc>
                  <a:txBody>
                    <a:bodyPr/>
                    <a:lstStyle/>
                    <a:p>
                      <a:pPr algn="ctr" fontAlgn="ctr"/>
                      <a:r>
                        <a:rPr lang="en-AU" sz="1100" u="none" strike="noStrike" dirty="0">
                          <a:solidFill>
                            <a:schemeClr val="bg1"/>
                          </a:solidFill>
                          <a:effectLst/>
                          <a:latin typeface="+mj-lt"/>
                        </a:rPr>
                        <a:t> Reference Benchmark Measurement </a:t>
                      </a:r>
                      <a:endParaRPr lang="en-AU" sz="1100" b="1" i="0" u="none" strike="noStrike" dirty="0">
                        <a:solidFill>
                          <a:schemeClr val="bg1"/>
                        </a:solidFill>
                        <a:effectLst/>
                        <a:latin typeface="+mj-lt"/>
                      </a:endParaRPr>
                    </a:p>
                  </a:txBody>
                  <a:tcPr marL="9525" marR="9525" marT="9525" marB="0" anchor="ctr">
                    <a:solidFill>
                      <a:schemeClr val="tx2"/>
                    </a:solidFill>
                  </a:tcPr>
                </a:tc>
                <a:tc>
                  <a:txBody>
                    <a:bodyPr/>
                    <a:lstStyle/>
                    <a:p>
                      <a:pPr algn="ctr" fontAlgn="ctr"/>
                      <a:r>
                        <a:rPr lang="en-AU" sz="1100" u="none" strike="noStrike" dirty="0">
                          <a:solidFill>
                            <a:schemeClr val="bg1"/>
                          </a:solidFill>
                          <a:effectLst/>
                          <a:latin typeface="+mj-lt"/>
                        </a:rPr>
                        <a:t> Average measure  </a:t>
                      </a:r>
                      <a:endParaRPr lang="en-AU" sz="1100" b="1" i="0" u="none" strike="noStrike" dirty="0">
                        <a:solidFill>
                          <a:schemeClr val="bg1"/>
                        </a:solidFill>
                        <a:effectLst/>
                        <a:latin typeface="+mj-lt"/>
                      </a:endParaRPr>
                    </a:p>
                  </a:txBody>
                  <a:tcPr marL="9525" marR="9525" marT="9525" marB="0" anchor="ctr">
                    <a:solidFill>
                      <a:schemeClr val="tx2"/>
                    </a:solidFill>
                  </a:tcPr>
                </a:tc>
                <a:tc gridSpan="2">
                  <a:txBody>
                    <a:bodyPr/>
                    <a:lstStyle/>
                    <a:p>
                      <a:pPr algn="ctr" fontAlgn="ctr"/>
                      <a:r>
                        <a:rPr lang="en-AU" sz="1100" u="none" strike="noStrike" dirty="0">
                          <a:solidFill>
                            <a:schemeClr val="bg1"/>
                          </a:solidFill>
                          <a:effectLst/>
                          <a:latin typeface="+mj-lt"/>
                        </a:rPr>
                        <a:t> Indicator Condition Score (ICS) </a:t>
                      </a:r>
                      <a:endParaRPr lang="en-AU" sz="1100" b="1" i="0" u="none" strike="noStrike" dirty="0">
                        <a:solidFill>
                          <a:schemeClr val="bg1"/>
                        </a:solidFill>
                        <a:effectLst/>
                        <a:latin typeface="+mj-lt"/>
                      </a:endParaRPr>
                    </a:p>
                  </a:txBody>
                  <a:tcPr marL="9525" marR="9525" marT="9525" marB="0" anchor="ctr">
                    <a:solidFill>
                      <a:schemeClr val="tx2"/>
                    </a:solidFill>
                  </a:tcPr>
                </a:tc>
                <a:tc hMerge="1">
                  <a:txBody>
                    <a:bodyPr/>
                    <a:lstStyle/>
                    <a:p>
                      <a:endParaRPr lang="en-AU"/>
                    </a:p>
                  </a:txBody>
                  <a:tcPr/>
                </a:tc>
                <a:tc>
                  <a:txBody>
                    <a:bodyPr/>
                    <a:lstStyle/>
                    <a:p>
                      <a:pPr algn="ctr" fontAlgn="ctr"/>
                      <a:r>
                        <a:rPr lang="en-AU" sz="1100" b="1" i="0" u="none" strike="noStrike" dirty="0">
                          <a:solidFill>
                            <a:schemeClr val="bg1"/>
                          </a:solidFill>
                          <a:effectLst/>
                          <a:latin typeface="+mj-lt"/>
                        </a:rPr>
                        <a:t>Assessment unit Econd</a:t>
                      </a:r>
                      <a:r>
                        <a:rPr lang="en-AU" sz="1100" b="1" i="0" u="none" strike="noStrike" baseline="30000" dirty="0">
                          <a:solidFill>
                            <a:schemeClr val="bg1"/>
                          </a:solidFill>
                          <a:effectLst/>
                          <a:latin typeface="+mj-lt"/>
                        </a:rPr>
                        <a:t>®</a:t>
                      </a:r>
                    </a:p>
                  </a:txBody>
                  <a:tcPr marL="9525" marR="9525" marT="9525" marB="0" anchor="ctr">
                    <a:solidFill>
                      <a:schemeClr val="tx2"/>
                    </a:solidFill>
                  </a:tcPr>
                </a:tc>
                <a:extLst>
                  <a:ext uri="{0D108BD9-81ED-4DB2-BD59-A6C34878D82A}">
                    <a16:rowId xmlns:a16="http://schemas.microsoft.com/office/drawing/2014/main" val="2691480405"/>
                  </a:ext>
                </a:extLst>
              </a:tr>
              <a:tr h="218459">
                <a:tc rowSpan="9">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FFFFFF"/>
                          </a:solidFill>
                          <a:effectLst/>
                          <a:uLnTx/>
                          <a:uFillTx/>
                          <a:latin typeface="Calibri Light" panose="020F0302020204030204"/>
                          <a:ea typeface="+mn-ea"/>
                          <a:cs typeface="+mn-cs"/>
                        </a:rPr>
                        <a:t>RE 11.5.1 - Woodland restoration</a:t>
                      </a:r>
                    </a:p>
                  </a:txBody>
                  <a:tcPr anchor="ctr">
                    <a:solidFill>
                      <a:schemeClr val="tx2"/>
                    </a:solidFill>
                  </a:tcPr>
                </a:tc>
                <a:tc gridSpan="2">
                  <a:txBody>
                    <a:bodyPr/>
                    <a:lstStyle/>
                    <a:p>
                      <a:pPr algn="l" fontAlgn="ctr"/>
                      <a:r>
                        <a:rPr lang="en-AU" sz="1200" u="none" strike="noStrike" dirty="0">
                          <a:solidFill>
                            <a:schemeClr val="bg1"/>
                          </a:solidFill>
                          <a:effectLst/>
                          <a:latin typeface="+mj-lt"/>
                        </a:rPr>
                        <a:t>Configuration  - site context (%)</a:t>
                      </a:r>
                      <a:endParaRPr lang="en-AU" sz="1200" b="1" i="0" u="none" strike="noStrike" dirty="0">
                        <a:solidFill>
                          <a:schemeClr val="bg1"/>
                        </a:solidFill>
                        <a:effectLst/>
                        <a:latin typeface="+mj-lt"/>
                      </a:endParaRPr>
                    </a:p>
                  </a:txBody>
                  <a:tcPr marL="9525" marR="9525" marT="9525" marB="0" anchor="ctr">
                    <a:solidFill>
                      <a:schemeClr val="accent1"/>
                    </a:solidFill>
                  </a:tcPr>
                </a:tc>
                <a:tc hMerge="1">
                  <a:txBody>
                    <a:bodyPr/>
                    <a:lstStyle/>
                    <a:p>
                      <a:endParaRPr lang="en-AU"/>
                    </a:p>
                  </a:txBody>
                  <a:tcPr/>
                </a:tc>
                <a:tc>
                  <a:txBody>
                    <a:bodyPr/>
                    <a:lstStyle/>
                    <a:p>
                      <a:pPr algn="ctr" fontAlgn="ctr"/>
                      <a:r>
                        <a:rPr lang="en-AU" sz="1200" u="none" strike="noStrike" dirty="0">
                          <a:effectLst/>
                          <a:latin typeface="+mj-lt"/>
                        </a:rPr>
                        <a:t>100.0</a:t>
                      </a:r>
                      <a:endParaRPr lang="en-AU" sz="1200" b="0" i="0" u="none" strike="noStrike" dirty="0">
                        <a:solidFill>
                          <a:srgbClr val="000000"/>
                        </a:solidFill>
                        <a:effectLst/>
                        <a:latin typeface="+mj-lt"/>
                      </a:endParaRPr>
                    </a:p>
                  </a:txBody>
                  <a:tcPr marL="9525" marR="9525" marT="9525" marB="0" anchor="ctr">
                    <a:solidFill>
                      <a:schemeClr val="accent4"/>
                    </a:solidFill>
                  </a:tcPr>
                </a:tc>
                <a:tc>
                  <a:txBody>
                    <a:bodyPr/>
                    <a:lstStyle/>
                    <a:p>
                      <a:pPr algn="ctr" fontAlgn="ctr"/>
                      <a:r>
                        <a:rPr lang="en-AU" sz="1200" u="none" strike="noStrike">
                          <a:effectLst/>
                          <a:latin typeface="+mj-lt"/>
                        </a:rPr>
                        <a:t>91.8</a:t>
                      </a:r>
                      <a:endParaRPr lang="en-AU" sz="1200" b="0" i="0" u="none" strike="noStrike">
                        <a:solidFill>
                          <a:srgbClr val="000000"/>
                        </a:solidFill>
                        <a:effectLst/>
                        <a:latin typeface="+mj-lt"/>
                      </a:endParaRPr>
                    </a:p>
                  </a:txBody>
                  <a:tcPr marL="9525" marR="9525" marT="9525" marB="0" anchor="ctr">
                    <a:solidFill>
                      <a:schemeClr val="accent4"/>
                    </a:solidFill>
                  </a:tcPr>
                </a:tc>
                <a:tc gridSpan="2">
                  <a:txBody>
                    <a:bodyPr/>
                    <a:lstStyle/>
                    <a:p>
                      <a:pPr algn="ctr" fontAlgn="ctr"/>
                      <a:r>
                        <a:rPr lang="en-AU" sz="1200" u="none" strike="noStrike" dirty="0">
                          <a:effectLst/>
                          <a:latin typeface="+mj-lt"/>
                        </a:rPr>
                        <a:t>91.8</a:t>
                      </a:r>
                      <a:endParaRPr lang="en-AU" sz="1200" b="0" i="0" u="none" strike="noStrike" dirty="0">
                        <a:solidFill>
                          <a:srgbClr val="000000"/>
                        </a:solidFill>
                        <a:effectLst/>
                        <a:latin typeface="+mj-lt"/>
                      </a:endParaRPr>
                    </a:p>
                  </a:txBody>
                  <a:tcPr marL="9525" marR="9525" marT="9525" marB="0" anchor="ctr">
                    <a:solidFill>
                      <a:schemeClr val="accent4"/>
                    </a:solidFill>
                  </a:tcPr>
                </a:tc>
                <a:tc hMerge="1">
                  <a:txBody>
                    <a:bodyPr/>
                    <a:lstStyle/>
                    <a:p>
                      <a:endParaRPr lang="en-AU"/>
                    </a:p>
                  </a:txBody>
                  <a:tcPr/>
                </a:tc>
                <a:tc rowSpan="9">
                  <a:txBody>
                    <a:bodyPr/>
                    <a:lstStyle/>
                    <a:p>
                      <a:pPr algn="ctr" fontAlgn="ctr"/>
                      <a:r>
                        <a:rPr lang="en-AU" sz="1200" b="1" i="0" u="none" strike="noStrike" dirty="0">
                          <a:solidFill>
                            <a:srgbClr val="000000"/>
                          </a:solidFill>
                          <a:effectLst/>
                          <a:latin typeface="+mj-lt"/>
                        </a:rPr>
                        <a:t>74.6</a:t>
                      </a:r>
                    </a:p>
                  </a:txBody>
                  <a:tcPr marL="9525" marR="9525" marT="9525" marB="0" anchor="ctr">
                    <a:solidFill>
                      <a:schemeClr val="accent5"/>
                    </a:solidFill>
                  </a:tcPr>
                </a:tc>
                <a:extLst>
                  <a:ext uri="{0D108BD9-81ED-4DB2-BD59-A6C34878D82A}">
                    <a16:rowId xmlns:a16="http://schemas.microsoft.com/office/drawing/2014/main" val="2230294562"/>
                  </a:ext>
                </a:extLst>
              </a:tr>
              <a:tr h="232112">
                <a:tc vMerge="1">
                  <a:txBody>
                    <a:bodyPr/>
                    <a:lstStyle/>
                    <a:p>
                      <a:endParaRPr lang="en-AU"/>
                    </a:p>
                  </a:txBody>
                  <a:tcPr/>
                </a:tc>
                <a:tc rowSpan="8">
                  <a:txBody>
                    <a:bodyPr/>
                    <a:lstStyle/>
                    <a:p>
                      <a:pPr algn="ctr" fontAlgn="ctr"/>
                      <a:r>
                        <a:rPr lang="en-AU" sz="1200" u="none" strike="noStrike" dirty="0">
                          <a:solidFill>
                            <a:schemeClr val="bg1"/>
                          </a:solidFill>
                          <a:effectLst/>
                          <a:latin typeface="+mj-lt"/>
                        </a:rPr>
                        <a:t>Composition</a:t>
                      </a:r>
                      <a:endParaRPr lang="en-AU" sz="1200" b="1" i="0" u="none" strike="noStrike" dirty="0">
                        <a:solidFill>
                          <a:schemeClr val="bg1"/>
                        </a:solidFill>
                        <a:effectLst/>
                        <a:latin typeface="+mj-lt"/>
                      </a:endParaRPr>
                    </a:p>
                  </a:txBody>
                  <a:tcPr marL="9525" marR="9525" marT="9525" marB="0" vert="vert270" anchor="ctr">
                    <a:solidFill>
                      <a:schemeClr val="accent1"/>
                    </a:solidFill>
                  </a:tcPr>
                </a:tc>
                <a:tc>
                  <a:txBody>
                    <a:bodyPr/>
                    <a:lstStyle/>
                    <a:p>
                      <a:pPr algn="l" fontAlgn="ctr"/>
                      <a:r>
                        <a:rPr lang="en-AU" sz="1200" u="none" strike="noStrike">
                          <a:solidFill>
                            <a:schemeClr val="bg1"/>
                          </a:solidFill>
                          <a:effectLst/>
                          <a:latin typeface="+mj-lt"/>
                        </a:rPr>
                        <a:t>Tree canopy height (m)</a:t>
                      </a:r>
                      <a:endParaRPr lang="en-AU" sz="1200" b="0" i="0" u="none" strike="noStrike">
                        <a:solidFill>
                          <a:schemeClr val="bg1"/>
                        </a:solidFill>
                        <a:effectLst/>
                        <a:latin typeface="+mj-lt"/>
                      </a:endParaRPr>
                    </a:p>
                  </a:txBody>
                  <a:tcPr marL="9525" marR="9525" marT="9525" marB="0" anchor="ctr">
                    <a:solidFill>
                      <a:schemeClr val="accent1"/>
                    </a:solidFill>
                  </a:tcPr>
                </a:tc>
                <a:tc>
                  <a:txBody>
                    <a:bodyPr/>
                    <a:lstStyle/>
                    <a:p>
                      <a:pPr algn="ctr" fontAlgn="ctr"/>
                      <a:r>
                        <a:rPr lang="en-AU" sz="1200" u="none" strike="noStrike" dirty="0">
                          <a:effectLst/>
                          <a:latin typeface="+mj-lt"/>
                        </a:rPr>
                        <a:t>20.0</a:t>
                      </a:r>
                      <a:endParaRPr lang="en-AU" sz="1200" b="0" i="0" u="none" strike="noStrike" dirty="0">
                        <a:solidFill>
                          <a:srgbClr val="000000"/>
                        </a:solidFill>
                        <a:effectLst/>
                        <a:latin typeface="+mj-lt"/>
                      </a:endParaRPr>
                    </a:p>
                  </a:txBody>
                  <a:tcPr marL="9525" marR="9525" marT="9525" marB="0" anchor="ctr">
                    <a:solidFill>
                      <a:schemeClr val="accent4"/>
                    </a:solidFill>
                  </a:tcPr>
                </a:tc>
                <a:tc>
                  <a:txBody>
                    <a:bodyPr/>
                    <a:lstStyle/>
                    <a:p>
                      <a:pPr algn="ctr" fontAlgn="ctr"/>
                      <a:r>
                        <a:rPr lang="en-AU" sz="1200" u="none" strike="noStrike" dirty="0">
                          <a:effectLst/>
                          <a:latin typeface="+mj-lt"/>
                        </a:rPr>
                        <a:t>14.6</a:t>
                      </a:r>
                      <a:endParaRPr lang="en-AU" sz="1200" b="0" i="0" u="none" strike="noStrike" dirty="0">
                        <a:solidFill>
                          <a:srgbClr val="000000"/>
                        </a:solidFill>
                        <a:effectLst/>
                        <a:latin typeface="+mj-lt"/>
                      </a:endParaRPr>
                    </a:p>
                  </a:txBody>
                  <a:tcPr marL="9525" marR="9525" marT="9525" marB="0" anchor="ctr">
                    <a:solidFill>
                      <a:schemeClr val="accent4"/>
                    </a:solidFill>
                  </a:tcPr>
                </a:tc>
                <a:tc>
                  <a:txBody>
                    <a:bodyPr/>
                    <a:lstStyle/>
                    <a:p>
                      <a:pPr algn="ctr" fontAlgn="ctr"/>
                      <a:r>
                        <a:rPr lang="en-AU" sz="1200" u="none" strike="noStrike">
                          <a:effectLst/>
                          <a:latin typeface="+mj-lt"/>
                        </a:rPr>
                        <a:t>100.0</a:t>
                      </a:r>
                      <a:endParaRPr lang="en-AU" sz="1200" b="0" i="0" u="none" strike="noStrike">
                        <a:solidFill>
                          <a:srgbClr val="000000"/>
                        </a:solidFill>
                        <a:effectLst/>
                        <a:latin typeface="+mj-lt"/>
                      </a:endParaRPr>
                    </a:p>
                  </a:txBody>
                  <a:tcPr marL="9525" marR="9525" marT="9525" marB="0" anchor="ctr">
                    <a:solidFill>
                      <a:schemeClr val="accent4"/>
                    </a:solidFill>
                  </a:tcPr>
                </a:tc>
                <a:tc rowSpan="8">
                  <a:txBody>
                    <a:bodyPr/>
                    <a:lstStyle/>
                    <a:p>
                      <a:pPr algn="ctr" fontAlgn="ctr"/>
                      <a:r>
                        <a:rPr lang="en-AU" sz="1200" u="none" strike="noStrike" dirty="0">
                          <a:effectLst/>
                          <a:latin typeface="+mj-lt"/>
                        </a:rPr>
                        <a:t>68.9</a:t>
                      </a:r>
                      <a:endParaRPr lang="en-AU" sz="1200" b="0" i="0" u="none" strike="noStrike" dirty="0">
                        <a:solidFill>
                          <a:srgbClr val="000000"/>
                        </a:solidFill>
                        <a:effectLst/>
                        <a:latin typeface="+mj-lt"/>
                      </a:endParaRPr>
                    </a:p>
                  </a:txBody>
                  <a:tcPr marL="9525" marR="9525" marT="9525" marB="0" anchor="ctr">
                    <a:solidFill>
                      <a:schemeClr val="accent4"/>
                    </a:solidFill>
                  </a:tcPr>
                </a:tc>
                <a:tc vMerge="1">
                  <a:txBody>
                    <a:bodyPr/>
                    <a:lstStyle/>
                    <a:p>
                      <a:pPr algn="ctr" fontAlgn="ctr"/>
                      <a:endParaRPr lang="en-AU" sz="1200" b="0" i="0" u="none" strike="noStrike" dirty="0">
                        <a:solidFill>
                          <a:srgbClr val="000000"/>
                        </a:solidFill>
                        <a:effectLst/>
                        <a:latin typeface="+mj-lt"/>
                      </a:endParaRPr>
                    </a:p>
                  </a:txBody>
                  <a:tcPr marL="9525" marR="9525" marT="9525" marB="0" anchor="ctr">
                    <a:solidFill>
                      <a:schemeClr val="accent5"/>
                    </a:solidFill>
                  </a:tcPr>
                </a:tc>
                <a:extLst>
                  <a:ext uri="{0D108BD9-81ED-4DB2-BD59-A6C34878D82A}">
                    <a16:rowId xmlns:a16="http://schemas.microsoft.com/office/drawing/2014/main" val="3408741324"/>
                  </a:ext>
                </a:extLst>
              </a:tr>
              <a:tr h="232112">
                <a:tc vMerge="1">
                  <a:txBody>
                    <a:bodyPr/>
                    <a:lstStyle/>
                    <a:p>
                      <a:endParaRPr lang="en-AU"/>
                    </a:p>
                  </a:txBody>
                  <a:tcPr/>
                </a:tc>
                <a:tc vMerge="1">
                  <a:txBody>
                    <a:bodyPr/>
                    <a:lstStyle/>
                    <a:p>
                      <a:endParaRPr lang="en-AU"/>
                    </a:p>
                  </a:txBody>
                  <a:tcPr/>
                </a:tc>
                <a:tc>
                  <a:txBody>
                    <a:bodyPr/>
                    <a:lstStyle/>
                    <a:p>
                      <a:pPr algn="l" fontAlgn="ctr"/>
                      <a:r>
                        <a:rPr lang="en-AU" sz="1200" u="none" strike="noStrike">
                          <a:solidFill>
                            <a:schemeClr val="bg1"/>
                          </a:solidFill>
                          <a:effectLst/>
                          <a:latin typeface="+mj-lt"/>
                        </a:rPr>
                        <a:t>Sub-canopy height (m)</a:t>
                      </a:r>
                      <a:endParaRPr lang="en-AU" sz="1200" b="0" i="0" u="none" strike="noStrike">
                        <a:solidFill>
                          <a:schemeClr val="bg1"/>
                        </a:solidFill>
                        <a:effectLst/>
                        <a:latin typeface="+mj-lt"/>
                      </a:endParaRPr>
                    </a:p>
                  </a:txBody>
                  <a:tcPr marL="9525" marR="9525" marT="9525" marB="0" anchor="ctr">
                    <a:solidFill>
                      <a:schemeClr val="accent1"/>
                    </a:solidFill>
                  </a:tcPr>
                </a:tc>
                <a:tc>
                  <a:txBody>
                    <a:bodyPr/>
                    <a:lstStyle/>
                    <a:p>
                      <a:pPr algn="ctr" fontAlgn="ctr"/>
                      <a:r>
                        <a:rPr lang="en-AU" sz="1200" u="none" strike="noStrike" dirty="0">
                          <a:effectLst/>
                          <a:latin typeface="+mj-lt"/>
                        </a:rPr>
                        <a:t>9.0</a:t>
                      </a:r>
                      <a:endParaRPr lang="en-AU" sz="1200" b="0" i="0" u="none" strike="noStrike" dirty="0">
                        <a:solidFill>
                          <a:srgbClr val="000000"/>
                        </a:solidFill>
                        <a:effectLst/>
                        <a:latin typeface="+mj-lt"/>
                      </a:endParaRPr>
                    </a:p>
                  </a:txBody>
                  <a:tcPr marL="9525" marR="9525" marT="9525" marB="0" anchor="ctr">
                    <a:solidFill>
                      <a:schemeClr val="accent4"/>
                    </a:solidFill>
                  </a:tcPr>
                </a:tc>
                <a:tc>
                  <a:txBody>
                    <a:bodyPr/>
                    <a:lstStyle/>
                    <a:p>
                      <a:pPr algn="ctr" fontAlgn="ctr"/>
                      <a:r>
                        <a:rPr lang="en-AU" sz="1200" u="none" strike="noStrike" dirty="0">
                          <a:effectLst/>
                          <a:latin typeface="+mj-lt"/>
                        </a:rPr>
                        <a:t>6.5</a:t>
                      </a:r>
                      <a:endParaRPr lang="en-AU" sz="1200" b="0" i="0" u="none" strike="noStrike" dirty="0">
                        <a:solidFill>
                          <a:srgbClr val="000000"/>
                        </a:solidFill>
                        <a:effectLst/>
                        <a:latin typeface="+mj-lt"/>
                      </a:endParaRPr>
                    </a:p>
                  </a:txBody>
                  <a:tcPr marL="9525" marR="9525" marT="9525" marB="0" anchor="ctr">
                    <a:solidFill>
                      <a:schemeClr val="accent4"/>
                    </a:solidFill>
                  </a:tcPr>
                </a:tc>
                <a:tc>
                  <a:txBody>
                    <a:bodyPr/>
                    <a:lstStyle/>
                    <a:p>
                      <a:pPr algn="ctr" fontAlgn="ctr"/>
                      <a:r>
                        <a:rPr lang="en-AU" sz="1200" u="none" strike="noStrike">
                          <a:effectLst/>
                          <a:latin typeface="+mj-lt"/>
                        </a:rPr>
                        <a:t>100.0</a:t>
                      </a:r>
                      <a:endParaRPr lang="en-AU" sz="1200" b="0" i="0" u="none" strike="noStrike">
                        <a:solidFill>
                          <a:srgbClr val="000000"/>
                        </a:solidFill>
                        <a:effectLst/>
                        <a:latin typeface="+mj-lt"/>
                      </a:endParaRPr>
                    </a:p>
                  </a:txBody>
                  <a:tcPr marL="9525" marR="9525" marT="9525" marB="0" anchor="ctr">
                    <a:solidFill>
                      <a:schemeClr val="accent4"/>
                    </a:solidFill>
                  </a:tcPr>
                </a:tc>
                <a:tc vMerge="1">
                  <a:txBody>
                    <a:bodyPr/>
                    <a:lstStyle/>
                    <a:p>
                      <a:endParaRPr lang="en-AU"/>
                    </a:p>
                  </a:txBody>
                  <a:tcPr/>
                </a:tc>
                <a:tc vMerge="1">
                  <a:txBody>
                    <a:bodyPr/>
                    <a:lstStyle/>
                    <a:p>
                      <a:endParaRPr lang="en-AU"/>
                    </a:p>
                  </a:txBody>
                  <a:tcPr/>
                </a:tc>
                <a:extLst>
                  <a:ext uri="{0D108BD9-81ED-4DB2-BD59-A6C34878D82A}">
                    <a16:rowId xmlns:a16="http://schemas.microsoft.com/office/drawing/2014/main" val="1028392750"/>
                  </a:ext>
                </a:extLst>
              </a:tr>
              <a:tr h="232112">
                <a:tc vMerge="1">
                  <a:txBody>
                    <a:bodyPr/>
                    <a:lstStyle/>
                    <a:p>
                      <a:endParaRPr lang="en-AU"/>
                    </a:p>
                  </a:txBody>
                  <a:tcPr/>
                </a:tc>
                <a:tc vMerge="1">
                  <a:txBody>
                    <a:bodyPr/>
                    <a:lstStyle/>
                    <a:p>
                      <a:endParaRPr lang="en-AU"/>
                    </a:p>
                  </a:txBody>
                  <a:tcPr/>
                </a:tc>
                <a:tc>
                  <a:txBody>
                    <a:bodyPr/>
                    <a:lstStyle/>
                    <a:p>
                      <a:pPr algn="l" fontAlgn="ctr"/>
                      <a:r>
                        <a:rPr lang="en-AU" sz="1200" u="none" strike="noStrike">
                          <a:solidFill>
                            <a:schemeClr val="bg1"/>
                          </a:solidFill>
                          <a:effectLst/>
                          <a:latin typeface="+mj-lt"/>
                        </a:rPr>
                        <a:t>Tree canopy cover (%)</a:t>
                      </a:r>
                      <a:endParaRPr lang="en-AU" sz="1200" b="0" i="0" u="none" strike="noStrike">
                        <a:solidFill>
                          <a:schemeClr val="bg1"/>
                        </a:solidFill>
                        <a:effectLst/>
                        <a:latin typeface="+mj-lt"/>
                      </a:endParaRPr>
                    </a:p>
                  </a:txBody>
                  <a:tcPr marL="9525" marR="9525" marT="9525" marB="0" anchor="ctr">
                    <a:solidFill>
                      <a:schemeClr val="accent1"/>
                    </a:solidFill>
                  </a:tcPr>
                </a:tc>
                <a:tc>
                  <a:txBody>
                    <a:bodyPr/>
                    <a:lstStyle/>
                    <a:p>
                      <a:pPr algn="ctr" fontAlgn="ctr"/>
                      <a:r>
                        <a:rPr lang="en-AU" sz="1200" u="none" strike="noStrike" dirty="0">
                          <a:effectLst/>
                          <a:latin typeface="+mj-lt"/>
                        </a:rPr>
                        <a:t>25.0</a:t>
                      </a:r>
                      <a:endParaRPr lang="en-AU" sz="1200" b="0" i="0" u="none" strike="noStrike" dirty="0">
                        <a:solidFill>
                          <a:srgbClr val="000000"/>
                        </a:solidFill>
                        <a:effectLst/>
                        <a:latin typeface="+mj-lt"/>
                      </a:endParaRPr>
                    </a:p>
                  </a:txBody>
                  <a:tcPr marL="9525" marR="9525" marT="9525" marB="0" anchor="ctr">
                    <a:solidFill>
                      <a:schemeClr val="accent4"/>
                    </a:solidFill>
                  </a:tcPr>
                </a:tc>
                <a:tc>
                  <a:txBody>
                    <a:bodyPr/>
                    <a:lstStyle/>
                    <a:p>
                      <a:pPr algn="ctr" fontAlgn="ctr"/>
                      <a:r>
                        <a:rPr lang="en-AU" sz="1200" u="none" strike="noStrike" dirty="0">
                          <a:effectLst/>
                          <a:latin typeface="+mj-lt"/>
                        </a:rPr>
                        <a:t>10.0</a:t>
                      </a:r>
                      <a:endParaRPr lang="en-AU" sz="1200" b="0" i="0" u="none" strike="noStrike" dirty="0">
                        <a:solidFill>
                          <a:srgbClr val="000000"/>
                        </a:solidFill>
                        <a:effectLst/>
                        <a:latin typeface="+mj-lt"/>
                      </a:endParaRPr>
                    </a:p>
                  </a:txBody>
                  <a:tcPr marL="9525" marR="9525" marT="9525" marB="0" anchor="ctr">
                    <a:solidFill>
                      <a:schemeClr val="accent4"/>
                    </a:solidFill>
                  </a:tcPr>
                </a:tc>
                <a:tc>
                  <a:txBody>
                    <a:bodyPr/>
                    <a:lstStyle/>
                    <a:p>
                      <a:pPr algn="ctr" fontAlgn="ctr"/>
                      <a:r>
                        <a:rPr lang="en-AU" sz="1200" u="none" strike="noStrike">
                          <a:effectLst/>
                          <a:latin typeface="+mj-lt"/>
                        </a:rPr>
                        <a:t>80.0</a:t>
                      </a:r>
                      <a:endParaRPr lang="en-AU" sz="1200" b="0" i="0" u="none" strike="noStrike">
                        <a:solidFill>
                          <a:srgbClr val="000000"/>
                        </a:solidFill>
                        <a:effectLst/>
                        <a:latin typeface="+mj-lt"/>
                      </a:endParaRPr>
                    </a:p>
                  </a:txBody>
                  <a:tcPr marL="9525" marR="9525" marT="9525" marB="0" anchor="ctr">
                    <a:solidFill>
                      <a:schemeClr val="accent4"/>
                    </a:solidFill>
                  </a:tcPr>
                </a:tc>
                <a:tc vMerge="1">
                  <a:txBody>
                    <a:bodyPr/>
                    <a:lstStyle/>
                    <a:p>
                      <a:endParaRPr lang="en-AU"/>
                    </a:p>
                  </a:txBody>
                  <a:tcPr/>
                </a:tc>
                <a:tc vMerge="1">
                  <a:txBody>
                    <a:bodyPr/>
                    <a:lstStyle/>
                    <a:p>
                      <a:endParaRPr lang="en-AU"/>
                    </a:p>
                  </a:txBody>
                  <a:tcPr/>
                </a:tc>
                <a:extLst>
                  <a:ext uri="{0D108BD9-81ED-4DB2-BD59-A6C34878D82A}">
                    <a16:rowId xmlns:a16="http://schemas.microsoft.com/office/drawing/2014/main" val="2309649110"/>
                  </a:ext>
                </a:extLst>
              </a:tr>
              <a:tr h="232112">
                <a:tc vMerge="1">
                  <a:txBody>
                    <a:bodyPr/>
                    <a:lstStyle/>
                    <a:p>
                      <a:endParaRPr lang="en-AU"/>
                    </a:p>
                  </a:txBody>
                  <a:tcPr/>
                </a:tc>
                <a:tc vMerge="1">
                  <a:txBody>
                    <a:bodyPr/>
                    <a:lstStyle/>
                    <a:p>
                      <a:endParaRPr lang="en-AU"/>
                    </a:p>
                  </a:txBody>
                  <a:tcPr/>
                </a:tc>
                <a:tc>
                  <a:txBody>
                    <a:bodyPr/>
                    <a:lstStyle/>
                    <a:p>
                      <a:pPr algn="l" fontAlgn="ctr"/>
                      <a:r>
                        <a:rPr lang="en-AU" sz="1200" u="none" strike="noStrike">
                          <a:solidFill>
                            <a:schemeClr val="bg1"/>
                          </a:solidFill>
                          <a:effectLst/>
                          <a:latin typeface="+mj-lt"/>
                        </a:rPr>
                        <a:t>Sub-canopy cover (%)</a:t>
                      </a:r>
                      <a:endParaRPr lang="en-AU" sz="1200" b="0" i="0" u="none" strike="noStrike">
                        <a:solidFill>
                          <a:schemeClr val="bg1"/>
                        </a:solidFill>
                        <a:effectLst/>
                        <a:latin typeface="+mj-lt"/>
                      </a:endParaRPr>
                    </a:p>
                  </a:txBody>
                  <a:tcPr marL="9525" marR="9525" marT="9525" marB="0" anchor="ctr">
                    <a:solidFill>
                      <a:schemeClr val="accent1"/>
                    </a:solidFill>
                  </a:tcPr>
                </a:tc>
                <a:tc>
                  <a:txBody>
                    <a:bodyPr/>
                    <a:lstStyle/>
                    <a:p>
                      <a:pPr algn="ctr" fontAlgn="ctr"/>
                      <a:r>
                        <a:rPr lang="en-AU" sz="1200" u="none" strike="noStrike" dirty="0">
                          <a:effectLst/>
                          <a:latin typeface="+mj-lt"/>
                        </a:rPr>
                        <a:t>20.0</a:t>
                      </a:r>
                      <a:endParaRPr lang="en-AU" sz="1200" b="0" i="0" u="none" strike="noStrike" dirty="0">
                        <a:solidFill>
                          <a:srgbClr val="000000"/>
                        </a:solidFill>
                        <a:effectLst/>
                        <a:latin typeface="+mj-lt"/>
                      </a:endParaRPr>
                    </a:p>
                  </a:txBody>
                  <a:tcPr marL="9525" marR="9525" marT="9525" marB="0" anchor="ctr">
                    <a:solidFill>
                      <a:schemeClr val="accent4"/>
                    </a:solidFill>
                  </a:tcPr>
                </a:tc>
                <a:tc>
                  <a:txBody>
                    <a:bodyPr/>
                    <a:lstStyle/>
                    <a:p>
                      <a:pPr algn="ctr" fontAlgn="ctr"/>
                      <a:r>
                        <a:rPr lang="en-AU" sz="1200" u="none" strike="noStrike" dirty="0">
                          <a:effectLst/>
                          <a:latin typeface="+mj-lt"/>
                        </a:rPr>
                        <a:t>6.4</a:t>
                      </a:r>
                      <a:endParaRPr lang="en-AU" sz="1200" b="0" i="0" u="none" strike="noStrike" dirty="0">
                        <a:solidFill>
                          <a:srgbClr val="000000"/>
                        </a:solidFill>
                        <a:effectLst/>
                        <a:latin typeface="+mj-lt"/>
                      </a:endParaRPr>
                    </a:p>
                  </a:txBody>
                  <a:tcPr marL="9525" marR="9525" marT="9525" marB="0" anchor="ctr">
                    <a:solidFill>
                      <a:schemeClr val="accent4"/>
                    </a:solidFill>
                  </a:tcPr>
                </a:tc>
                <a:tc>
                  <a:txBody>
                    <a:bodyPr/>
                    <a:lstStyle/>
                    <a:p>
                      <a:pPr algn="ctr" fontAlgn="ctr"/>
                      <a:r>
                        <a:rPr lang="en-AU" sz="1200" u="none" strike="noStrike">
                          <a:effectLst/>
                          <a:latin typeface="+mj-lt"/>
                        </a:rPr>
                        <a:t>64.0</a:t>
                      </a:r>
                      <a:endParaRPr lang="en-AU" sz="1200" b="0" i="0" u="none" strike="noStrike">
                        <a:solidFill>
                          <a:srgbClr val="000000"/>
                        </a:solidFill>
                        <a:effectLst/>
                        <a:latin typeface="+mj-lt"/>
                      </a:endParaRPr>
                    </a:p>
                  </a:txBody>
                  <a:tcPr marL="9525" marR="9525" marT="9525" marB="0" anchor="ctr">
                    <a:solidFill>
                      <a:schemeClr val="accent4"/>
                    </a:solidFill>
                  </a:tcPr>
                </a:tc>
                <a:tc vMerge="1">
                  <a:txBody>
                    <a:bodyPr/>
                    <a:lstStyle/>
                    <a:p>
                      <a:endParaRPr lang="en-AU"/>
                    </a:p>
                  </a:txBody>
                  <a:tcPr/>
                </a:tc>
                <a:tc vMerge="1">
                  <a:txBody>
                    <a:bodyPr/>
                    <a:lstStyle/>
                    <a:p>
                      <a:endParaRPr lang="en-AU"/>
                    </a:p>
                  </a:txBody>
                  <a:tcPr/>
                </a:tc>
                <a:extLst>
                  <a:ext uri="{0D108BD9-81ED-4DB2-BD59-A6C34878D82A}">
                    <a16:rowId xmlns:a16="http://schemas.microsoft.com/office/drawing/2014/main" val="4215688615"/>
                  </a:ext>
                </a:extLst>
              </a:tr>
              <a:tr h="232112">
                <a:tc vMerge="1">
                  <a:txBody>
                    <a:bodyPr/>
                    <a:lstStyle/>
                    <a:p>
                      <a:endParaRPr lang="en-AU"/>
                    </a:p>
                  </a:txBody>
                  <a:tcPr/>
                </a:tc>
                <a:tc vMerge="1">
                  <a:txBody>
                    <a:bodyPr/>
                    <a:lstStyle/>
                    <a:p>
                      <a:endParaRPr lang="en-AU"/>
                    </a:p>
                  </a:txBody>
                  <a:tcPr/>
                </a:tc>
                <a:tc>
                  <a:txBody>
                    <a:bodyPr/>
                    <a:lstStyle/>
                    <a:p>
                      <a:pPr algn="l" fontAlgn="ctr"/>
                      <a:r>
                        <a:rPr lang="en-AU" sz="1200" u="none" strike="noStrike">
                          <a:solidFill>
                            <a:schemeClr val="bg1"/>
                          </a:solidFill>
                          <a:effectLst/>
                          <a:latin typeface="+mj-lt"/>
                        </a:rPr>
                        <a:t>Native shrub cover (%)</a:t>
                      </a:r>
                      <a:endParaRPr lang="en-AU" sz="1200" b="0" i="0" u="none" strike="noStrike">
                        <a:solidFill>
                          <a:schemeClr val="bg1"/>
                        </a:solidFill>
                        <a:effectLst/>
                        <a:latin typeface="+mj-lt"/>
                      </a:endParaRPr>
                    </a:p>
                  </a:txBody>
                  <a:tcPr marL="9525" marR="9525" marT="9525" marB="0" anchor="ctr">
                    <a:solidFill>
                      <a:schemeClr val="accent1"/>
                    </a:solidFill>
                  </a:tcPr>
                </a:tc>
                <a:tc>
                  <a:txBody>
                    <a:bodyPr/>
                    <a:lstStyle/>
                    <a:p>
                      <a:pPr algn="ctr" fontAlgn="ctr"/>
                      <a:r>
                        <a:rPr lang="en-AU" sz="1200" u="none" strike="noStrike" dirty="0">
                          <a:effectLst/>
                          <a:latin typeface="+mj-lt"/>
                        </a:rPr>
                        <a:t>6.0</a:t>
                      </a:r>
                      <a:endParaRPr lang="en-AU" sz="1200" b="0" i="0" u="none" strike="noStrike" dirty="0">
                        <a:solidFill>
                          <a:srgbClr val="000000"/>
                        </a:solidFill>
                        <a:effectLst/>
                        <a:latin typeface="+mj-lt"/>
                      </a:endParaRPr>
                    </a:p>
                  </a:txBody>
                  <a:tcPr marL="9525" marR="9525" marT="9525" marB="0" anchor="ctr">
                    <a:solidFill>
                      <a:schemeClr val="accent4"/>
                    </a:solidFill>
                  </a:tcPr>
                </a:tc>
                <a:tc>
                  <a:txBody>
                    <a:bodyPr/>
                    <a:lstStyle/>
                    <a:p>
                      <a:pPr algn="ctr" fontAlgn="ctr"/>
                      <a:r>
                        <a:rPr lang="en-AU" sz="1200" u="none" strike="noStrike" dirty="0">
                          <a:effectLst/>
                          <a:latin typeface="+mj-lt"/>
                        </a:rPr>
                        <a:t>55.0</a:t>
                      </a:r>
                      <a:endParaRPr lang="en-AU" sz="1200" b="0" i="0" u="none" strike="noStrike" dirty="0">
                        <a:solidFill>
                          <a:srgbClr val="000000"/>
                        </a:solidFill>
                        <a:effectLst/>
                        <a:latin typeface="+mj-lt"/>
                      </a:endParaRPr>
                    </a:p>
                  </a:txBody>
                  <a:tcPr marL="9525" marR="9525" marT="9525" marB="0" anchor="ctr">
                    <a:solidFill>
                      <a:schemeClr val="accent4"/>
                    </a:solidFill>
                  </a:tcPr>
                </a:tc>
                <a:tc>
                  <a:txBody>
                    <a:bodyPr/>
                    <a:lstStyle/>
                    <a:p>
                      <a:pPr algn="ctr" fontAlgn="ctr"/>
                      <a:r>
                        <a:rPr lang="en-AU" sz="1200" u="none" strike="noStrike" dirty="0">
                          <a:effectLst/>
                          <a:latin typeface="+mj-lt"/>
                        </a:rPr>
                        <a:t>60.0</a:t>
                      </a:r>
                      <a:endParaRPr lang="en-AU" sz="1200" b="0" i="0" u="none" strike="noStrike" dirty="0">
                        <a:solidFill>
                          <a:srgbClr val="000000"/>
                        </a:solidFill>
                        <a:effectLst/>
                        <a:latin typeface="+mj-lt"/>
                      </a:endParaRPr>
                    </a:p>
                  </a:txBody>
                  <a:tcPr marL="9525" marR="9525" marT="9525" marB="0" anchor="ctr">
                    <a:solidFill>
                      <a:schemeClr val="accent4"/>
                    </a:solidFill>
                  </a:tcPr>
                </a:tc>
                <a:tc vMerge="1">
                  <a:txBody>
                    <a:bodyPr/>
                    <a:lstStyle/>
                    <a:p>
                      <a:endParaRPr lang="en-AU"/>
                    </a:p>
                  </a:txBody>
                  <a:tcPr/>
                </a:tc>
                <a:tc vMerge="1">
                  <a:txBody>
                    <a:bodyPr/>
                    <a:lstStyle/>
                    <a:p>
                      <a:endParaRPr lang="en-AU"/>
                    </a:p>
                  </a:txBody>
                  <a:tcPr/>
                </a:tc>
                <a:extLst>
                  <a:ext uri="{0D108BD9-81ED-4DB2-BD59-A6C34878D82A}">
                    <a16:rowId xmlns:a16="http://schemas.microsoft.com/office/drawing/2014/main" val="765595401"/>
                  </a:ext>
                </a:extLst>
              </a:tr>
              <a:tr h="232112">
                <a:tc vMerge="1">
                  <a:txBody>
                    <a:bodyPr/>
                    <a:lstStyle/>
                    <a:p>
                      <a:endParaRPr lang="en-AU"/>
                    </a:p>
                  </a:txBody>
                  <a:tcPr/>
                </a:tc>
                <a:tc vMerge="1">
                  <a:txBody>
                    <a:bodyPr/>
                    <a:lstStyle/>
                    <a:p>
                      <a:endParaRPr lang="en-AU"/>
                    </a:p>
                  </a:txBody>
                  <a:tcPr/>
                </a:tc>
                <a:tc>
                  <a:txBody>
                    <a:bodyPr/>
                    <a:lstStyle/>
                    <a:p>
                      <a:pPr algn="l" fontAlgn="ctr"/>
                      <a:r>
                        <a:rPr lang="en-AU" sz="1200" u="none" strike="noStrike">
                          <a:solidFill>
                            <a:schemeClr val="bg1"/>
                          </a:solidFill>
                          <a:effectLst/>
                          <a:latin typeface="+mj-lt"/>
                        </a:rPr>
                        <a:t>Non-native plant cover (BB)</a:t>
                      </a:r>
                      <a:endParaRPr lang="en-AU" sz="1200" b="0" i="0" u="none" strike="noStrike">
                        <a:solidFill>
                          <a:schemeClr val="bg1"/>
                        </a:solidFill>
                        <a:effectLst/>
                        <a:latin typeface="+mj-lt"/>
                      </a:endParaRPr>
                    </a:p>
                  </a:txBody>
                  <a:tcPr marL="9525" marR="9525" marT="9525" marB="0" anchor="ctr">
                    <a:solidFill>
                      <a:schemeClr val="accent1"/>
                    </a:solidFill>
                  </a:tcPr>
                </a:tc>
                <a:tc>
                  <a:txBody>
                    <a:bodyPr/>
                    <a:lstStyle/>
                    <a:p>
                      <a:pPr algn="ctr" fontAlgn="ctr"/>
                      <a:r>
                        <a:rPr lang="en-AU" sz="1200" u="none" strike="noStrike" dirty="0">
                          <a:effectLst/>
                          <a:latin typeface="+mj-lt"/>
                        </a:rPr>
                        <a:t>0.0</a:t>
                      </a:r>
                      <a:endParaRPr lang="en-AU" sz="1200" b="0" i="0" u="none" strike="noStrike" dirty="0">
                        <a:solidFill>
                          <a:srgbClr val="000000"/>
                        </a:solidFill>
                        <a:effectLst/>
                        <a:latin typeface="+mj-lt"/>
                      </a:endParaRPr>
                    </a:p>
                  </a:txBody>
                  <a:tcPr marL="9525" marR="9525" marT="9525" marB="0" anchor="ctr">
                    <a:solidFill>
                      <a:schemeClr val="accent4"/>
                    </a:solidFill>
                  </a:tcPr>
                </a:tc>
                <a:tc>
                  <a:txBody>
                    <a:bodyPr/>
                    <a:lstStyle/>
                    <a:p>
                      <a:pPr algn="ctr" fontAlgn="ctr"/>
                      <a:r>
                        <a:rPr lang="en-AU" sz="1200" u="none" strike="noStrike" dirty="0">
                          <a:effectLst/>
                          <a:latin typeface="+mj-lt"/>
                        </a:rPr>
                        <a:t>3.0</a:t>
                      </a:r>
                      <a:endParaRPr lang="en-AU" sz="1200" b="0" i="0" u="none" strike="noStrike" dirty="0">
                        <a:solidFill>
                          <a:srgbClr val="000000"/>
                        </a:solidFill>
                        <a:effectLst/>
                        <a:latin typeface="+mj-lt"/>
                      </a:endParaRPr>
                    </a:p>
                  </a:txBody>
                  <a:tcPr marL="9525" marR="9525" marT="9525" marB="0" anchor="ctr">
                    <a:solidFill>
                      <a:schemeClr val="accent4"/>
                    </a:solidFill>
                  </a:tcPr>
                </a:tc>
                <a:tc>
                  <a:txBody>
                    <a:bodyPr/>
                    <a:lstStyle/>
                    <a:p>
                      <a:pPr algn="ctr" fontAlgn="ctr"/>
                      <a:r>
                        <a:rPr lang="en-AU" sz="1200" u="none" strike="noStrike" dirty="0">
                          <a:effectLst/>
                          <a:latin typeface="+mj-lt"/>
                        </a:rPr>
                        <a:t>20.0</a:t>
                      </a:r>
                      <a:endParaRPr lang="en-AU" sz="1200" b="0" i="0" u="none" strike="noStrike" dirty="0">
                        <a:solidFill>
                          <a:srgbClr val="000000"/>
                        </a:solidFill>
                        <a:effectLst/>
                        <a:latin typeface="+mj-lt"/>
                      </a:endParaRPr>
                    </a:p>
                  </a:txBody>
                  <a:tcPr marL="9525" marR="9525" marT="9525" marB="0" anchor="ctr">
                    <a:solidFill>
                      <a:schemeClr val="accent4"/>
                    </a:solidFill>
                  </a:tcPr>
                </a:tc>
                <a:tc vMerge="1">
                  <a:txBody>
                    <a:bodyPr/>
                    <a:lstStyle/>
                    <a:p>
                      <a:endParaRPr lang="en-AU"/>
                    </a:p>
                  </a:txBody>
                  <a:tcPr/>
                </a:tc>
                <a:tc vMerge="1">
                  <a:txBody>
                    <a:bodyPr/>
                    <a:lstStyle/>
                    <a:p>
                      <a:endParaRPr lang="en-AU"/>
                    </a:p>
                  </a:txBody>
                  <a:tcPr/>
                </a:tc>
                <a:extLst>
                  <a:ext uri="{0D108BD9-81ED-4DB2-BD59-A6C34878D82A}">
                    <a16:rowId xmlns:a16="http://schemas.microsoft.com/office/drawing/2014/main" val="3898374869"/>
                  </a:ext>
                </a:extLst>
              </a:tr>
              <a:tr h="403466">
                <a:tc vMerge="1">
                  <a:txBody>
                    <a:bodyPr/>
                    <a:lstStyle/>
                    <a:p>
                      <a:endParaRPr lang="en-AU"/>
                    </a:p>
                  </a:txBody>
                  <a:tcPr/>
                </a:tc>
                <a:tc vMerge="1">
                  <a:txBody>
                    <a:bodyPr/>
                    <a:lstStyle/>
                    <a:p>
                      <a:endParaRPr lang="en-AU"/>
                    </a:p>
                  </a:txBody>
                  <a:tcPr/>
                </a:tc>
                <a:tc>
                  <a:txBody>
                    <a:bodyPr/>
                    <a:lstStyle/>
                    <a:p>
                      <a:pPr algn="l" fontAlgn="ctr"/>
                      <a:r>
                        <a:rPr lang="en-AU" sz="1200" u="none" strike="noStrike">
                          <a:solidFill>
                            <a:schemeClr val="bg1"/>
                          </a:solidFill>
                          <a:effectLst/>
                          <a:latin typeface="+mj-lt"/>
                        </a:rPr>
                        <a:t>Native perennial grass cover (%)</a:t>
                      </a:r>
                      <a:endParaRPr lang="en-AU" sz="1200" b="0" i="0" u="none" strike="noStrike">
                        <a:solidFill>
                          <a:schemeClr val="bg1"/>
                        </a:solidFill>
                        <a:effectLst/>
                        <a:latin typeface="+mj-lt"/>
                      </a:endParaRPr>
                    </a:p>
                  </a:txBody>
                  <a:tcPr marL="9525" marR="9525" marT="9525" marB="0" anchor="ctr">
                    <a:solidFill>
                      <a:schemeClr val="accent1"/>
                    </a:solidFill>
                  </a:tcPr>
                </a:tc>
                <a:tc>
                  <a:txBody>
                    <a:bodyPr/>
                    <a:lstStyle/>
                    <a:p>
                      <a:pPr algn="ctr" fontAlgn="ctr"/>
                      <a:r>
                        <a:rPr lang="en-AU" sz="1200" u="none" strike="noStrike">
                          <a:effectLst/>
                          <a:latin typeface="+mj-lt"/>
                        </a:rPr>
                        <a:t>23.0</a:t>
                      </a:r>
                      <a:endParaRPr lang="en-AU" sz="1200" b="0" i="0" u="none" strike="noStrike">
                        <a:solidFill>
                          <a:srgbClr val="000000"/>
                        </a:solidFill>
                        <a:effectLst/>
                        <a:latin typeface="+mj-lt"/>
                      </a:endParaRPr>
                    </a:p>
                  </a:txBody>
                  <a:tcPr marL="9525" marR="9525" marT="9525" marB="0" anchor="ctr">
                    <a:solidFill>
                      <a:schemeClr val="accent4"/>
                    </a:solidFill>
                  </a:tcPr>
                </a:tc>
                <a:tc>
                  <a:txBody>
                    <a:bodyPr/>
                    <a:lstStyle/>
                    <a:p>
                      <a:pPr algn="ctr" fontAlgn="ctr"/>
                      <a:r>
                        <a:rPr lang="en-AU" sz="1200" u="none" strike="noStrike" dirty="0">
                          <a:effectLst/>
                          <a:latin typeface="+mj-lt"/>
                        </a:rPr>
                        <a:t>16.0</a:t>
                      </a:r>
                      <a:endParaRPr lang="en-AU" sz="1200" b="0" i="0" u="none" strike="noStrike" dirty="0">
                        <a:solidFill>
                          <a:srgbClr val="000000"/>
                        </a:solidFill>
                        <a:effectLst/>
                        <a:latin typeface="+mj-lt"/>
                      </a:endParaRPr>
                    </a:p>
                  </a:txBody>
                  <a:tcPr marL="9525" marR="9525" marT="9525" marB="0" anchor="ctr">
                    <a:solidFill>
                      <a:schemeClr val="accent4"/>
                    </a:solidFill>
                  </a:tcPr>
                </a:tc>
                <a:tc>
                  <a:txBody>
                    <a:bodyPr/>
                    <a:lstStyle/>
                    <a:p>
                      <a:pPr algn="ctr" fontAlgn="ctr"/>
                      <a:r>
                        <a:rPr lang="en-AU" sz="1200" u="none" strike="noStrike" dirty="0">
                          <a:effectLst/>
                          <a:latin typeface="+mj-lt"/>
                        </a:rPr>
                        <a:t>69.6</a:t>
                      </a:r>
                      <a:endParaRPr lang="en-AU" sz="1200" b="0" i="0" u="none" strike="noStrike" dirty="0">
                        <a:solidFill>
                          <a:srgbClr val="000000"/>
                        </a:solidFill>
                        <a:effectLst/>
                        <a:latin typeface="+mj-lt"/>
                      </a:endParaRPr>
                    </a:p>
                  </a:txBody>
                  <a:tcPr marL="9525" marR="9525" marT="9525" marB="0" anchor="ctr">
                    <a:solidFill>
                      <a:schemeClr val="accent4"/>
                    </a:solidFill>
                  </a:tcPr>
                </a:tc>
                <a:tc vMerge="1">
                  <a:txBody>
                    <a:bodyPr/>
                    <a:lstStyle/>
                    <a:p>
                      <a:endParaRPr lang="en-AU"/>
                    </a:p>
                  </a:txBody>
                  <a:tcPr/>
                </a:tc>
                <a:tc vMerge="1">
                  <a:txBody>
                    <a:bodyPr/>
                    <a:lstStyle/>
                    <a:p>
                      <a:endParaRPr lang="en-AU"/>
                    </a:p>
                  </a:txBody>
                  <a:tcPr/>
                </a:tc>
                <a:extLst>
                  <a:ext uri="{0D108BD9-81ED-4DB2-BD59-A6C34878D82A}">
                    <a16:rowId xmlns:a16="http://schemas.microsoft.com/office/drawing/2014/main" val="453164396"/>
                  </a:ext>
                </a:extLst>
              </a:tr>
              <a:tr h="245766">
                <a:tc vMerge="1">
                  <a:txBody>
                    <a:bodyPr/>
                    <a:lstStyle/>
                    <a:p>
                      <a:endParaRPr lang="en-AU"/>
                    </a:p>
                  </a:txBody>
                  <a:tcPr/>
                </a:tc>
                <a:tc vMerge="1">
                  <a:txBody>
                    <a:bodyPr/>
                    <a:lstStyle/>
                    <a:p>
                      <a:endParaRPr lang="en-AU"/>
                    </a:p>
                  </a:txBody>
                  <a:tcPr/>
                </a:tc>
                <a:tc>
                  <a:txBody>
                    <a:bodyPr/>
                    <a:lstStyle/>
                    <a:p>
                      <a:pPr algn="l" fontAlgn="ctr"/>
                      <a:r>
                        <a:rPr lang="en-AU" sz="1200" u="none" strike="noStrike" dirty="0">
                          <a:solidFill>
                            <a:schemeClr val="bg1"/>
                          </a:solidFill>
                          <a:effectLst/>
                          <a:latin typeface="+mj-lt"/>
                        </a:rPr>
                        <a:t>Litter cover (%)</a:t>
                      </a:r>
                      <a:endParaRPr lang="en-AU" sz="1200" b="0" i="0" u="none" strike="noStrike" dirty="0">
                        <a:solidFill>
                          <a:schemeClr val="bg1"/>
                        </a:solidFill>
                        <a:effectLst/>
                        <a:latin typeface="+mj-lt"/>
                      </a:endParaRPr>
                    </a:p>
                  </a:txBody>
                  <a:tcPr marL="9525" marR="9525" marT="9525" marB="0" anchor="ctr">
                    <a:solidFill>
                      <a:schemeClr val="accent1"/>
                    </a:solidFill>
                  </a:tcPr>
                </a:tc>
                <a:tc>
                  <a:txBody>
                    <a:bodyPr/>
                    <a:lstStyle/>
                    <a:p>
                      <a:pPr algn="ctr" fontAlgn="ctr"/>
                      <a:r>
                        <a:rPr lang="en-AU" sz="1200" u="none" strike="noStrike" dirty="0">
                          <a:effectLst/>
                          <a:latin typeface="+mj-lt"/>
                        </a:rPr>
                        <a:t>45.0</a:t>
                      </a:r>
                      <a:endParaRPr lang="en-AU" sz="1200" b="0" i="0" u="none" strike="noStrike" dirty="0">
                        <a:solidFill>
                          <a:srgbClr val="000000"/>
                        </a:solidFill>
                        <a:effectLst/>
                        <a:latin typeface="+mj-lt"/>
                      </a:endParaRPr>
                    </a:p>
                  </a:txBody>
                  <a:tcPr marL="9525" marR="9525" marT="9525" marB="0" anchor="ctr">
                    <a:solidFill>
                      <a:schemeClr val="accent4"/>
                    </a:solidFill>
                  </a:tcPr>
                </a:tc>
                <a:tc>
                  <a:txBody>
                    <a:bodyPr/>
                    <a:lstStyle/>
                    <a:p>
                      <a:pPr algn="ctr" fontAlgn="ctr"/>
                      <a:r>
                        <a:rPr lang="en-AU" sz="1200" u="none" strike="noStrike" dirty="0">
                          <a:effectLst/>
                          <a:latin typeface="+mj-lt"/>
                        </a:rPr>
                        <a:t>26.0</a:t>
                      </a:r>
                      <a:endParaRPr lang="en-AU" sz="1200" b="0" i="0" u="none" strike="noStrike" dirty="0">
                        <a:solidFill>
                          <a:srgbClr val="000000"/>
                        </a:solidFill>
                        <a:effectLst/>
                        <a:latin typeface="+mj-lt"/>
                      </a:endParaRPr>
                    </a:p>
                  </a:txBody>
                  <a:tcPr marL="9525" marR="9525" marT="9525" marB="0" anchor="ctr">
                    <a:solidFill>
                      <a:schemeClr val="accent4"/>
                    </a:solidFill>
                  </a:tcPr>
                </a:tc>
                <a:tc>
                  <a:txBody>
                    <a:bodyPr/>
                    <a:lstStyle/>
                    <a:p>
                      <a:pPr algn="ctr" fontAlgn="ctr"/>
                      <a:r>
                        <a:rPr lang="en-AU" sz="1200" u="none" strike="noStrike" dirty="0">
                          <a:effectLst/>
                          <a:latin typeface="+mj-lt"/>
                        </a:rPr>
                        <a:t>57.8</a:t>
                      </a:r>
                      <a:endParaRPr lang="en-AU" sz="1200" b="0" i="0" u="none" strike="noStrike" dirty="0">
                        <a:solidFill>
                          <a:srgbClr val="000000"/>
                        </a:solidFill>
                        <a:effectLst/>
                        <a:latin typeface="+mj-lt"/>
                      </a:endParaRPr>
                    </a:p>
                  </a:txBody>
                  <a:tcPr marL="9525" marR="9525" marT="9525" marB="0" anchor="ctr">
                    <a:solidFill>
                      <a:schemeClr val="accent4"/>
                    </a:solidFill>
                  </a:tcPr>
                </a:tc>
                <a:tc vMerge="1">
                  <a:txBody>
                    <a:bodyPr/>
                    <a:lstStyle/>
                    <a:p>
                      <a:endParaRPr lang="en-AU"/>
                    </a:p>
                  </a:txBody>
                  <a:tcPr/>
                </a:tc>
                <a:tc vMerge="1">
                  <a:txBody>
                    <a:bodyPr/>
                    <a:lstStyle/>
                    <a:p>
                      <a:endParaRPr lang="en-AU"/>
                    </a:p>
                  </a:txBody>
                  <a:tcPr/>
                </a:tc>
                <a:extLst>
                  <a:ext uri="{0D108BD9-81ED-4DB2-BD59-A6C34878D82A}">
                    <a16:rowId xmlns:a16="http://schemas.microsoft.com/office/drawing/2014/main" val="1599356713"/>
                  </a:ext>
                </a:extLst>
              </a:tr>
            </a:tbl>
          </a:graphicData>
        </a:graphic>
      </p:graphicFrame>
      <p:sp>
        <p:nvSpPr>
          <p:cNvPr id="4" name="Slide Number Placeholder 3">
            <a:extLst>
              <a:ext uri="{FF2B5EF4-FFF2-40B4-BE49-F238E27FC236}">
                <a16:creationId xmlns:a16="http://schemas.microsoft.com/office/drawing/2014/main" id="{076F98EB-16EC-594B-9355-94D9A401F8A9}"/>
              </a:ext>
            </a:extLst>
          </p:cNvPr>
          <p:cNvSpPr>
            <a:spLocks noGrp="1"/>
          </p:cNvSpPr>
          <p:nvPr>
            <p:ph type="sldNum" sz="quarter" idx="12"/>
          </p:nvPr>
        </p:nvSpPr>
        <p:spPr/>
        <p:txBody>
          <a:bodyPr/>
          <a:lstStyle/>
          <a:p>
            <a:fld id="{20550A7E-0215-EA48-A579-C9E7E81A0714}" type="slidenum">
              <a:rPr lang="en-AU" smtClean="0"/>
              <a:t>69</a:t>
            </a:fld>
            <a:endParaRPr lang="en-AU"/>
          </a:p>
        </p:txBody>
      </p:sp>
      <p:sp>
        <p:nvSpPr>
          <p:cNvPr id="6" name="Title 5">
            <a:extLst>
              <a:ext uri="{FF2B5EF4-FFF2-40B4-BE49-F238E27FC236}">
                <a16:creationId xmlns:a16="http://schemas.microsoft.com/office/drawing/2014/main" id="{BAA01441-EAE8-5941-BC53-30F6996E40D9}"/>
              </a:ext>
            </a:extLst>
          </p:cNvPr>
          <p:cNvSpPr>
            <a:spLocks noGrp="1"/>
          </p:cNvSpPr>
          <p:nvPr>
            <p:ph type="title"/>
          </p:nvPr>
        </p:nvSpPr>
        <p:spPr>
          <a:xfrm>
            <a:off x="978693" y="1092832"/>
            <a:ext cx="7186613" cy="590931"/>
          </a:xfrm>
          <a:prstGeom prst="rect">
            <a:avLst/>
          </a:prstGeom>
        </p:spPr>
        <p:txBody>
          <a:bodyPr wrap="square">
            <a:spAutoFit/>
          </a:bodyPr>
          <a:lstStyle/>
          <a:p>
            <a:r>
              <a:rPr lang="en-AU" sz="1800" dirty="0"/>
              <a:t>1. First, an Econd</a:t>
            </a:r>
            <a:r>
              <a:rPr lang="en-AU" sz="1800" baseline="30000" dirty="0"/>
              <a:t>®</a:t>
            </a:r>
            <a:r>
              <a:rPr lang="en-AU" sz="1800" dirty="0"/>
              <a:t> index must be calculated for each assessment unit by aggregating the ICSs.</a:t>
            </a:r>
            <a:endParaRPr lang="en-US" sz="1800" dirty="0">
              <a:latin typeface="+mj-lt"/>
            </a:endParaRPr>
          </a:p>
        </p:txBody>
      </p:sp>
      <p:cxnSp>
        <p:nvCxnSpPr>
          <p:cNvPr id="12" name="Curved Connector 11">
            <a:extLst>
              <a:ext uri="{FF2B5EF4-FFF2-40B4-BE49-F238E27FC236}">
                <a16:creationId xmlns:a16="http://schemas.microsoft.com/office/drawing/2014/main" id="{B5CD828D-9152-BE4E-919F-14753ABE8731}"/>
              </a:ext>
            </a:extLst>
          </p:cNvPr>
          <p:cNvCxnSpPr>
            <a:cxnSpLocks/>
          </p:cNvCxnSpPr>
          <p:nvPr/>
        </p:nvCxnSpPr>
        <p:spPr>
          <a:xfrm flipV="1">
            <a:off x="7486650" y="5400673"/>
            <a:ext cx="1164190" cy="723566"/>
          </a:xfrm>
          <a:prstGeom prst="curvedConnector3">
            <a:avLst>
              <a:gd name="adj1" fmla="val 100303"/>
            </a:avLst>
          </a:prstGeom>
          <a:ln w="38100">
            <a:tailEnd type="triangle"/>
          </a:ln>
        </p:spPr>
        <p:style>
          <a:lnRef idx="1">
            <a:schemeClr val="accent1"/>
          </a:lnRef>
          <a:fillRef idx="0">
            <a:schemeClr val="accent1"/>
          </a:fillRef>
          <a:effectRef idx="0">
            <a:schemeClr val="accent1"/>
          </a:effectRef>
          <a:fontRef idx="minor">
            <a:schemeClr val="tx1"/>
          </a:fontRef>
        </p:style>
      </p:cxnSp>
      <p:graphicFrame>
        <p:nvGraphicFramePr>
          <p:cNvPr id="3" name="Table 6">
            <a:extLst>
              <a:ext uri="{FF2B5EF4-FFF2-40B4-BE49-F238E27FC236}">
                <a16:creationId xmlns:a16="http://schemas.microsoft.com/office/drawing/2014/main" id="{D651EB15-B6A2-E04D-B174-5337B4CF8418}"/>
              </a:ext>
            </a:extLst>
          </p:cNvPr>
          <p:cNvGraphicFramePr>
            <a:graphicFrameLocks noGrp="1"/>
          </p:cNvGraphicFramePr>
          <p:nvPr>
            <p:extLst>
              <p:ext uri="{D42A27DB-BD31-4B8C-83A1-F6EECF244321}">
                <p14:modId xmlns:p14="http://schemas.microsoft.com/office/powerpoint/2010/main" val="270173728"/>
              </p:ext>
            </p:extLst>
          </p:nvPr>
        </p:nvGraphicFramePr>
        <p:xfrm>
          <a:off x="1109046" y="5541820"/>
          <a:ext cx="6377604" cy="855821"/>
        </p:xfrm>
        <a:graphic>
          <a:graphicData uri="http://schemas.openxmlformats.org/drawingml/2006/table">
            <a:tbl>
              <a:tblPr firstRow="1" bandRow="1">
                <a:tableStyleId>{5C22544A-7EE6-4342-B048-85BDC9FD1C3A}</a:tableStyleId>
              </a:tblPr>
              <a:tblGrid>
                <a:gridCol w="1874730">
                  <a:extLst>
                    <a:ext uri="{9D8B030D-6E8A-4147-A177-3AD203B41FA5}">
                      <a16:colId xmlns:a16="http://schemas.microsoft.com/office/drawing/2014/main" val="3844501198"/>
                    </a:ext>
                  </a:extLst>
                </a:gridCol>
                <a:gridCol w="208280">
                  <a:extLst>
                    <a:ext uri="{9D8B030D-6E8A-4147-A177-3AD203B41FA5}">
                      <a16:colId xmlns:a16="http://schemas.microsoft.com/office/drawing/2014/main" val="2816923160"/>
                    </a:ext>
                  </a:extLst>
                </a:gridCol>
                <a:gridCol w="1649004">
                  <a:extLst>
                    <a:ext uri="{9D8B030D-6E8A-4147-A177-3AD203B41FA5}">
                      <a16:colId xmlns:a16="http://schemas.microsoft.com/office/drawing/2014/main" val="3516839766"/>
                    </a:ext>
                  </a:extLst>
                </a:gridCol>
                <a:gridCol w="273014">
                  <a:extLst>
                    <a:ext uri="{9D8B030D-6E8A-4147-A177-3AD203B41FA5}">
                      <a16:colId xmlns:a16="http://schemas.microsoft.com/office/drawing/2014/main" val="2583399890"/>
                    </a:ext>
                  </a:extLst>
                </a:gridCol>
                <a:gridCol w="1534269">
                  <a:extLst>
                    <a:ext uri="{9D8B030D-6E8A-4147-A177-3AD203B41FA5}">
                      <a16:colId xmlns:a16="http://schemas.microsoft.com/office/drawing/2014/main" val="1403759575"/>
                    </a:ext>
                  </a:extLst>
                </a:gridCol>
                <a:gridCol w="208280">
                  <a:extLst>
                    <a:ext uri="{9D8B030D-6E8A-4147-A177-3AD203B41FA5}">
                      <a16:colId xmlns:a16="http://schemas.microsoft.com/office/drawing/2014/main" val="9453764"/>
                    </a:ext>
                  </a:extLst>
                </a:gridCol>
                <a:gridCol w="630027">
                  <a:extLst>
                    <a:ext uri="{9D8B030D-6E8A-4147-A177-3AD203B41FA5}">
                      <a16:colId xmlns:a16="http://schemas.microsoft.com/office/drawing/2014/main" val="4252698963"/>
                    </a:ext>
                  </a:extLst>
                </a:gridCol>
              </a:tblGrid>
              <a:tr h="457891">
                <a:tc>
                  <a:txBody>
                    <a:bodyPr/>
                    <a:lstStyle/>
                    <a:p>
                      <a:pPr algn="ctr"/>
                      <a:r>
                        <a:rPr lang="en-AU" sz="1200" b="1" kern="1200" dirty="0">
                          <a:solidFill>
                            <a:schemeClr val="bg1"/>
                          </a:solidFill>
                          <a:latin typeface="+mn-lt"/>
                          <a:ea typeface="+mn-ea"/>
                          <a:cs typeface="+mn-cs"/>
                        </a:rPr>
                        <a:t>Econd</a:t>
                      </a:r>
                      <a:r>
                        <a:rPr lang="en-AU" sz="1200" b="1" kern="1200" baseline="-25000" dirty="0">
                          <a:solidFill>
                            <a:schemeClr val="bg1"/>
                          </a:solidFill>
                          <a:latin typeface="+mn-lt"/>
                          <a:ea typeface="+mn-ea"/>
                          <a:cs typeface="+mn-cs"/>
                        </a:rPr>
                        <a:t>(15.1.1 Woodland restoration) </a:t>
                      </a:r>
                      <a:endParaRPr lang="en-US" sz="1200" dirty="0"/>
                    </a:p>
                  </a:txBody>
                  <a:tcPr anchor="ctr">
                    <a:lnL w="28575" cap="flat" cmpd="sng" algn="ctr">
                      <a:solidFill>
                        <a:schemeClr val="accent5">
                          <a:lumMod val="75000"/>
                        </a:schemeClr>
                      </a:solidFill>
                      <a:prstDash val="solid"/>
                      <a:round/>
                      <a:headEnd type="none" w="med" len="med"/>
                      <a:tailEnd type="none" w="med" len="med"/>
                    </a:lnL>
                    <a:lnR w="12700" cap="flat" cmpd="sng" algn="ctr">
                      <a:solidFill>
                        <a:schemeClr val="tx2"/>
                      </a:solidFill>
                      <a:prstDash val="solid"/>
                      <a:round/>
                      <a:headEnd type="none" w="med" len="med"/>
                      <a:tailEnd type="none" w="med" len="med"/>
                    </a:lnR>
                    <a:lnT w="28575" cap="flat" cmpd="sng" algn="ctr">
                      <a:solidFill>
                        <a:schemeClr val="accent5">
                          <a:lumMod val="75000"/>
                        </a:schemeClr>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200" dirty="0"/>
                        <a:t>=</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28575" cap="flat" cmpd="sng" algn="ctr">
                      <a:solidFill>
                        <a:schemeClr val="accent5">
                          <a:lumMod val="75000"/>
                        </a:schemeClr>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AU" sz="1200" b="1" kern="1200" baseline="0" dirty="0">
                          <a:solidFill>
                            <a:schemeClr val="bg1"/>
                          </a:solidFill>
                          <a:latin typeface="+mn-lt"/>
                          <a:ea typeface="+mn-ea"/>
                          <a:cs typeface="+mn-cs"/>
                        </a:rPr>
                        <a:t>(Configuration x 0.25)</a:t>
                      </a:r>
                      <a:endParaRPr lang="en-US" sz="1200" baseline="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28575" cap="flat" cmpd="sng" algn="ctr">
                      <a:solidFill>
                        <a:schemeClr val="accent5">
                          <a:lumMod val="75000"/>
                        </a:schemeClr>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200" dirty="0"/>
                        <a:t>+</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28575" cap="flat" cmpd="sng" algn="ctr">
                      <a:solidFill>
                        <a:schemeClr val="accent5">
                          <a:lumMod val="75000"/>
                        </a:schemeClr>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AU" sz="1200" b="1" kern="1200" baseline="0" dirty="0">
                          <a:solidFill>
                            <a:schemeClr val="bg1"/>
                          </a:solidFill>
                          <a:latin typeface="+mn-lt"/>
                          <a:ea typeface="+mn-ea"/>
                          <a:cs typeface="+mn-cs"/>
                        </a:rPr>
                        <a:t>Composition x 0.75) </a:t>
                      </a:r>
                      <a:endParaRPr lang="en-US" sz="1200" baseline="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28575" cap="flat" cmpd="sng" algn="ctr">
                      <a:solidFill>
                        <a:schemeClr val="accent5">
                          <a:lumMod val="75000"/>
                        </a:schemeClr>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endParaRPr lang="en-US" sz="12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28575" cap="flat" cmpd="sng" algn="ctr">
                      <a:solidFill>
                        <a:schemeClr val="accent5">
                          <a:lumMod val="75000"/>
                        </a:schemeClr>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endParaRPr lang="en-US" sz="1200" dirty="0"/>
                    </a:p>
                  </a:txBody>
                  <a:tcPr anchor="ctr">
                    <a:lnL w="12700" cap="flat" cmpd="sng" algn="ctr">
                      <a:solidFill>
                        <a:schemeClr val="tx2"/>
                      </a:solidFill>
                      <a:prstDash val="solid"/>
                      <a:round/>
                      <a:headEnd type="none" w="med" len="med"/>
                      <a:tailEnd type="none" w="med" len="med"/>
                    </a:lnL>
                    <a:lnR w="28575" cap="flat" cmpd="sng" algn="ctr">
                      <a:solidFill>
                        <a:schemeClr val="accent5">
                          <a:lumMod val="75000"/>
                        </a:schemeClr>
                      </a:solidFill>
                      <a:prstDash val="solid"/>
                      <a:round/>
                      <a:headEnd type="none" w="med" len="med"/>
                      <a:tailEnd type="none" w="med" len="med"/>
                    </a:lnR>
                    <a:lnT w="28575" cap="flat" cmpd="sng" algn="ctr">
                      <a:solidFill>
                        <a:schemeClr val="accent5">
                          <a:lumMod val="75000"/>
                        </a:schemeClr>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75400633"/>
                  </a:ext>
                </a:extLst>
              </a:tr>
              <a:tr h="397930">
                <a:tc>
                  <a:txBody>
                    <a:bodyPr/>
                    <a:lstStyle/>
                    <a:p>
                      <a:pPr algn="ctr"/>
                      <a:r>
                        <a:rPr lang="en-US" sz="1200" dirty="0">
                          <a:solidFill>
                            <a:schemeClr val="bg1"/>
                          </a:solidFill>
                        </a:rPr>
                        <a:t>74.6</a:t>
                      </a:r>
                    </a:p>
                  </a:txBody>
                  <a:tcPr anchor="ctr">
                    <a:lnL w="28575" cap="flat" cmpd="sng" algn="ctr">
                      <a:solidFill>
                        <a:schemeClr val="accent5">
                          <a:lumMod val="75000"/>
                        </a:schemeClr>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28575"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200" dirty="0">
                          <a:solidFill>
                            <a:schemeClr val="bg1"/>
                          </a:solidFill>
                        </a:rPr>
                        <a:t>=</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28575"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200" dirty="0">
                          <a:solidFill>
                            <a:schemeClr val="bg1"/>
                          </a:solidFill>
                        </a:rPr>
                        <a:t>(91.8 x 0.25)</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28575"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200" dirty="0">
                          <a:solidFill>
                            <a:schemeClr val="bg1"/>
                          </a:solidFill>
                        </a:rPr>
                        <a:t>+</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28575"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200" dirty="0">
                          <a:solidFill>
                            <a:schemeClr val="bg1"/>
                          </a:solidFill>
                        </a:rPr>
                        <a:t>(68.9 x 0.75)</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28575"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endParaRPr lang="en-US" sz="1200" dirty="0">
                        <a:solidFill>
                          <a:schemeClr val="bg1"/>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28575"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endParaRPr lang="en-US" sz="1200" dirty="0">
                        <a:solidFill>
                          <a:schemeClr val="bg1"/>
                        </a:solidFill>
                      </a:endParaRPr>
                    </a:p>
                  </a:txBody>
                  <a:tcPr anchor="ctr">
                    <a:lnL w="12700" cap="flat" cmpd="sng" algn="ctr">
                      <a:solidFill>
                        <a:schemeClr val="tx2"/>
                      </a:solidFill>
                      <a:prstDash val="solid"/>
                      <a:round/>
                      <a:headEnd type="none" w="med" len="med"/>
                      <a:tailEnd type="none" w="med" len="med"/>
                    </a:lnL>
                    <a:lnR w="28575" cap="flat" cmpd="sng" algn="ctr">
                      <a:solidFill>
                        <a:schemeClr val="accent5">
                          <a:lumMod val="75000"/>
                        </a:schemeClr>
                      </a:solidFill>
                      <a:prstDash val="solid"/>
                      <a:round/>
                      <a:headEnd type="none" w="med" len="med"/>
                      <a:tailEnd type="none" w="med" len="med"/>
                    </a:lnR>
                    <a:lnT w="12700" cap="flat" cmpd="sng" algn="ctr">
                      <a:solidFill>
                        <a:schemeClr val="tx2"/>
                      </a:solidFill>
                      <a:prstDash val="solid"/>
                      <a:round/>
                      <a:headEnd type="none" w="med" len="med"/>
                      <a:tailEnd type="none" w="med" len="med"/>
                    </a:lnT>
                    <a:lnB w="28575"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005725110"/>
                  </a:ext>
                </a:extLst>
              </a:tr>
            </a:tbl>
          </a:graphicData>
        </a:graphic>
      </p:graphicFrame>
    </p:spTree>
    <p:extLst>
      <p:ext uri="{BB962C8B-B14F-4D97-AF65-F5344CB8AC3E}">
        <p14:creationId xmlns:p14="http://schemas.microsoft.com/office/powerpoint/2010/main" val="31111622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earing glasses&#10;&#10;Description automatically generated with medium confidence">
            <a:extLst>
              <a:ext uri="{FF2B5EF4-FFF2-40B4-BE49-F238E27FC236}">
                <a16:creationId xmlns:a16="http://schemas.microsoft.com/office/drawing/2014/main" id="{02F69609-2396-463F-B962-4DF88118E9FA}"/>
              </a:ext>
            </a:extLst>
          </p:cNvPr>
          <p:cNvPicPr>
            <a:picLocks noGrp="1" noChangeAspect="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a:stretch>
        </p:blipFill>
        <p:spPr>
          <a:xfrm>
            <a:off x="678426" y="1046140"/>
            <a:ext cx="906598" cy="906598"/>
          </a:xfrm>
          <a:prstGeom prst="ellipse">
            <a:avLst/>
          </a:prstGeom>
          <a:solidFill>
            <a:schemeClr val="bg1">
              <a:lumMod val="95000"/>
            </a:schemeClr>
          </a:solidFill>
        </p:spPr>
      </p:pic>
      <p:pic>
        <p:nvPicPr>
          <p:cNvPr id="4" name="Picture 3">
            <a:extLst>
              <a:ext uri="{FF2B5EF4-FFF2-40B4-BE49-F238E27FC236}">
                <a16:creationId xmlns:a16="http://schemas.microsoft.com/office/drawing/2014/main" id="{54AABB05-3E60-43C1-A75D-797DD1A81A2C}"/>
              </a:ext>
            </a:extLst>
          </p:cNvPr>
          <p:cNvPicPr>
            <a:picLocks noGrp="1" noChangeAspect="1"/>
          </p:cNvPicPr>
          <p:nvPr/>
        </p:nvPicPr>
        <p:blipFill rotWithShape="1">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a:off x="2344130" y="1058076"/>
            <a:ext cx="906598" cy="906598"/>
          </a:xfrm>
          <a:prstGeom prst="ellipse">
            <a:avLst/>
          </a:prstGeom>
          <a:solidFill>
            <a:schemeClr val="bg1">
              <a:lumMod val="95000"/>
            </a:schemeClr>
          </a:solidFill>
        </p:spPr>
      </p:pic>
      <p:pic>
        <p:nvPicPr>
          <p:cNvPr id="5" name="Picture 4" descr="A person in a suit and tie&#10;&#10;Description automatically generated with medium confidence">
            <a:extLst>
              <a:ext uri="{FF2B5EF4-FFF2-40B4-BE49-F238E27FC236}">
                <a16:creationId xmlns:a16="http://schemas.microsoft.com/office/drawing/2014/main" id="{7CDA0EB5-A67A-4F19-968C-E3E544EC55BF}"/>
              </a:ext>
            </a:extLst>
          </p:cNvPr>
          <p:cNvPicPr>
            <a:picLocks noGrp="1" noChangeAspect="1"/>
          </p:cNvPicPr>
          <p:nvPr/>
        </p:nvPicPr>
        <p:blipFill rotWithShape="1">
          <a:blip r:embed="rId6" cstate="print">
            <a:extLst>
              <a:ext uri="{28A0092B-C50C-407E-A947-70E740481C1C}">
                <a14:useLocalDpi xmlns:a14="http://schemas.microsoft.com/office/drawing/2010/main"/>
              </a:ext>
            </a:extLst>
          </a:blip>
          <a:srcRect/>
          <a:stretch/>
        </p:blipFill>
        <p:spPr>
          <a:xfrm flipH="1">
            <a:off x="5815347" y="1043758"/>
            <a:ext cx="906598" cy="906598"/>
          </a:xfrm>
          <a:prstGeom prst="ellipse">
            <a:avLst/>
          </a:prstGeom>
          <a:solidFill>
            <a:schemeClr val="bg1">
              <a:lumMod val="95000"/>
            </a:schemeClr>
          </a:solidFill>
        </p:spPr>
      </p:pic>
      <p:pic>
        <p:nvPicPr>
          <p:cNvPr id="6" name="Picture 5" descr="A picture containing person, smiling, hairpiece&#10;&#10;Description automatically generated">
            <a:extLst>
              <a:ext uri="{FF2B5EF4-FFF2-40B4-BE49-F238E27FC236}">
                <a16:creationId xmlns:a16="http://schemas.microsoft.com/office/drawing/2014/main" id="{8064CEC7-BBC4-4A21-AEAC-B2D9D62B5649}"/>
              </a:ext>
            </a:extLst>
          </p:cNvPr>
          <p:cNvPicPr>
            <a:picLocks noGrp="1" noChangeAspect="1"/>
          </p:cNvPicPr>
          <p:nvPr/>
        </p:nvPicPr>
        <p:blipFill>
          <a:blip r:embed="rId7" cstate="print">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a:stretch>
            <a:fillRect/>
          </a:stretch>
        </p:blipFill>
        <p:spPr>
          <a:xfrm>
            <a:off x="7524524" y="1043758"/>
            <a:ext cx="906598" cy="906598"/>
          </a:xfrm>
          <a:prstGeom prst="ellipse">
            <a:avLst/>
          </a:prstGeom>
          <a:solidFill>
            <a:schemeClr val="bg1">
              <a:lumMod val="95000"/>
            </a:schemeClr>
          </a:solidFill>
        </p:spPr>
      </p:pic>
      <p:pic>
        <p:nvPicPr>
          <p:cNvPr id="7" name="Picture 6" descr="A person in a suit and tie&#10;&#10;Description automatically generated with medium confidence">
            <a:extLst>
              <a:ext uri="{FF2B5EF4-FFF2-40B4-BE49-F238E27FC236}">
                <a16:creationId xmlns:a16="http://schemas.microsoft.com/office/drawing/2014/main" id="{09E3CB41-C9FB-413F-A47C-4F39229B1A26}"/>
              </a:ext>
            </a:extLst>
          </p:cNvPr>
          <p:cNvPicPr>
            <a:picLocks noGrp="1" noChangeAspect="1"/>
          </p:cNvPicPr>
          <p:nvPr/>
        </p:nvPicPr>
        <p:blipFill>
          <a:blip r:embed="rId9" cstate="print">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a:ext>
            </a:extLst>
          </a:blip>
          <a:srcRect/>
          <a:stretch>
            <a:fillRect/>
          </a:stretch>
        </p:blipFill>
        <p:spPr>
          <a:xfrm>
            <a:off x="782805" y="4091337"/>
            <a:ext cx="906598" cy="906598"/>
          </a:xfrm>
          <a:prstGeom prst="ellipse">
            <a:avLst/>
          </a:prstGeom>
          <a:solidFill>
            <a:schemeClr val="bg1">
              <a:lumMod val="95000"/>
            </a:schemeClr>
          </a:solidFill>
        </p:spPr>
      </p:pic>
      <p:pic>
        <p:nvPicPr>
          <p:cNvPr id="8" name="Picture 7" descr="A picture containing person, tree, person, outdoor&#10;&#10;Description automatically generated">
            <a:extLst>
              <a:ext uri="{FF2B5EF4-FFF2-40B4-BE49-F238E27FC236}">
                <a16:creationId xmlns:a16="http://schemas.microsoft.com/office/drawing/2014/main" id="{D43271FB-7104-4BD8-930D-5EB38C4BBF85}"/>
              </a:ext>
            </a:extLst>
          </p:cNvPr>
          <p:cNvPicPr>
            <a:picLocks noGrp="1" noChangeAspect="1"/>
          </p:cNvPicPr>
          <p:nvPr/>
        </p:nvPicPr>
        <p:blipFill>
          <a:blip r:embed="rId11" cstate="print">
            <a:extLst>
              <a:ext uri="{28A0092B-C50C-407E-A947-70E740481C1C}">
                <a14:useLocalDpi xmlns:a14="http://schemas.microsoft.com/office/drawing/2010/main"/>
              </a:ext>
            </a:extLst>
          </a:blip>
          <a:srcRect/>
          <a:stretch>
            <a:fillRect/>
          </a:stretch>
        </p:blipFill>
        <p:spPr>
          <a:xfrm>
            <a:off x="2947476" y="4080218"/>
            <a:ext cx="906598" cy="906598"/>
          </a:xfrm>
          <a:prstGeom prst="ellipse">
            <a:avLst/>
          </a:prstGeom>
          <a:solidFill>
            <a:schemeClr val="bg1">
              <a:lumMod val="95000"/>
            </a:schemeClr>
          </a:solidFill>
        </p:spPr>
      </p:pic>
      <p:sp>
        <p:nvSpPr>
          <p:cNvPr id="9" name="Text Placeholder 17">
            <a:extLst>
              <a:ext uri="{FF2B5EF4-FFF2-40B4-BE49-F238E27FC236}">
                <a16:creationId xmlns:a16="http://schemas.microsoft.com/office/drawing/2014/main" id="{4F7E113F-9473-44F9-A3AD-13150754A1D2}"/>
              </a:ext>
            </a:extLst>
          </p:cNvPr>
          <p:cNvSpPr>
            <a:spLocks noGrp="1"/>
          </p:cNvSpPr>
          <p:nvPr/>
        </p:nvSpPr>
        <p:spPr>
          <a:xfrm>
            <a:off x="823509" y="2095126"/>
            <a:ext cx="1190306" cy="229158"/>
          </a:xfrm>
          <a:prstGeom prst="rect">
            <a:avLst/>
          </a:prstGeom>
        </p:spPr>
        <p:txBody>
          <a:bodyPr vert="horz" lIns="0" tIns="0" rIns="0" bIns="0" rtlCol="0" anchor="t">
            <a:noAutofit/>
          </a:bodyPr>
          <a:lstStyle>
            <a:lvl1pPr marL="0" indent="0" algn="l" defTabSz="914400" rtl="0" eaLnBrk="1" latinLnBrk="0" hangingPunct="1">
              <a:lnSpc>
                <a:spcPct val="95000"/>
              </a:lnSpc>
              <a:spcBef>
                <a:spcPts val="0"/>
              </a:spcBef>
              <a:spcAft>
                <a:spcPts val="0"/>
              </a:spcAft>
              <a:buFont typeface="Arial" panose="020B0604020202020204" pitchFamily="34" charset="0"/>
              <a:buNone/>
              <a:defRPr sz="950" b="0" i="0" kern="1200" cap="all" spc="-10" baseline="0">
                <a:solidFill>
                  <a:schemeClr val="tx1"/>
                </a:solidFill>
                <a:latin typeface="+mj-lt"/>
                <a:ea typeface="+mn-ea"/>
                <a:cs typeface="Brown LL Light" panose="02010404010101010103"/>
              </a:defRPr>
            </a:lvl1pPr>
            <a:lvl2pPr marL="0" indent="0" algn="l" defTabSz="914400" rtl="0" eaLnBrk="1" latinLnBrk="0" hangingPunct="1">
              <a:lnSpc>
                <a:spcPct val="95000"/>
              </a:lnSpc>
              <a:spcBef>
                <a:spcPts val="0"/>
              </a:spcBef>
              <a:spcAft>
                <a:spcPts val="300"/>
              </a:spcAft>
              <a:buFont typeface="Arial" panose="020B0604020202020204" pitchFamily="34" charset="0"/>
              <a:buNone/>
              <a:tabLst/>
              <a:defRPr sz="800" b="0" i="0" kern="1200" spc="-10" baseline="0">
                <a:solidFill>
                  <a:schemeClr val="tx1"/>
                </a:solidFill>
                <a:latin typeface="+mn-lt"/>
                <a:ea typeface="+mn-ea"/>
                <a:cs typeface="Brown LL Light" panose="02010404010101010103"/>
              </a:defRPr>
            </a:lvl2pPr>
            <a:lvl3pPr marL="0" indent="0" algn="l" defTabSz="914400" rtl="0" eaLnBrk="1" latinLnBrk="0" hangingPunct="1">
              <a:lnSpc>
                <a:spcPct val="95000"/>
              </a:lnSpc>
              <a:spcBef>
                <a:spcPts val="0"/>
              </a:spcBef>
              <a:spcAft>
                <a:spcPts val="300"/>
              </a:spcAft>
              <a:buFont typeface="Symbol" panose="05050102010706020507" pitchFamily="18" charset="2"/>
              <a:buNone/>
              <a:tabLst/>
              <a:defRPr sz="950" kern="1200" spc="-10" baseline="0">
                <a:solidFill>
                  <a:schemeClr val="tx1"/>
                </a:solidFill>
                <a:latin typeface="+mn-lt"/>
                <a:ea typeface="+mn-ea"/>
                <a:cs typeface="Brown LL Light" panose="02010404010101010103"/>
              </a:defRPr>
            </a:lvl3pPr>
            <a:lvl4pPr marL="0" indent="0" algn="l" defTabSz="914400" rtl="0" eaLnBrk="1" latinLnBrk="0" hangingPunct="1">
              <a:lnSpc>
                <a:spcPct val="95000"/>
              </a:lnSpc>
              <a:spcBef>
                <a:spcPts val="0"/>
              </a:spcBef>
              <a:spcAft>
                <a:spcPts val="300"/>
              </a:spcAft>
              <a:buFont typeface="Arial" panose="020B0604020202020204" pitchFamily="34" charset="0"/>
              <a:buNone/>
              <a:tabLst/>
              <a:defRPr sz="950" kern="1200" spc="-10" baseline="0">
                <a:solidFill>
                  <a:schemeClr val="tx1"/>
                </a:solidFill>
                <a:latin typeface="+mn-lt"/>
                <a:ea typeface="+mn-ea"/>
                <a:cs typeface="Brown LL Light" panose="02010404010101010103"/>
              </a:defRPr>
            </a:lvl4pPr>
            <a:lvl5pPr marL="0" indent="0" algn="l" defTabSz="914400" rtl="0" eaLnBrk="1" latinLnBrk="0" hangingPunct="1">
              <a:lnSpc>
                <a:spcPct val="95000"/>
              </a:lnSpc>
              <a:spcBef>
                <a:spcPts val="0"/>
              </a:spcBef>
              <a:spcAft>
                <a:spcPts val="300"/>
              </a:spcAft>
              <a:buFont typeface="Arial" panose="020B0604020202020204" pitchFamily="34" charset="0"/>
              <a:buNone/>
              <a:tabLst/>
              <a:defRPr sz="950" b="0" kern="1200" spc="0" baseline="0">
                <a:solidFill>
                  <a:schemeClr val="tx1"/>
                </a:solidFill>
                <a:latin typeface="+mn-lt"/>
                <a:ea typeface="+mn-ea"/>
                <a:cs typeface="Brown LL TT" panose="020B0504010101010104" pitchFamily="34" charset="0"/>
              </a:defRPr>
            </a:lvl5pPr>
            <a:lvl6pPr marL="0" indent="0" algn="l" defTabSz="914400" rtl="0" eaLnBrk="1" latinLnBrk="0" hangingPunct="1">
              <a:lnSpc>
                <a:spcPct val="100000"/>
              </a:lnSpc>
              <a:spcBef>
                <a:spcPts val="600"/>
              </a:spcBef>
              <a:spcAft>
                <a:spcPts val="600"/>
              </a:spcAft>
              <a:buFont typeface="Arial" panose="020B0604020202020204" pitchFamily="34" charset="0"/>
              <a:buNone/>
              <a:tabLst/>
              <a:defRPr sz="1200" kern="1200" spc="-10" baseline="0">
                <a:solidFill>
                  <a:schemeClr val="tx1"/>
                </a:solidFill>
                <a:latin typeface="+mn-lt"/>
                <a:ea typeface="+mn-ea"/>
                <a:cs typeface="Brown LL Light" panose="02010404010101010103" pitchFamily="2" charset="77"/>
              </a:defRPr>
            </a:lvl6pPr>
            <a:lvl7pPr marL="0" indent="0" algn="l" defTabSz="914400" rtl="0" eaLnBrk="1" latinLnBrk="0" hangingPunct="1">
              <a:lnSpc>
                <a:spcPct val="100000"/>
              </a:lnSpc>
              <a:spcBef>
                <a:spcPts val="600"/>
              </a:spcBef>
              <a:spcAft>
                <a:spcPts val="600"/>
              </a:spcAft>
              <a:buFont typeface="Arial" panose="020B0604020202020204" pitchFamily="34" charset="0"/>
              <a:buNone/>
              <a:tabLst/>
              <a:defRPr sz="1200" kern="1200" spc="-10" baseline="0">
                <a:solidFill>
                  <a:schemeClr val="tx1"/>
                </a:solidFill>
                <a:latin typeface="+mn-lt"/>
                <a:ea typeface="+mn-ea"/>
                <a:cs typeface="Brown LL Light" panose="02010404010101010103" pitchFamily="2" charset="77"/>
              </a:defRPr>
            </a:lvl7pPr>
            <a:lvl8pPr marL="0" indent="0" algn="l" defTabSz="914400" rtl="0" eaLnBrk="1" latinLnBrk="0" hangingPunct="1">
              <a:lnSpc>
                <a:spcPct val="100000"/>
              </a:lnSpc>
              <a:spcBef>
                <a:spcPts val="600"/>
              </a:spcBef>
              <a:spcAft>
                <a:spcPts val="600"/>
              </a:spcAft>
              <a:buFont typeface="Arial" panose="020B0604020202020204" pitchFamily="34" charset="0"/>
              <a:buNone/>
              <a:tabLst/>
              <a:defRPr sz="1200" kern="1200" spc="-10" baseline="0">
                <a:solidFill>
                  <a:schemeClr val="tx1"/>
                </a:solidFill>
                <a:latin typeface="+mn-lt"/>
                <a:ea typeface="+mn-ea"/>
                <a:cs typeface="Brown LL Light" panose="02010404010101010103" pitchFamily="2" charset="77"/>
              </a:defRPr>
            </a:lvl8pPr>
            <a:lvl9pPr marL="0" indent="0" algn="l" defTabSz="914400" rtl="0" eaLnBrk="1" latinLnBrk="0" hangingPunct="1">
              <a:lnSpc>
                <a:spcPct val="100000"/>
              </a:lnSpc>
              <a:spcBef>
                <a:spcPts val="600"/>
              </a:spcBef>
              <a:spcAft>
                <a:spcPts val="600"/>
              </a:spcAft>
              <a:buFont typeface="Arial" panose="020B0604020202020204" pitchFamily="34" charset="0"/>
              <a:buNone/>
              <a:tabLst/>
              <a:defRPr sz="1200" kern="1200" spc="-10" baseline="0">
                <a:solidFill>
                  <a:schemeClr val="tx1"/>
                </a:solidFill>
                <a:latin typeface="+mn-lt"/>
                <a:ea typeface="+mn-ea"/>
                <a:cs typeface="Brown LL Light" panose="02010404010101010103" pitchFamily="2" charset="77"/>
              </a:defRPr>
            </a:lvl9pPr>
          </a:lstStyle>
          <a:p>
            <a:r>
              <a:rPr lang="en-US" sz="713" dirty="0"/>
              <a:t>Peter Cosier</a:t>
            </a:r>
          </a:p>
          <a:p>
            <a:endParaRPr lang="en-AU" sz="713" cap="none" dirty="0">
              <a:latin typeface="+mn-lt"/>
            </a:endParaRPr>
          </a:p>
          <a:p>
            <a:endParaRPr lang="en-AU" sz="713" dirty="0"/>
          </a:p>
        </p:txBody>
      </p:sp>
      <p:sp>
        <p:nvSpPr>
          <p:cNvPr id="10" name="Text Placeholder 18">
            <a:extLst>
              <a:ext uri="{FF2B5EF4-FFF2-40B4-BE49-F238E27FC236}">
                <a16:creationId xmlns:a16="http://schemas.microsoft.com/office/drawing/2014/main" id="{A64A6AF1-A0F9-447D-916F-082A662D3103}"/>
              </a:ext>
            </a:extLst>
          </p:cNvPr>
          <p:cNvSpPr>
            <a:spLocks noGrp="1"/>
          </p:cNvSpPr>
          <p:nvPr/>
        </p:nvSpPr>
        <p:spPr>
          <a:xfrm>
            <a:off x="317027" y="2242656"/>
            <a:ext cx="1511774" cy="1693568"/>
          </a:xfrm>
          <a:prstGeom prst="rect">
            <a:avLst/>
          </a:prstGeom>
        </p:spPr>
        <p:txBody>
          <a:bodyPr vert="horz" lIns="0" tIns="0" rIns="0" bIns="0" rtlCol="0">
            <a:noAutofit/>
          </a:bodyPr>
          <a:lstStyle>
            <a:lvl1pPr marL="0" indent="0" algn="l" defTabSz="914400" rtl="0" eaLnBrk="1" latinLnBrk="0" hangingPunct="1">
              <a:lnSpc>
                <a:spcPct val="95000"/>
              </a:lnSpc>
              <a:spcBef>
                <a:spcPts val="300"/>
              </a:spcBef>
              <a:spcAft>
                <a:spcPts val="300"/>
              </a:spcAft>
              <a:buFont typeface="Arial" panose="020B0604020202020204" pitchFamily="34" charset="0"/>
              <a:buNone/>
              <a:defRPr sz="900" b="0" i="0" kern="1200" spc="-10" baseline="0">
                <a:solidFill>
                  <a:schemeClr val="tx1"/>
                </a:solidFill>
                <a:latin typeface="+mn-lt"/>
                <a:ea typeface="+mn-ea"/>
                <a:cs typeface="Brown LL Light" panose="02010404010101010103"/>
              </a:defRPr>
            </a:lvl1pPr>
            <a:lvl2pPr marL="180000" indent="-180000" algn="l" defTabSz="914400" rtl="0" eaLnBrk="1" latinLnBrk="0" hangingPunct="1">
              <a:lnSpc>
                <a:spcPct val="95000"/>
              </a:lnSpc>
              <a:spcBef>
                <a:spcPts val="300"/>
              </a:spcBef>
              <a:spcAft>
                <a:spcPts val="300"/>
              </a:spcAft>
              <a:buFont typeface="Arial" panose="020B0604020202020204" pitchFamily="34" charset="0"/>
              <a:buChar char="•"/>
              <a:tabLst/>
              <a:defRPr sz="900" b="0" i="0" kern="1200" spc="-10" baseline="0">
                <a:solidFill>
                  <a:schemeClr val="tx1"/>
                </a:solidFill>
                <a:latin typeface="+mn-lt"/>
                <a:ea typeface="+mn-ea"/>
                <a:cs typeface="Brown LL Light" panose="02010404010101010103"/>
              </a:defRPr>
            </a:lvl2pPr>
            <a:lvl3pPr marL="0" indent="-180000" algn="l" defTabSz="914400" rtl="0" eaLnBrk="1" latinLnBrk="0" hangingPunct="1">
              <a:lnSpc>
                <a:spcPct val="95000"/>
              </a:lnSpc>
              <a:spcBef>
                <a:spcPts val="300"/>
              </a:spcBef>
              <a:spcAft>
                <a:spcPts val="300"/>
              </a:spcAft>
              <a:buFont typeface="Symbol" panose="05050102010706020507" pitchFamily="18" charset="2"/>
              <a:buNone/>
              <a:tabLst/>
              <a:defRPr sz="900" kern="1200" spc="-10" baseline="0">
                <a:solidFill>
                  <a:schemeClr val="tx1"/>
                </a:solidFill>
                <a:latin typeface="+mn-lt"/>
                <a:ea typeface="+mn-ea"/>
                <a:cs typeface="Brown LL Light" panose="02010404010101010103"/>
              </a:defRPr>
            </a:lvl3pPr>
            <a:lvl4pPr marL="0" indent="-180000" algn="l" defTabSz="914400" rtl="0" eaLnBrk="1" latinLnBrk="0" hangingPunct="1">
              <a:lnSpc>
                <a:spcPct val="95000"/>
              </a:lnSpc>
              <a:spcBef>
                <a:spcPts val="300"/>
              </a:spcBef>
              <a:spcAft>
                <a:spcPts val="300"/>
              </a:spcAft>
              <a:buFont typeface="Arial" panose="020B0604020202020204" pitchFamily="34" charset="0"/>
              <a:buNone/>
              <a:tabLst/>
              <a:defRPr sz="900" kern="1200" spc="-10" baseline="0">
                <a:solidFill>
                  <a:schemeClr val="tx1"/>
                </a:solidFill>
                <a:latin typeface="+mn-lt"/>
                <a:ea typeface="+mn-ea"/>
                <a:cs typeface="Brown LL Light" panose="02010404010101010103"/>
              </a:defRPr>
            </a:lvl4pPr>
            <a:lvl5pPr marL="0" indent="0" algn="l" defTabSz="914400" rtl="0" eaLnBrk="1" latinLnBrk="0" hangingPunct="1">
              <a:lnSpc>
                <a:spcPct val="95000"/>
              </a:lnSpc>
              <a:spcBef>
                <a:spcPts val="300"/>
              </a:spcBef>
              <a:spcAft>
                <a:spcPts val="300"/>
              </a:spcAft>
              <a:buFont typeface="Arial" panose="020B0604020202020204" pitchFamily="34" charset="0"/>
              <a:buNone/>
              <a:tabLst/>
              <a:defRPr sz="900" b="0" kern="1200" spc="0" baseline="0">
                <a:solidFill>
                  <a:schemeClr val="tx1"/>
                </a:solidFill>
                <a:latin typeface="+mn-lt"/>
                <a:ea typeface="+mn-ea"/>
                <a:cs typeface="Brown LL TT" panose="020B0504010101010104" pitchFamily="34" charset="0"/>
              </a:defRPr>
            </a:lvl5pPr>
            <a:lvl6pPr marL="0" indent="0" algn="l" defTabSz="914400" rtl="0" eaLnBrk="1" latinLnBrk="0" hangingPunct="1">
              <a:lnSpc>
                <a:spcPct val="100000"/>
              </a:lnSpc>
              <a:spcBef>
                <a:spcPts val="600"/>
              </a:spcBef>
              <a:spcAft>
                <a:spcPts val="600"/>
              </a:spcAft>
              <a:buFont typeface="Arial" panose="020B0604020202020204" pitchFamily="34" charset="0"/>
              <a:buNone/>
              <a:tabLst/>
              <a:defRPr sz="1200" kern="1200" spc="-10" baseline="0">
                <a:solidFill>
                  <a:schemeClr val="tx1"/>
                </a:solidFill>
                <a:latin typeface="+mn-lt"/>
                <a:ea typeface="+mn-ea"/>
                <a:cs typeface="Brown LL Light" panose="02010404010101010103" pitchFamily="2" charset="77"/>
              </a:defRPr>
            </a:lvl6pPr>
            <a:lvl7pPr marL="0" indent="0" algn="l" defTabSz="914400" rtl="0" eaLnBrk="1" latinLnBrk="0" hangingPunct="1">
              <a:lnSpc>
                <a:spcPct val="100000"/>
              </a:lnSpc>
              <a:spcBef>
                <a:spcPts val="600"/>
              </a:spcBef>
              <a:spcAft>
                <a:spcPts val="600"/>
              </a:spcAft>
              <a:buFont typeface="Arial" panose="020B0604020202020204" pitchFamily="34" charset="0"/>
              <a:buNone/>
              <a:tabLst/>
              <a:defRPr sz="1200" kern="1200" spc="-10" baseline="0">
                <a:solidFill>
                  <a:schemeClr val="tx1"/>
                </a:solidFill>
                <a:latin typeface="+mn-lt"/>
                <a:ea typeface="+mn-ea"/>
                <a:cs typeface="Brown LL Light" panose="02010404010101010103" pitchFamily="2" charset="77"/>
              </a:defRPr>
            </a:lvl7pPr>
            <a:lvl8pPr marL="0" indent="0" algn="l" defTabSz="914400" rtl="0" eaLnBrk="1" latinLnBrk="0" hangingPunct="1">
              <a:lnSpc>
                <a:spcPct val="100000"/>
              </a:lnSpc>
              <a:spcBef>
                <a:spcPts val="600"/>
              </a:spcBef>
              <a:spcAft>
                <a:spcPts val="600"/>
              </a:spcAft>
              <a:buFont typeface="Arial" panose="020B0604020202020204" pitchFamily="34" charset="0"/>
              <a:buNone/>
              <a:tabLst/>
              <a:defRPr sz="1200" kern="1200" spc="-10" baseline="0">
                <a:solidFill>
                  <a:schemeClr val="tx1"/>
                </a:solidFill>
                <a:latin typeface="+mn-lt"/>
                <a:ea typeface="+mn-ea"/>
                <a:cs typeface="Brown LL Light" panose="02010404010101010103" pitchFamily="2" charset="77"/>
              </a:defRPr>
            </a:lvl8pPr>
            <a:lvl9pPr marL="0" indent="0" algn="l" defTabSz="914400" rtl="0" eaLnBrk="1" latinLnBrk="0" hangingPunct="1">
              <a:lnSpc>
                <a:spcPct val="100000"/>
              </a:lnSpc>
              <a:spcBef>
                <a:spcPts val="600"/>
              </a:spcBef>
              <a:spcAft>
                <a:spcPts val="600"/>
              </a:spcAft>
              <a:buFont typeface="Arial" panose="020B0604020202020204" pitchFamily="34" charset="0"/>
              <a:buNone/>
              <a:tabLst/>
              <a:defRPr sz="1200" kern="1200" spc="-10" baseline="0">
                <a:solidFill>
                  <a:schemeClr val="tx1"/>
                </a:solidFill>
                <a:latin typeface="+mn-lt"/>
                <a:ea typeface="+mn-ea"/>
                <a:cs typeface="Brown LL Light" panose="02010404010101010103" pitchFamily="2" charset="77"/>
              </a:defRPr>
            </a:lvl9pPr>
          </a:lstStyle>
          <a:p>
            <a:pPr algn="just"/>
            <a:r>
              <a:rPr lang="en-US" sz="800" dirty="0">
                <a:latin typeface="+mj-lt"/>
              </a:rPr>
              <a:t>Peter is a Founding Member of the Wentworth Group of Concerned Scientists and a Director of the Tasmanian Land Conservancy. Peter was Policy Adviser to the Australian Environment Minister Robert Hill AC and was Deputy Director General for Science and Information in the NSW Government. He has a degree in Science, and a Postgraduate Diploma in Urban and Regional Planning. In 2017, he received a University of New England Distinguished Alumni Award.</a:t>
            </a:r>
          </a:p>
          <a:p>
            <a:pPr algn="just"/>
            <a:endParaRPr lang="en-AU" sz="800" dirty="0">
              <a:latin typeface="+mj-lt"/>
            </a:endParaRPr>
          </a:p>
        </p:txBody>
      </p:sp>
      <p:sp>
        <p:nvSpPr>
          <p:cNvPr id="11" name="Text Placeholder 19">
            <a:extLst>
              <a:ext uri="{FF2B5EF4-FFF2-40B4-BE49-F238E27FC236}">
                <a16:creationId xmlns:a16="http://schemas.microsoft.com/office/drawing/2014/main" id="{0BED8369-1E3D-4EC7-AE4A-7A7FEF6E69C6}"/>
              </a:ext>
            </a:extLst>
          </p:cNvPr>
          <p:cNvSpPr>
            <a:spLocks noGrp="1"/>
          </p:cNvSpPr>
          <p:nvPr/>
        </p:nvSpPr>
        <p:spPr>
          <a:xfrm>
            <a:off x="2488823" y="2075977"/>
            <a:ext cx="1190306" cy="229158"/>
          </a:xfrm>
          <a:prstGeom prst="rect">
            <a:avLst/>
          </a:prstGeom>
        </p:spPr>
        <p:txBody>
          <a:bodyPr vert="horz" lIns="0" tIns="0" rIns="0" bIns="0" rtlCol="0" anchor="t">
            <a:noAutofit/>
          </a:bodyPr>
          <a:lstStyle>
            <a:lvl1pPr marL="0" indent="0" algn="l" defTabSz="914400" rtl="0" eaLnBrk="1" latinLnBrk="0" hangingPunct="1">
              <a:lnSpc>
                <a:spcPct val="95000"/>
              </a:lnSpc>
              <a:spcBef>
                <a:spcPts val="0"/>
              </a:spcBef>
              <a:spcAft>
                <a:spcPts val="0"/>
              </a:spcAft>
              <a:buFont typeface="Arial" panose="020B0604020202020204" pitchFamily="34" charset="0"/>
              <a:buNone/>
              <a:defRPr sz="950" b="0" i="0" kern="1200" cap="all" spc="-10" baseline="0">
                <a:solidFill>
                  <a:schemeClr val="tx1"/>
                </a:solidFill>
                <a:latin typeface="+mj-lt"/>
                <a:ea typeface="+mn-ea"/>
                <a:cs typeface="Brown LL Light" panose="02010404010101010103"/>
              </a:defRPr>
            </a:lvl1pPr>
            <a:lvl2pPr marL="0" indent="0" algn="l" defTabSz="914400" rtl="0" eaLnBrk="1" latinLnBrk="0" hangingPunct="1">
              <a:lnSpc>
                <a:spcPct val="95000"/>
              </a:lnSpc>
              <a:spcBef>
                <a:spcPts val="0"/>
              </a:spcBef>
              <a:spcAft>
                <a:spcPts val="300"/>
              </a:spcAft>
              <a:buFont typeface="Arial" panose="020B0604020202020204" pitchFamily="34" charset="0"/>
              <a:buNone/>
              <a:tabLst/>
              <a:defRPr sz="800" b="0" i="0" kern="1200" spc="-10" baseline="0">
                <a:solidFill>
                  <a:schemeClr val="tx1"/>
                </a:solidFill>
                <a:latin typeface="+mn-lt"/>
                <a:ea typeface="+mn-ea"/>
                <a:cs typeface="Brown LL Light" panose="02010404010101010103"/>
              </a:defRPr>
            </a:lvl2pPr>
            <a:lvl3pPr marL="0" indent="0" algn="l" defTabSz="914400" rtl="0" eaLnBrk="1" latinLnBrk="0" hangingPunct="1">
              <a:lnSpc>
                <a:spcPct val="95000"/>
              </a:lnSpc>
              <a:spcBef>
                <a:spcPts val="0"/>
              </a:spcBef>
              <a:spcAft>
                <a:spcPts val="300"/>
              </a:spcAft>
              <a:buFont typeface="Symbol" panose="05050102010706020507" pitchFamily="18" charset="2"/>
              <a:buNone/>
              <a:tabLst/>
              <a:defRPr sz="950" kern="1200" spc="-10" baseline="0">
                <a:solidFill>
                  <a:schemeClr val="tx1"/>
                </a:solidFill>
                <a:latin typeface="+mn-lt"/>
                <a:ea typeface="+mn-ea"/>
                <a:cs typeface="Brown LL Light" panose="02010404010101010103"/>
              </a:defRPr>
            </a:lvl3pPr>
            <a:lvl4pPr marL="0" indent="0" algn="l" defTabSz="914400" rtl="0" eaLnBrk="1" latinLnBrk="0" hangingPunct="1">
              <a:lnSpc>
                <a:spcPct val="95000"/>
              </a:lnSpc>
              <a:spcBef>
                <a:spcPts val="0"/>
              </a:spcBef>
              <a:spcAft>
                <a:spcPts val="300"/>
              </a:spcAft>
              <a:buFont typeface="Arial" panose="020B0604020202020204" pitchFamily="34" charset="0"/>
              <a:buNone/>
              <a:tabLst/>
              <a:defRPr sz="950" kern="1200" spc="-10" baseline="0">
                <a:solidFill>
                  <a:schemeClr val="tx1"/>
                </a:solidFill>
                <a:latin typeface="+mn-lt"/>
                <a:ea typeface="+mn-ea"/>
                <a:cs typeface="Brown LL Light" panose="02010404010101010103"/>
              </a:defRPr>
            </a:lvl4pPr>
            <a:lvl5pPr marL="0" indent="0" algn="l" defTabSz="914400" rtl="0" eaLnBrk="1" latinLnBrk="0" hangingPunct="1">
              <a:lnSpc>
                <a:spcPct val="95000"/>
              </a:lnSpc>
              <a:spcBef>
                <a:spcPts val="0"/>
              </a:spcBef>
              <a:spcAft>
                <a:spcPts val="300"/>
              </a:spcAft>
              <a:buFont typeface="Arial" panose="020B0604020202020204" pitchFamily="34" charset="0"/>
              <a:buNone/>
              <a:tabLst/>
              <a:defRPr sz="950" b="0" kern="1200" spc="0" baseline="0">
                <a:solidFill>
                  <a:schemeClr val="tx1"/>
                </a:solidFill>
                <a:latin typeface="+mn-lt"/>
                <a:ea typeface="+mn-ea"/>
                <a:cs typeface="Brown LL TT" panose="020B0504010101010104" pitchFamily="34" charset="0"/>
              </a:defRPr>
            </a:lvl5pPr>
            <a:lvl6pPr marL="0" indent="0" algn="l" defTabSz="914400" rtl="0" eaLnBrk="1" latinLnBrk="0" hangingPunct="1">
              <a:lnSpc>
                <a:spcPct val="100000"/>
              </a:lnSpc>
              <a:spcBef>
                <a:spcPts val="600"/>
              </a:spcBef>
              <a:spcAft>
                <a:spcPts val="600"/>
              </a:spcAft>
              <a:buFont typeface="Arial" panose="020B0604020202020204" pitchFamily="34" charset="0"/>
              <a:buNone/>
              <a:tabLst/>
              <a:defRPr sz="1200" kern="1200" spc="-10" baseline="0">
                <a:solidFill>
                  <a:schemeClr val="tx1"/>
                </a:solidFill>
                <a:latin typeface="+mn-lt"/>
                <a:ea typeface="+mn-ea"/>
                <a:cs typeface="Brown LL Light" panose="02010404010101010103" pitchFamily="2" charset="77"/>
              </a:defRPr>
            </a:lvl6pPr>
            <a:lvl7pPr marL="0" indent="0" algn="l" defTabSz="914400" rtl="0" eaLnBrk="1" latinLnBrk="0" hangingPunct="1">
              <a:lnSpc>
                <a:spcPct val="100000"/>
              </a:lnSpc>
              <a:spcBef>
                <a:spcPts val="600"/>
              </a:spcBef>
              <a:spcAft>
                <a:spcPts val="600"/>
              </a:spcAft>
              <a:buFont typeface="Arial" panose="020B0604020202020204" pitchFamily="34" charset="0"/>
              <a:buNone/>
              <a:tabLst/>
              <a:defRPr sz="1200" kern="1200" spc="-10" baseline="0">
                <a:solidFill>
                  <a:schemeClr val="tx1"/>
                </a:solidFill>
                <a:latin typeface="+mn-lt"/>
                <a:ea typeface="+mn-ea"/>
                <a:cs typeface="Brown LL Light" panose="02010404010101010103" pitchFamily="2" charset="77"/>
              </a:defRPr>
            </a:lvl7pPr>
            <a:lvl8pPr marL="0" indent="0" algn="l" defTabSz="914400" rtl="0" eaLnBrk="1" latinLnBrk="0" hangingPunct="1">
              <a:lnSpc>
                <a:spcPct val="100000"/>
              </a:lnSpc>
              <a:spcBef>
                <a:spcPts val="600"/>
              </a:spcBef>
              <a:spcAft>
                <a:spcPts val="600"/>
              </a:spcAft>
              <a:buFont typeface="Arial" panose="020B0604020202020204" pitchFamily="34" charset="0"/>
              <a:buNone/>
              <a:tabLst/>
              <a:defRPr sz="1200" kern="1200" spc="-10" baseline="0">
                <a:solidFill>
                  <a:schemeClr val="tx1"/>
                </a:solidFill>
                <a:latin typeface="+mn-lt"/>
                <a:ea typeface="+mn-ea"/>
                <a:cs typeface="Brown LL Light" panose="02010404010101010103" pitchFamily="2" charset="77"/>
              </a:defRPr>
            </a:lvl8pPr>
            <a:lvl9pPr marL="0" indent="0" algn="l" defTabSz="914400" rtl="0" eaLnBrk="1" latinLnBrk="0" hangingPunct="1">
              <a:lnSpc>
                <a:spcPct val="100000"/>
              </a:lnSpc>
              <a:spcBef>
                <a:spcPts val="600"/>
              </a:spcBef>
              <a:spcAft>
                <a:spcPts val="600"/>
              </a:spcAft>
              <a:buFont typeface="Arial" panose="020B0604020202020204" pitchFamily="34" charset="0"/>
              <a:buNone/>
              <a:tabLst/>
              <a:defRPr sz="1200" kern="1200" spc="-10" baseline="0">
                <a:solidFill>
                  <a:schemeClr val="tx1"/>
                </a:solidFill>
                <a:latin typeface="+mn-lt"/>
                <a:ea typeface="+mn-ea"/>
                <a:cs typeface="Brown LL Light" panose="02010404010101010103" pitchFamily="2" charset="77"/>
              </a:defRPr>
            </a:lvl9pPr>
          </a:lstStyle>
          <a:p>
            <a:r>
              <a:rPr lang="en-US" sz="713" dirty="0"/>
              <a:t>Dr Ken Henry AC</a:t>
            </a:r>
          </a:p>
          <a:p>
            <a:endParaRPr lang="en-AU" sz="713" dirty="0"/>
          </a:p>
          <a:p>
            <a:endParaRPr lang="en-AU" sz="713" dirty="0"/>
          </a:p>
        </p:txBody>
      </p:sp>
      <p:sp>
        <p:nvSpPr>
          <p:cNvPr id="13" name="Text Placeholder 20">
            <a:extLst>
              <a:ext uri="{FF2B5EF4-FFF2-40B4-BE49-F238E27FC236}">
                <a16:creationId xmlns:a16="http://schemas.microsoft.com/office/drawing/2014/main" id="{2F5CA6DD-CFBD-4641-9429-7C7C3653715D}"/>
              </a:ext>
            </a:extLst>
          </p:cNvPr>
          <p:cNvSpPr>
            <a:spLocks noGrp="1"/>
          </p:cNvSpPr>
          <p:nvPr/>
        </p:nvSpPr>
        <p:spPr>
          <a:xfrm>
            <a:off x="2015940" y="2242656"/>
            <a:ext cx="1511774" cy="1693568"/>
          </a:xfrm>
          <a:prstGeom prst="rect">
            <a:avLst/>
          </a:prstGeom>
        </p:spPr>
        <p:txBody>
          <a:bodyPr vert="horz" lIns="0" tIns="0" rIns="0" bIns="0" rtlCol="0">
            <a:noAutofit/>
          </a:bodyPr>
          <a:lstStyle>
            <a:lvl1pPr marL="0" indent="0" algn="l" defTabSz="914400" rtl="0" eaLnBrk="1" latinLnBrk="0" hangingPunct="1">
              <a:lnSpc>
                <a:spcPct val="95000"/>
              </a:lnSpc>
              <a:spcBef>
                <a:spcPts val="300"/>
              </a:spcBef>
              <a:spcAft>
                <a:spcPts val="300"/>
              </a:spcAft>
              <a:buFont typeface="Arial" panose="020B0604020202020204" pitchFamily="34" charset="0"/>
              <a:buNone/>
              <a:defRPr sz="900" b="0" i="0" kern="1200" spc="-10" baseline="0">
                <a:solidFill>
                  <a:schemeClr val="tx1"/>
                </a:solidFill>
                <a:latin typeface="+mn-lt"/>
                <a:ea typeface="+mn-ea"/>
                <a:cs typeface="Brown LL Light" panose="02010404010101010103"/>
              </a:defRPr>
            </a:lvl1pPr>
            <a:lvl2pPr marL="180000" indent="-180000" algn="l" defTabSz="914400" rtl="0" eaLnBrk="1" latinLnBrk="0" hangingPunct="1">
              <a:lnSpc>
                <a:spcPct val="95000"/>
              </a:lnSpc>
              <a:spcBef>
                <a:spcPts val="300"/>
              </a:spcBef>
              <a:spcAft>
                <a:spcPts val="300"/>
              </a:spcAft>
              <a:buFont typeface="Arial" panose="020B0604020202020204" pitchFamily="34" charset="0"/>
              <a:buChar char="•"/>
              <a:tabLst/>
              <a:defRPr sz="900" b="0" i="0" kern="1200" spc="-10" baseline="0">
                <a:solidFill>
                  <a:schemeClr val="tx1"/>
                </a:solidFill>
                <a:latin typeface="+mn-lt"/>
                <a:ea typeface="+mn-ea"/>
                <a:cs typeface="Brown LL Light" panose="02010404010101010103"/>
              </a:defRPr>
            </a:lvl2pPr>
            <a:lvl3pPr marL="0" indent="-180000" algn="l" defTabSz="914400" rtl="0" eaLnBrk="1" latinLnBrk="0" hangingPunct="1">
              <a:lnSpc>
                <a:spcPct val="95000"/>
              </a:lnSpc>
              <a:spcBef>
                <a:spcPts val="300"/>
              </a:spcBef>
              <a:spcAft>
                <a:spcPts val="300"/>
              </a:spcAft>
              <a:buFont typeface="Symbol" panose="05050102010706020507" pitchFamily="18" charset="2"/>
              <a:buNone/>
              <a:tabLst/>
              <a:defRPr sz="900" kern="1200" spc="-10" baseline="0">
                <a:solidFill>
                  <a:schemeClr val="tx1"/>
                </a:solidFill>
                <a:latin typeface="+mn-lt"/>
                <a:ea typeface="+mn-ea"/>
                <a:cs typeface="Brown LL Light" panose="02010404010101010103"/>
              </a:defRPr>
            </a:lvl3pPr>
            <a:lvl4pPr marL="0" indent="-180000" algn="l" defTabSz="914400" rtl="0" eaLnBrk="1" latinLnBrk="0" hangingPunct="1">
              <a:lnSpc>
                <a:spcPct val="95000"/>
              </a:lnSpc>
              <a:spcBef>
                <a:spcPts val="300"/>
              </a:spcBef>
              <a:spcAft>
                <a:spcPts val="300"/>
              </a:spcAft>
              <a:buFont typeface="Arial" panose="020B0604020202020204" pitchFamily="34" charset="0"/>
              <a:buNone/>
              <a:tabLst/>
              <a:defRPr sz="900" kern="1200" spc="-10" baseline="0">
                <a:solidFill>
                  <a:schemeClr val="tx1"/>
                </a:solidFill>
                <a:latin typeface="+mn-lt"/>
                <a:ea typeface="+mn-ea"/>
                <a:cs typeface="Brown LL Light" panose="02010404010101010103"/>
              </a:defRPr>
            </a:lvl4pPr>
            <a:lvl5pPr marL="0" indent="0" algn="l" defTabSz="914400" rtl="0" eaLnBrk="1" latinLnBrk="0" hangingPunct="1">
              <a:lnSpc>
                <a:spcPct val="95000"/>
              </a:lnSpc>
              <a:spcBef>
                <a:spcPts val="300"/>
              </a:spcBef>
              <a:spcAft>
                <a:spcPts val="300"/>
              </a:spcAft>
              <a:buFont typeface="Arial" panose="020B0604020202020204" pitchFamily="34" charset="0"/>
              <a:buNone/>
              <a:tabLst/>
              <a:defRPr sz="900" b="0" kern="1200" spc="0" baseline="0">
                <a:solidFill>
                  <a:schemeClr val="tx1"/>
                </a:solidFill>
                <a:latin typeface="+mn-lt"/>
                <a:ea typeface="+mn-ea"/>
                <a:cs typeface="Brown LL TT" panose="020B0504010101010104" pitchFamily="34" charset="0"/>
              </a:defRPr>
            </a:lvl5pPr>
            <a:lvl6pPr marL="0" indent="0" algn="l" defTabSz="914400" rtl="0" eaLnBrk="1" latinLnBrk="0" hangingPunct="1">
              <a:lnSpc>
                <a:spcPct val="100000"/>
              </a:lnSpc>
              <a:spcBef>
                <a:spcPts val="600"/>
              </a:spcBef>
              <a:spcAft>
                <a:spcPts val="600"/>
              </a:spcAft>
              <a:buFont typeface="Arial" panose="020B0604020202020204" pitchFamily="34" charset="0"/>
              <a:buNone/>
              <a:tabLst/>
              <a:defRPr sz="1200" kern="1200" spc="-10" baseline="0">
                <a:solidFill>
                  <a:schemeClr val="tx1"/>
                </a:solidFill>
                <a:latin typeface="+mn-lt"/>
                <a:ea typeface="+mn-ea"/>
                <a:cs typeface="Brown LL Light" panose="02010404010101010103" pitchFamily="2" charset="77"/>
              </a:defRPr>
            </a:lvl6pPr>
            <a:lvl7pPr marL="0" indent="0" algn="l" defTabSz="914400" rtl="0" eaLnBrk="1" latinLnBrk="0" hangingPunct="1">
              <a:lnSpc>
                <a:spcPct val="100000"/>
              </a:lnSpc>
              <a:spcBef>
                <a:spcPts val="600"/>
              </a:spcBef>
              <a:spcAft>
                <a:spcPts val="600"/>
              </a:spcAft>
              <a:buFont typeface="Arial" panose="020B0604020202020204" pitchFamily="34" charset="0"/>
              <a:buNone/>
              <a:tabLst/>
              <a:defRPr sz="1200" kern="1200" spc="-10" baseline="0">
                <a:solidFill>
                  <a:schemeClr val="tx1"/>
                </a:solidFill>
                <a:latin typeface="+mn-lt"/>
                <a:ea typeface="+mn-ea"/>
                <a:cs typeface="Brown LL Light" panose="02010404010101010103" pitchFamily="2" charset="77"/>
              </a:defRPr>
            </a:lvl7pPr>
            <a:lvl8pPr marL="0" indent="0" algn="l" defTabSz="914400" rtl="0" eaLnBrk="1" latinLnBrk="0" hangingPunct="1">
              <a:lnSpc>
                <a:spcPct val="100000"/>
              </a:lnSpc>
              <a:spcBef>
                <a:spcPts val="600"/>
              </a:spcBef>
              <a:spcAft>
                <a:spcPts val="600"/>
              </a:spcAft>
              <a:buFont typeface="Arial" panose="020B0604020202020204" pitchFamily="34" charset="0"/>
              <a:buNone/>
              <a:tabLst/>
              <a:defRPr sz="1200" kern="1200" spc="-10" baseline="0">
                <a:solidFill>
                  <a:schemeClr val="tx1"/>
                </a:solidFill>
                <a:latin typeface="+mn-lt"/>
                <a:ea typeface="+mn-ea"/>
                <a:cs typeface="Brown LL Light" panose="02010404010101010103" pitchFamily="2" charset="77"/>
              </a:defRPr>
            </a:lvl8pPr>
            <a:lvl9pPr marL="0" indent="0" algn="l" defTabSz="914400" rtl="0" eaLnBrk="1" latinLnBrk="0" hangingPunct="1">
              <a:lnSpc>
                <a:spcPct val="100000"/>
              </a:lnSpc>
              <a:spcBef>
                <a:spcPts val="600"/>
              </a:spcBef>
              <a:spcAft>
                <a:spcPts val="600"/>
              </a:spcAft>
              <a:buFont typeface="Arial" panose="020B0604020202020204" pitchFamily="34" charset="0"/>
              <a:buNone/>
              <a:tabLst/>
              <a:defRPr sz="1200" kern="1200" spc="-10" baseline="0">
                <a:solidFill>
                  <a:schemeClr val="tx1"/>
                </a:solidFill>
                <a:latin typeface="+mn-lt"/>
                <a:ea typeface="+mn-ea"/>
                <a:cs typeface="Brown LL Light" panose="02010404010101010103" pitchFamily="2" charset="77"/>
              </a:defRPr>
            </a:lvl9pPr>
          </a:lstStyle>
          <a:p>
            <a:pPr algn="just"/>
            <a:r>
              <a:rPr lang="en-US" sz="800" dirty="0">
                <a:latin typeface="+mj-lt"/>
              </a:rPr>
              <a:t>Dr Henry AC is a former Chair of the National Australia Bank, a Non-Executive Director of ASX Ltd, the Cape York Partnership, and is Chairman of the Sir Roland Wilson Foundation at the Australian National University (ANU). Ken spent 28 years in senior policy advising roles in the Australian government, including 10 years as Australian Treasury Secretary from 2001 to 2011.</a:t>
            </a:r>
          </a:p>
          <a:p>
            <a:pPr algn="just"/>
            <a:endParaRPr lang="en-AU" sz="800" dirty="0">
              <a:latin typeface="+mj-lt"/>
            </a:endParaRPr>
          </a:p>
        </p:txBody>
      </p:sp>
      <p:sp>
        <p:nvSpPr>
          <p:cNvPr id="14" name="Text Placeholder 21">
            <a:extLst>
              <a:ext uri="{FF2B5EF4-FFF2-40B4-BE49-F238E27FC236}">
                <a16:creationId xmlns:a16="http://schemas.microsoft.com/office/drawing/2014/main" id="{BA017BD0-3C33-421A-9F06-D5E03C3A1599}"/>
              </a:ext>
            </a:extLst>
          </p:cNvPr>
          <p:cNvSpPr>
            <a:spLocks noGrp="1"/>
          </p:cNvSpPr>
          <p:nvPr/>
        </p:nvSpPr>
        <p:spPr>
          <a:xfrm>
            <a:off x="6029597" y="2048001"/>
            <a:ext cx="1188000" cy="229158"/>
          </a:xfrm>
          <a:prstGeom prst="rect">
            <a:avLst/>
          </a:prstGeom>
        </p:spPr>
        <p:txBody>
          <a:bodyPr vert="horz" lIns="0" tIns="0" rIns="0" bIns="0" rtlCol="0" anchor="t">
            <a:noAutofit/>
          </a:bodyPr>
          <a:lstStyle>
            <a:lvl1pPr marL="0" indent="0" algn="l" defTabSz="914400" rtl="0" eaLnBrk="1" latinLnBrk="0" hangingPunct="1">
              <a:lnSpc>
                <a:spcPct val="95000"/>
              </a:lnSpc>
              <a:spcBef>
                <a:spcPts val="0"/>
              </a:spcBef>
              <a:spcAft>
                <a:spcPts val="0"/>
              </a:spcAft>
              <a:buFont typeface="Arial" panose="020B0604020202020204" pitchFamily="34" charset="0"/>
              <a:buNone/>
              <a:defRPr sz="950" b="0" i="0" kern="1200" cap="all" spc="-10" baseline="0">
                <a:solidFill>
                  <a:schemeClr val="tx1"/>
                </a:solidFill>
                <a:latin typeface="+mj-lt"/>
                <a:ea typeface="+mn-ea"/>
                <a:cs typeface="Brown LL Light" panose="02010404010101010103"/>
              </a:defRPr>
            </a:lvl1pPr>
            <a:lvl2pPr marL="0" indent="0" algn="l" defTabSz="914400" rtl="0" eaLnBrk="1" latinLnBrk="0" hangingPunct="1">
              <a:lnSpc>
                <a:spcPct val="95000"/>
              </a:lnSpc>
              <a:spcBef>
                <a:spcPts val="0"/>
              </a:spcBef>
              <a:spcAft>
                <a:spcPts val="300"/>
              </a:spcAft>
              <a:buFont typeface="Arial" panose="020B0604020202020204" pitchFamily="34" charset="0"/>
              <a:buNone/>
              <a:tabLst/>
              <a:defRPr sz="800" b="0" i="0" kern="1200" spc="-10" baseline="0">
                <a:solidFill>
                  <a:schemeClr val="tx1"/>
                </a:solidFill>
                <a:latin typeface="+mn-lt"/>
                <a:ea typeface="+mn-ea"/>
                <a:cs typeface="Brown LL Light" panose="02010404010101010103"/>
              </a:defRPr>
            </a:lvl2pPr>
            <a:lvl3pPr marL="0" indent="0" algn="l" defTabSz="914400" rtl="0" eaLnBrk="1" latinLnBrk="0" hangingPunct="1">
              <a:lnSpc>
                <a:spcPct val="95000"/>
              </a:lnSpc>
              <a:spcBef>
                <a:spcPts val="0"/>
              </a:spcBef>
              <a:spcAft>
                <a:spcPts val="300"/>
              </a:spcAft>
              <a:buFont typeface="Symbol" panose="05050102010706020507" pitchFamily="18" charset="2"/>
              <a:buNone/>
              <a:tabLst/>
              <a:defRPr sz="950" kern="1200" spc="-10" baseline="0">
                <a:solidFill>
                  <a:schemeClr val="tx1"/>
                </a:solidFill>
                <a:latin typeface="+mn-lt"/>
                <a:ea typeface="+mn-ea"/>
                <a:cs typeface="Brown LL Light" panose="02010404010101010103"/>
              </a:defRPr>
            </a:lvl3pPr>
            <a:lvl4pPr marL="0" indent="0" algn="l" defTabSz="914400" rtl="0" eaLnBrk="1" latinLnBrk="0" hangingPunct="1">
              <a:lnSpc>
                <a:spcPct val="95000"/>
              </a:lnSpc>
              <a:spcBef>
                <a:spcPts val="0"/>
              </a:spcBef>
              <a:spcAft>
                <a:spcPts val="300"/>
              </a:spcAft>
              <a:buFont typeface="Arial" panose="020B0604020202020204" pitchFamily="34" charset="0"/>
              <a:buNone/>
              <a:tabLst/>
              <a:defRPr sz="950" kern="1200" spc="-10" baseline="0">
                <a:solidFill>
                  <a:schemeClr val="tx1"/>
                </a:solidFill>
                <a:latin typeface="+mn-lt"/>
                <a:ea typeface="+mn-ea"/>
                <a:cs typeface="Brown LL Light" panose="02010404010101010103"/>
              </a:defRPr>
            </a:lvl4pPr>
            <a:lvl5pPr marL="0" indent="0" algn="l" defTabSz="914400" rtl="0" eaLnBrk="1" latinLnBrk="0" hangingPunct="1">
              <a:lnSpc>
                <a:spcPct val="95000"/>
              </a:lnSpc>
              <a:spcBef>
                <a:spcPts val="0"/>
              </a:spcBef>
              <a:spcAft>
                <a:spcPts val="300"/>
              </a:spcAft>
              <a:buFont typeface="Arial" panose="020B0604020202020204" pitchFamily="34" charset="0"/>
              <a:buNone/>
              <a:tabLst/>
              <a:defRPr sz="950" b="0" kern="1200" spc="0" baseline="0">
                <a:solidFill>
                  <a:schemeClr val="tx1"/>
                </a:solidFill>
                <a:latin typeface="+mn-lt"/>
                <a:ea typeface="+mn-ea"/>
                <a:cs typeface="Brown LL TT" panose="020B0504010101010104" pitchFamily="34" charset="0"/>
              </a:defRPr>
            </a:lvl5pPr>
            <a:lvl6pPr marL="0" indent="0" algn="l" defTabSz="914400" rtl="0" eaLnBrk="1" latinLnBrk="0" hangingPunct="1">
              <a:lnSpc>
                <a:spcPct val="100000"/>
              </a:lnSpc>
              <a:spcBef>
                <a:spcPts val="600"/>
              </a:spcBef>
              <a:spcAft>
                <a:spcPts val="600"/>
              </a:spcAft>
              <a:buFont typeface="Arial" panose="020B0604020202020204" pitchFamily="34" charset="0"/>
              <a:buNone/>
              <a:tabLst/>
              <a:defRPr sz="1200" kern="1200" spc="-10" baseline="0">
                <a:solidFill>
                  <a:schemeClr val="tx1"/>
                </a:solidFill>
                <a:latin typeface="+mn-lt"/>
                <a:ea typeface="+mn-ea"/>
                <a:cs typeface="Brown LL Light" panose="02010404010101010103" pitchFamily="2" charset="77"/>
              </a:defRPr>
            </a:lvl6pPr>
            <a:lvl7pPr marL="0" indent="0" algn="l" defTabSz="914400" rtl="0" eaLnBrk="1" latinLnBrk="0" hangingPunct="1">
              <a:lnSpc>
                <a:spcPct val="100000"/>
              </a:lnSpc>
              <a:spcBef>
                <a:spcPts val="600"/>
              </a:spcBef>
              <a:spcAft>
                <a:spcPts val="600"/>
              </a:spcAft>
              <a:buFont typeface="Arial" panose="020B0604020202020204" pitchFamily="34" charset="0"/>
              <a:buNone/>
              <a:tabLst/>
              <a:defRPr sz="1200" kern="1200" spc="-10" baseline="0">
                <a:solidFill>
                  <a:schemeClr val="tx1"/>
                </a:solidFill>
                <a:latin typeface="+mn-lt"/>
                <a:ea typeface="+mn-ea"/>
                <a:cs typeface="Brown LL Light" panose="02010404010101010103" pitchFamily="2" charset="77"/>
              </a:defRPr>
            </a:lvl7pPr>
            <a:lvl8pPr marL="0" indent="0" algn="l" defTabSz="914400" rtl="0" eaLnBrk="1" latinLnBrk="0" hangingPunct="1">
              <a:lnSpc>
                <a:spcPct val="100000"/>
              </a:lnSpc>
              <a:spcBef>
                <a:spcPts val="600"/>
              </a:spcBef>
              <a:spcAft>
                <a:spcPts val="600"/>
              </a:spcAft>
              <a:buFont typeface="Arial" panose="020B0604020202020204" pitchFamily="34" charset="0"/>
              <a:buNone/>
              <a:tabLst/>
              <a:defRPr sz="1200" kern="1200" spc="-10" baseline="0">
                <a:solidFill>
                  <a:schemeClr val="tx1"/>
                </a:solidFill>
                <a:latin typeface="+mn-lt"/>
                <a:ea typeface="+mn-ea"/>
                <a:cs typeface="Brown LL Light" panose="02010404010101010103" pitchFamily="2" charset="77"/>
              </a:defRPr>
            </a:lvl8pPr>
            <a:lvl9pPr marL="0" indent="0" algn="l" defTabSz="914400" rtl="0" eaLnBrk="1" latinLnBrk="0" hangingPunct="1">
              <a:lnSpc>
                <a:spcPct val="100000"/>
              </a:lnSpc>
              <a:spcBef>
                <a:spcPts val="600"/>
              </a:spcBef>
              <a:spcAft>
                <a:spcPts val="600"/>
              </a:spcAft>
              <a:buFont typeface="Arial" panose="020B0604020202020204" pitchFamily="34" charset="0"/>
              <a:buNone/>
              <a:tabLst/>
              <a:defRPr sz="1200" kern="1200" spc="-10" baseline="0">
                <a:solidFill>
                  <a:schemeClr val="tx1"/>
                </a:solidFill>
                <a:latin typeface="+mn-lt"/>
                <a:ea typeface="+mn-ea"/>
                <a:cs typeface="Brown LL Light" panose="02010404010101010103" pitchFamily="2" charset="77"/>
              </a:defRPr>
            </a:lvl9pPr>
          </a:lstStyle>
          <a:p>
            <a:r>
              <a:rPr lang="en-US" sz="713" dirty="0"/>
              <a:t>Cullen Gunn</a:t>
            </a:r>
          </a:p>
          <a:p>
            <a:endParaRPr lang="en-AU" sz="713" dirty="0"/>
          </a:p>
          <a:p>
            <a:endParaRPr lang="en-AU" sz="713" dirty="0"/>
          </a:p>
        </p:txBody>
      </p:sp>
      <p:sp>
        <p:nvSpPr>
          <p:cNvPr id="15" name="Text Placeholder 22">
            <a:extLst>
              <a:ext uri="{FF2B5EF4-FFF2-40B4-BE49-F238E27FC236}">
                <a16:creationId xmlns:a16="http://schemas.microsoft.com/office/drawing/2014/main" id="{A8B61D49-FEB2-4BF4-ABA7-37EA86768D14}"/>
              </a:ext>
            </a:extLst>
          </p:cNvPr>
          <p:cNvSpPr>
            <a:spLocks noGrp="1"/>
          </p:cNvSpPr>
          <p:nvPr/>
        </p:nvSpPr>
        <p:spPr>
          <a:xfrm>
            <a:off x="5512806" y="2277159"/>
            <a:ext cx="1511774" cy="1223917"/>
          </a:xfrm>
          <a:prstGeom prst="rect">
            <a:avLst/>
          </a:prstGeom>
        </p:spPr>
        <p:txBody>
          <a:bodyPr vert="horz" lIns="0" tIns="0" rIns="0" bIns="0" rtlCol="0">
            <a:noAutofit/>
          </a:bodyPr>
          <a:lstStyle>
            <a:lvl1pPr marL="0" indent="0" algn="l" defTabSz="914400" rtl="0" eaLnBrk="1" latinLnBrk="0" hangingPunct="1">
              <a:lnSpc>
                <a:spcPct val="95000"/>
              </a:lnSpc>
              <a:spcBef>
                <a:spcPts val="300"/>
              </a:spcBef>
              <a:spcAft>
                <a:spcPts val="300"/>
              </a:spcAft>
              <a:buFont typeface="Arial" panose="020B0604020202020204" pitchFamily="34" charset="0"/>
              <a:buNone/>
              <a:defRPr sz="900" b="0" i="0" kern="1200" spc="-10" baseline="0">
                <a:solidFill>
                  <a:schemeClr val="tx1"/>
                </a:solidFill>
                <a:latin typeface="+mn-lt"/>
                <a:ea typeface="+mn-ea"/>
                <a:cs typeface="Brown LL Light" panose="02010404010101010103"/>
              </a:defRPr>
            </a:lvl1pPr>
            <a:lvl2pPr marL="180000" indent="-180000" algn="l" defTabSz="914400" rtl="0" eaLnBrk="1" latinLnBrk="0" hangingPunct="1">
              <a:lnSpc>
                <a:spcPct val="95000"/>
              </a:lnSpc>
              <a:spcBef>
                <a:spcPts val="300"/>
              </a:spcBef>
              <a:spcAft>
                <a:spcPts val="300"/>
              </a:spcAft>
              <a:buFont typeface="Arial" panose="020B0604020202020204" pitchFamily="34" charset="0"/>
              <a:buChar char="•"/>
              <a:tabLst/>
              <a:defRPr sz="900" b="0" i="0" kern="1200" spc="-10" baseline="0">
                <a:solidFill>
                  <a:schemeClr val="tx1"/>
                </a:solidFill>
                <a:latin typeface="+mn-lt"/>
                <a:ea typeface="+mn-ea"/>
                <a:cs typeface="Brown LL Light" panose="02010404010101010103"/>
              </a:defRPr>
            </a:lvl2pPr>
            <a:lvl3pPr marL="0" indent="-180000" algn="l" defTabSz="914400" rtl="0" eaLnBrk="1" latinLnBrk="0" hangingPunct="1">
              <a:lnSpc>
                <a:spcPct val="95000"/>
              </a:lnSpc>
              <a:spcBef>
                <a:spcPts val="300"/>
              </a:spcBef>
              <a:spcAft>
                <a:spcPts val="300"/>
              </a:spcAft>
              <a:buFont typeface="Symbol" panose="05050102010706020507" pitchFamily="18" charset="2"/>
              <a:buNone/>
              <a:tabLst/>
              <a:defRPr sz="900" kern="1200" spc="-10" baseline="0">
                <a:solidFill>
                  <a:schemeClr val="tx1"/>
                </a:solidFill>
                <a:latin typeface="+mn-lt"/>
                <a:ea typeface="+mn-ea"/>
                <a:cs typeface="Brown LL Light" panose="02010404010101010103"/>
              </a:defRPr>
            </a:lvl3pPr>
            <a:lvl4pPr marL="0" indent="-180000" algn="l" defTabSz="914400" rtl="0" eaLnBrk="1" latinLnBrk="0" hangingPunct="1">
              <a:lnSpc>
                <a:spcPct val="95000"/>
              </a:lnSpc>
              <a:spcBef>
                <a:spcPts val="300"/>
              </a:spcBef>
              <a:spcAft>
                <a:spcPts val="300"/>
              </a:spcAft>
              <a:buFont typeface="Arial" panose="020B0604020202020204" pitchFamily="34" charset="0"/>
              <a:buNone/>
              <a:tabLst/>
              <a:defRPr sz="900" kern="1200" spc="-10" baseline="0">
                <a:solidFill>
                  <a:schemeClr val="tx1"/>
                </a:solidFill>
                <a:latin typeface="+mn-lt"/>
                <a:ea typeface="+mn-ea"/>
                <a:cs typeface="Brown LL Light" panose="02010404010101010103"/>
              </a:defRPr>
            </a:lvl4pPr>
            <a:lvl5pPr marL="0" indent="0" algn="l" defTabSz="914400" rtl="0" eaLnBrk="1" latinLnBrk="0" hangingPunct="1">
              <a:lnSpc>
                <a:spcPct val="95000"/>
              </a:lnSpc>
              <a:spcBef>
                <a:spcPts val="300"/>
              </a:spcBef>
              <a:spcAft>
                <a:spcPts val="300"/>
              </a:spcAft>
              <a:buFont typeface="Arial" panose="020B0604020202020204" pitchFamily="34" charset="0"/>
              <a:buNone/>
              <a:tabLst/>
              <a:defRPr sz="900" b="0" kern="1200" spc="0" baseline="0">
                <a:solidFill>
                  <a:schemeClr val="tx1"/>
                </a:solidFill>
                <a:latin typeface="+mn-lt"/>
                <a:ea typeface="+mn-ea"/>
                <a:cs typeface="Brown LL TT" panose="020B0504010101010104" pitchFamily="34" charset="0"/>
              </a:defRPr>
            </a:lvl5pPr>
            <a:lvl6pPr marL="0" indent="0" algn="l" defTabSz="914400" rtl="0" eaLnBrk="1" latinLnBrk="0" hangingPunct="1">
              <a:lnSpc>
                <a:spcPct val="100000"/>
              </a:lnSpc>
              <a:spcBef>
                <a:spcPts val="600"/>
              </a:spcBef>
              <a:spcAft>
                <a:spcPts val="600"/>
              </a:spcAft>
              <a:buFont typeface="Arial" panose="020B0604020202020204" pitchFamily="34" charset="0"/>
              <a:buNone/>
              <a:tabLst/>
              <a:defRPr sz="1200" kern="1200" spc="-10" baseline="0">
                <a:solidFill>
                  <a:schemeClr val="tx1"/>
                </a:solidFill>
                <a:latin typeface="+mn-lt"/>
                <a:ea typeface="+mn-ea"/>
                <a:cs typeface="Brown LL Light" panose="02010404010101010103" pitchFamily="2" charset="77"/>
              </a:defRPr>
            </a:lvl6pPr>
            <a:lvl7pPr marL="0" indent="0" algn="l" defTabSz="914400" rtl="0" eaLnBrk="1" latinLnBrk="0" hangingPunct="1">
              <a:lnSpc>
                <a:spcPct val="100000"/>
              </a:lnSpc>
              <a:spcBef>
                <a:spcPts val="600"/>
              </a:spcBef>
              <a:spcAft>
                <a:spcPts val="600"/>
              </a:spcAft>
              <a:buFont typeface="Arial" panose="020B0604020202020204" pitchFamily="34" charset="0"/>
              <a:buNone/>
              <a:tabLst/>
              <a:defRPr sz="1200" kern="1200" spc="-10" baseline="0">
                <a:solidFill>
                  <a:schemeClr val="tx1"/>
                </a:solidFill>
                <a:latin typeface="+mn-lt"/>
                <a:ea typeface="+mn-ea"/>
                <a:cs typeface="Brown LL Light" panose="02010404010101010103" pitchFamily="2" charset="77"/>
              </a:defRPr>
            </a:lvl7pPr>
            <a:lvl8pPr marL="0" indent="0" algn="l" defTabSz="914400" rtl="0" eaLnBrk="1" latinLnBrk="0" hangingPunct="1">
              <a:lnSpc>
                <a:spcPct val="100000"/>
              </a:lnSpc>
              <a:spcBef>
                <a:spcPts val="600"/>
              </a:spcBef>
              <a:spcAft>
                <a:spcPts val="600"/>
              </a:spcAft>
              <a:buFont typeface="Arial" panose="020B0604020202020204" pitchFamily="34" charset="0"/>
              <a:buNone/>
              <a:tabLst/>
              <a:defRPr sz="1200" kern="1200" spc="-10" baseline="0">
                <a:solidFill>
                  <a:schemeClr val="tx1"/>
                </a:solidFill>
                <a:latin typeface="+mn-lt"/>
                <a:ea typeface="+mn-ea"/>
                <a:cs typeface="Brown LL Light" panose="02010404010101010103" pitchFamily="2" charset="77"/>
              </a:defRPr>
            </a:lvl8pPr>
            <a:lvl9pPr marL="0" indent="0" algn="l" defTabSz="914400" rtl="0" eaLnBrk="1" latinLnBrk="0" hangingPunct="1">
              <a:lnSpc>
                <a:spcPct val="100000"/>
              </a:lnSpc>
              <a:spcBef>
                <a:spcPts val="600"/>
              </a:spcBef>
              <a:spcAft>
                <a:spcPts val="600"/>
              </a:spcAft>
              <a:buFont typeface="Arial" panose="020B0604020202020204" pitchFamily="34" charset="0"/>
              <a:buNone/>
              <a:tabLst/>
              <a:defRPr sz="1200" kern="1200" spc="-10" baseline="0">
                <a:solidFill>
                  <a:schemeClr val="tx1"/>
                </a:solidFill>
                <a:latin typeface="+mn-lt"/>
                <a:ea typeface="+mn-ea"/>
                <a:cs typeface="Brown LL Light" panose="02010404010101010103" pitchFamily="2" charset="77"/>
              </a:defRPr>
            </a:lvl9pPr>
          </a:lstStyle>
          <a:p>
            <a:pPr algn="just"/>
            <a:r>
              <a:rPr lang="en-US" sz="800" dirty="0">
                <a:latin typeface="+mj-lt"/>
              </a:rPr>
              <a:t>Cullen is the Executive Director and CEO of Kilter Rural. He has been overseeing its $400 million investment portfolio from the initial seed investment back in 2006. Since the early 1990s Cullen has dedicated his working life to advancing sustainable farmland, water and ecosystem management in Australia. He holds a Bachelor of Applied Science and a Postgraduate Diploma (Land Rehabilitation). </a:t>
            </a:r>
          </a:p>
          <a:p>
            <a:pPr algn="just"/>
            <a:endParaRPr lang="en-AU" sz="800" dirty="0">
              <a:latin typeface="+mj-lt"/>
            </a:endParaRPr>
          </a:p>
        </p:txBody>
      </p:sp>
      <p:sp>
        <p:nvSpPr>
          <p:cNvPr id="16" name="Text Placeholder 23">
            <a:extLst>
              <a:ext uri="{FF2B5EF4-FFF2-40B4-BE49-F238E27FC236}">
                <a16:creationId xmlns:a16="http://schemas.microsoft.com/office/drawing/2014/main" id="{5A309803-7B56-49B6-AE09-608D8B1E8658}"/>
              </a:ext>
            </a:extLst>
          </p:cNvPr>
          <p:cNvSpPr>
            <a:spLocks noGrp="1"/>
          </p:cNvSpPr>
          <p:nvPr/>
        </p:nvSpPr>
        <p:spPr>
          <a:xfrm>
            <a:off x="7619646" y="2050329"/>
            <a:ext cx="1188000" cy="229158"/>
          </a:xfrm>
          <a:prstGeom prst="rect">
            <a:avLst/>
          </a:prstGeom>
        </p:spPr>
        <p:txBody>
          <a:bodyPr vert="horz" lIns="0" tIns="0" rIns="0" bIns="0" rtlCol="0" anchor="t">
            <a:noAutofit/>
          </a:bodyPr>
          <a:lstStyle>
            <a:lvl1pPr marL="0" indent="0" algn="l" defTabSz="914400" rtl="0" eaLnBrk="1" latinLnBrk="0" hangingPunct="1">
              <a:lnSpc>
                <a:spcPct val="95000"/>
              </a:lnSpc>
              <a:spcBef>
                <a:spcPts val="0"/>
              </a:spcBef>
              <a:spcAft>
                <a:spcPts val="0"/>
              </a:spcAft>
              <a:buFont typeface="Arial" panose="020B0604020202020204" pitchFamily="34" charset="0"/>
              <a:buNone/>
              <a:defRPr sz="950" b="0" i="0" kern="1200" cap="all" spc="-10" baseline="0">
                <a:solidFill>
                  <a:schemeClr val="tx1"/>
                </a:solidFill>
                <a:latin typeface="+mj-lt"/>
                <a:ea typeface="+mn-ea"/>
                <a:cs typeface="Brown LL Light" panose="02010404010101010103"/>
              </a:defRPr>
            </a:lvl1pPr>
            <a:lvl2pPr marL="0" indent="0" algn="l" defTabSz="914400" rtl="0" eaLnBrk="1" latinLnBrk="0" hangingPunct="1">
              <a:lnSpc>
                <a:spcPct val="95000"/>
              </a:lnSpc>
              <a:spcBef>
                <a:spcPts val="0"/>
              </a:spcBef>
              <a:spcAft>
                <a:spcPts val="300"/>
              </a:spcAft>
              <a:buFont typeface="Arial" panose="020B0604020202020204" pitchFamily="34" charset="0"/>
              <a:buNone/>
              <a:tabLst/>
              <a:defRPr sz="800" b="0" i="0" kern="1200" spc="-10" baseline="0">
                <a:solidFill>
                  <a:schemeClr val="tx1"/>
                </a:solidFill>
                <a:latin typeface="+mn-lt"/>
                <a:ea typeface="+mn-ea"/>
                <a:cs typeface="Brown LL Light" panose="02010404010101010103"/>
              </a:defRPr>
            </a:lvl2pPr>
            <a:lvl3pPr marL="0" indent="0" algn="l" defTabSz="914400" rtl="0" eaLnBrk="1" latinLnBrk="0" hangingPunct="1">
              <a:lnSpc>
                <a:spcPct val="95000"/>
              </a:lnSpc>
              <a:spcBef>
                <a:spcPts val="0"/>
              </a:spcBef>
              <a:spcAft>
                <a:spcPts val="300"/>
              </a:spcAft>
              <a:buFont typeface="Symbol" panose="05050102010706020507" pitchFamily="18" charset="2"/>
              <a:buNone/>
              <a:tabLst/>
              <a:defRPr sz="950" kern="1200" spc="-10" baseline="0">
                <a:solidFill>
                  <a:schemeClr val="tx1"/>
                </a:solidFill>
                <a:latin typeface="+mn-lt"/>
                <a:ea typeface="+mn-ea"/>
                <a:cs typeface="Brown LL Light" panose="02010404010101010103"/>
              </a:defRPr>
            </a:lvl3pPr>
            <a:lvl4pPr marL="0" indent="0" algn="l" defTabSz="914400" rtl="0" eaLnBrk="1" latinLnBrk="0" hangingPunct="1">
              <a:lnSpc>
                <a:spcPct val="95000"/>
              </a:lnSpc>
              <a:spcBef>
                <a:spcPts val="0"/>
              </a:spcBef>
              <a:spcAft>
                <a:spcPts val="300"/>
              </a:spcAft>
              <a:buFont typeface="Arial" panose="020B0604020202020204" pitchFamily="34" charset="0"/>
              <a:buNone/>
              <a:tabLst/>
              <a:defRPr sz="950" kern="1200" spc="-10" baseline="0">
                <a:solidFill>
                  <a:schemeClr val="tx1"/>
                </a:solidFill>
                <a:latin typeface="+mn-lt"/>
                <a:ea typeface="+mn-ea"/>
                <a:cs typeface="Brown LL Light" panose="02010404010101010103"/>
              </a:defRPr>
            </a:lvl4pPr>
            <a:lvl5pPr marL="0" indent="0" algn="l" defTabSz="914400" rtl="0" eaLnBrk="1" latinLnBrk="0" hangingPunct="1">
              <a:lnSpc>
                <a:spcPct val="95000"/>
              </a:lnSpc>
              <a:spcBef>
                <a:spcPts val="0"/>
              </a:spcBef>
              <a:spcAft>
                <a:spcPts val="300"/>
              </a:spcAft>
              <a:buFont typeface="Arial" panose="020B0604020202020204" pitchFamily="34" charset="0"/>
              <a:buNone/>
              <a:tabLst/>
              <a:defRPr sz="950" b="0" kern="1200" spc="0" baseline="0">
                <a:solidFill>
                  <a:schemeClr val="tx1"/>
                </a:solidFill>
                <a:latin typeface="+mn-lt"/>
                <a:ea typeface="+mn-ea"/>
                <a:cs typeface="Brown LL TT" panose="020B0504010101010104" pitchFamily="34" charset="0"/>
              </a:defRPr>
            </a:lvl5pPr>
            <a:lvl6pPr marL="0" indent="0" algn="l" defTabSz="914400" rtl="0" eaLnBrk="1" latinLnBrk="0" hangingPunct="1">
              <a:lnSpc>
                <a:spcPct val="100000"/>
              </a:lnSpc>
              <a:spcBef>
                <a:spcPts val="600"/>
              </a:spcBef>
              <a:spcAft>
                <a:spcPts val="600"/>
              </a:spcAft>
              <a:buFont typeface="Arial" panose="020B0604020202020204" pitchFamily="34" charset="0"/>
              <a:buNone/>
              <a:tabLst/>
              <a:defRPr sz="1200" kern="1200" spc="-10" baseline="0">
                <a:solidFill>
                  <a:schemeClr val="tx1"/>
                </a:solidFill>
                <a:latin typeface="+mn-lt"/>
                <a:ea typeface="+mn-ea"/>
                <a:cs typeface="Brown LL Light" panose="02010404010101010103" pitchFamily="2" charset="77"/>
              </a:defRPr>
            </a:lvl6pPr>
            <a:lvl7pPr marL="0" indent="0" algn="l" defTabSz="914400" rtl="0" eaLnBrk="1" latinLnBrk="0" hangingPunct="1">
              <a:lnSpc>
                <a:spcPct val="100000"/>
              </a:lnSpc>
              <a:spcBef>
                <a:spcPts val="600"/>
              </a:spcBef>
              <a:spcAft>
                <a:spcPts val="600"/>
              </a:spcAft>
              <a:buFont typeface="Arial" panose="020B0604020202020204" pitchFamily="34" charset="0"/>
              <a:buNone/>
              <a:tabLst/>
              <a:defRPr sz="1200" kern="1200" spc="-10" baseline="0">
                <a:solidFill>
                  <a:schemeClr val="tx1"/>
                </a:solidFill>
                <a:latin typeface="+mn-lt"/>
                <a:ea typeface="+mn-ea"/>
                <a:cs typeface="Brown LL Light" panose="02010404010101010103" pitchFamily="2" charset="77"/>
              </a:defRPr>
            </a:lvl7pPr>
            <a:lvl8pPr marL="0" indent="0" algn="l" defTabSz="914400" rtl="0" eaLnBrk="1" latinLnBrk="0" hangingPunct="1">
              <a:lnSpc>
                <a:spcPct val="100000"/>
              </a:lnSpc>
              <a:spcBef>
                <a:spcPts val="600"/>
              </a:spcBef>
              <a:spcAft>
                <a:spcPts val="600"/>
              </a:spcAft>
              <a:buFont typeface="Arial" panose="020B0604020202020204" pitchFamily="34" charset="0"/>
              <a:buNone/>
              <a:tabLst/>
              <a:defRPr sz="1200" kern="1200" spc="-10" baseline="0">
                <a:solidFill>
                  <a:schemeClr val="tx1"/>
                </a:solidFill>
                <a:latin typeface="+mn-lt"/>
                <a:ea typeface="+mn-ea"/>
                <a:cs typeface="Brown LL Light" panose="02010404010101010103" pitchFamily="2" charset="77"/>
              </a:defRPr>
            </a:lvl8pPr>
            <a:lvl9pPr marL="0" indent="0" algn="l" defTabSz="914400" rtl="0" eaLnBrk="1" latinLnBrk="0" hangingPunct="1">
              <a:lnSpc>
                <a:spcPct val="100000"/>
              </a:lnSpc>
              <a:spcBef>
                <a:spcPts val="600"/>
              </a:spcBef>
              <a:spcAft>
                <a:spcPts val="600"/>
              </a:spcAft>
              <a:buFont typeface="Arial" panose="020B0604020202020204" pitchFamily="34" charset="0"/>
              <a:buNone/>
              <a:tabLst/>
              <a:defRPr sz="1200" kern="1200" spc="-10" baseline="0">
                <a:solidFill>
                  <a:schemeClr val="tx1"/>
                </a:solidFill>
                <a:latin typeface="+mn-lt"/>
                <a:ea typeface="+mn-ea"/>
                <a:cs typeface="Brown LL Light" panose="02010404010101010103" pitchFamily="2" charset="77"/>
              </a:defRPr>
            </a:lvl9pPr>
          </a:lstStyle>
          <a:p>
            <a:r>
              <a:rPr lang="en-US" sz="713" dirty="0"/>
              <a:t>Lynette Mayne AM</a:t>
            </a:r>
            <a:br>
              <a:rPr lang="en-US" sz="713" dirty="0"/>
            </a:br>
            <a:endParaRPr lang="en-US" sz="713" dirty="0"/>
          </a:p>
          <a:p>
            <a:endParaRPr lang="en-AU" sz="713" dirty="0"/>
          </a:p>
        </p:txBody>
      </p:sp>
      <p:sp>
        <p:nvSpPr>
          <p:cNvPr id="17" name="Text Placeholder 24">
            <a:extLst>
              <a:ext uri="{FF2B5EF4-FFF2-40B4-BE49-F238E27FC236}">
                <a16:creationId xmlns:a16="http://schemas.microsoft.com/office/drawing/2014/main" id="{977452B1-0145-4A56-A4E4-C9A350A44E8B}"/>
              </a:ext>
            </a:extLst>
          </p:cNvPr>
          <p:cNvSpPr>
            <a:spLocks noGrp="1"/>
          </p:cNvSpPr>
          <p:nvPr/>
        </p:nvSpPr>
        <p:spPr>
          <a:xfrm>
            <a:off x="7249066" y="2229572"/>
            <a:ext cx="1511774" cy="1693568"/>
          </a:xfrm>
          <a:prstGeom prst="rect">
            <a:avLst/>
          </a:prstGeom>
        </p:spPr>
        <p:txBody>
          <a:bodyPr vert="horz" lIns="0" tIns="0" rIns="0" bIns="0" rtlCol="0">
            <a:noAutofit/>
          </a:bodyPr>
          <a:lstStyle>
            <a:lvl1pPr marL="0" indent="0" algn="l" defTabSz="914400" rtl="0" eaLnBrk="1" latinLnBrk="0" hangingPunct="1">
              <a:lnSpc>
                <a:spcPct val="95000"/>
              </a:lnSpc>
              <a:spcBef>
                <a:spcPts val="300"/>
              </a:spcBef>
              <a:spcAft>
                <a:spcPts val="300"/>
              </a:spcAft>
              <a:buFont typeface="Arial" panose="020B0604020202020204" pitchFamily="34" charset="0"/>
              <a:buNone/>
              <a:defRPr sz="900" b="0" i="0" kern="1200" spc="-10" baseline="0">
                <a:solidFill>
                  <a:schemeClr val="tx1"/>
                </a:solidFill>
                <a:latin typeface="+mn-lt"/>
                <a:ea typeface="+mn-ea"/>
                <a:cs typeface="Brown LL Light" panose="02010404010101010103"/>
              </a:defRPr>
            </a:lvl1pPr>
            <a:lvl2pPr marL="180000" indent="-180000" algn="l" defTabSz="914400" rtl="0" eaLnBrk="1" latinLnBrk="0" hangingPunct="1">
              <a:lnSpc>
                <a:spcPct val="95000"/>
              </a:lnSpc>
              <a:spcBef>
                <a:spcPts val="300"/>
              </a:spcBef>
              <a:spcAft>
                <a:spcPts val="300"/>
              </a:spcAft>
              <a:buFont typeface="Arial" panose="020B0604020202020204" pitchFamily="34" charset="0"/>
              <a:buChar char="•"/>
              <a:tabLst/>
              <a:defRPr sz="900" b="0" i="0" kern="1200" spc="-10" baseline="0">
                <a:solidFill>
                  <a:schemeClr val="tx1"/>
                </a:solidFill>
                <a:latin typeface="+mn-lt"/>
                <a:ea typeface="+mn-ea"/>
                <a:cs typeface="Brown LL Light" panose="02010404010101010103"/>
              </a:defRPr>
            </a:lvl2pPr>
            <a:lvl3pPr marL="0" indent="-180000" algn="l" defTabSz="914400" rtl="0" eaLnBrk="1" latinLnBrk="0" hangingPunct="1">
              <a:lnSpc>
                <a:spcPct val="95000"/>
              </a:lnSpc>
              <a:spcBef>
                <a:spcPts val="300"/>
              </a:spcBef>
              <a:spcAft>
                <a:spcPts val="300"/>
              </a:spcAft>
              <a:buFont typeface="Symbol" panose="05050102010706020507" pitchFamily="18" charset="2"/>
              <a:buNone/>
              <a:tabLst/>
              <a:defRPr sz="900" kern="1200" spc="-10" baseline="0">
                <a:solidFill>
                  <a:schemeClr val="tx1"/>
                </a:solidFill>
                <a:latin typeface="+mn-lt"/>
                <a:ea typeface="+mn-ea"/>
                <a:cs typeface="Brown LL Light" panose="02010404010101010103"/>
              </a:defRPr>
            </a:lvl3pPr>
            <a:lvl4pPr marL="0" indent="-180000" algn="l" defTabSz="914400" rtl="0" eaLnBrk="1" latinLnBrk="0" hangingPunct="1">
              <a:lnSpc>
                <a:spcPct val="95000"/>
              </a:lnSpc>
              <a:spcBef>
                <a:spcPts val="300"/>
              </a:spcBef>
              <a:spcAft>
                <a:spcPts val="300"/>
              </a:spcAft>
              <a:buFont typeface="Arial" panose="020B0604020202020204" pitchFamily="34" charset="0"/>
              <a:buNone/>
              <a:tabLst/>
              <a:defRPr sz="900" kern="1200" spc="-10" baseline="0">
                <a:solidFill>
                  <a:schemeClr val="tx1"/>
                </a:solidFill>
                <a:latin typeface="+mn-lt"/>
                <a:ea typeface="+mn-ea"/>
                <a:cs typeface="Brown LL Light" panose="02010404010101010103"/>
              </a:defRPr>
            </a:lvl4pPr>
            <a:lvl5pPr marL="0" indent="0" algn="l" defTabSz="914400" rtl="0" eaLnBrk="1" latinLnBrk="0" hangingPunct="1">
              <a:lnSpc>
                <a:spcPct val="95000"/>
              </a:lnSpc>
              <a:spcBef>
                <a:spcPts val="300"/>
              </a:spcBef>
              <a:spcAft>
                <a:spcPts val="300"/>
              </a:spcAft>
              <a:buFont typeface="Arial" panose="020B0604020202020204" pitchFamily="34" charset="0"/>
              <a:buNone/>
              <a:tabLst/>
              <a:defRPr sz="900" b="0" kern="1200" spc="0" baseline="0">
                <a:solidFill>
                  <a:schemeClr val="tx1"/>
                </a:solidFill>
                <a:latin typeface="+mn-lt"/>
                <a:ea typeface="+mn-ea"/>
                <a:cs typeface="Brown LL TT" panose="020B0504010101010104" pitchFamily="34" charset="0"/>
              </a:defRPr>
            </a:lvl5pPr>
            <a:lvl6pPr marL="0" indent="0" algn="l" defTabSz="914400" rtl="0" eaLnBrk="1" latinLnBrk="0" hangingPunct="1">
              <a:lnSpc>
                <a:spcPct val="100000"/>
              </a:lnSpc>
              <a:spcBef>
                <a:spcPts val="600"/>
              </a:spcBef>
              <a:spcAft>
                <a:spcPts val="600"/>
              </a:spcAft>
              <a:buFont typeface="Arial" panose="020B0604020202020204" pitchFamily="34" charset="0"/>
              <a:buNone/>
              <a:tabLst/>
              <a:defRPr sz="1200" kern="1200" spc="-10" baseline="0">
                <a:solidFill>
                  <a:schemeClr val="tx1"/>
                </a:solidFill>
                <a:latin typeface="+mn-lt"/>
                <a:ea typeface="+mn-ea"/>
                <a:cs typeface="Brown LL Light" panose="02010404010101010103" pitchFamily="2" charset="77"/>
              </a:defRPr>
            </a:lvl6pPr>
            <a:lvl7pPr marL="0" indent="0" algn="l" defTabSz="914400" rtl="0" eaLnBrk="1" latinLnBrk="0" hangingPunct="1">
              <a:lnSpc>
                <a:spcPct val="100000"/>
              </a:lnSpc>
              <a:spcBef>
                <a:spcPts val="600"/>
              </a:spcBef>
              <a:spcAft>
                <a:spcPts val="600"/>
              </a:spcAft>
              <a:buFont typeface="Arial" panose="020B0604020202020204" pitchFamily="34" charset="0"/>
              <a:buNone/>
              <a:tabLst/>
              <a:defRPr sz="1200" kern="1200" spc="-10" baseline="0">
                <a:solidFill>
                  <a:schemeClr val="tx1"/>
                </a:solidFill>
                <a:latin typeface="+mn-lt"/>
                <a:ea typeface="+mn-ea"/>
                <a:cs typeface="Brown LL Light" panose="02010404010101010103" pitchFamily="2" charset="77"/>
              </a:defRPr>
            </a:lvl7pPr>
            <a:lvl8pPr marL="0" indent="0" algn="l" defTabSz="914400" rtl="0" eaLnBrk="1" latinLnBrk="0" hangingPunct="1">
              <a:lnSpc>
                <a:spcPct val="100000"/>
              </a:lnSpc>
              <a:spcBef>
                <a:spcPts val="600"/>
              </a:spcBef>
              <a:spcAft>
                <a:spcPts val="600"/>
              </a:spcAft>
              <a:buFont typeface="Arial" panose="020B0604020202020204" pitchFamily="34" charset="0"/>
              <a:buNone/>
              <a:tabLst/>
              <a:defRPr sz="1200" kern="1200" spc="-10" baseline="0">
                <a:solidFill>
                  <a:schemeClr val="tx1"/>
                </a:solidFill>
                <a:latin typeface="+mn-lt"/>
                <a:ea typeface="+mn-ea"/>
                <a:cs typeface="Brown LL Light" panose="02010404010101010103" pitchFamily="2" charset="77"/>
              </a:defRPr>
            </a:lvl8pPr>
            <a:lvl9pPr marL="0" indent="0" algn="l" defTabSz="914400" rtl="0" eaLnBrk="1" latinLnBrk="0" hangingPunct="1">
              <a:lnSpc>
                <a:spcPct val="100000"/>
              </a:lnSpc>
              <a:spcBef>
                <a:spcPts val="600"/>
              </a:spcBef>
              <a:spcAft>
                <a:spcPts val="600"/>
              </a:spcAft>
              <a:buFont typeface="Arial" panose="020B0604020202020204" pitchFamily="34" charset="0"/>
              <a:buNone/>
              <a:tabLst/>
              <a:defRPr sz="1200" kern="1200" spc="-10" baseline="0">
                <a:solidFill>
                  <a:schemeClr val="tx1"/>
                </a:solidFill>
                <a:latin typeface="+mn-lt"/>
                <a:ea typeface="+mn-ea"/>
                <a:cs typeface="Brown LL Light" panose="02010404010101010103" pitchFamily="2" charset="77"/>
              </a:defRPr>
            </a:lvl9pPr>
          </a:lstStyle>
          <a:p>
            <a:pPr algn="just"/>
            <a:r>
              <a:rPr lang="en-GB" sz="800" dirty="0">
                <a:solidFill>
                  <a:srgbClr val="000000"/>
                </a:solidFill>
                <a:latin typeface="+mj-lt"/>
              </a:rPr>
              <a:t>Lynette has a proven commercial track record as a CEO, Chair and Director, and is a successful entrepreneur who has established and run globally competitive businesses. She is Executive Chair of Richard Branson’s B Team Australasia; a Non-Executive Director of the Australian Infrastructure Financing Facility for the Pacific; and was formerly CEO of both Lendlease’s IT&amp;T Investments Division and its Corporate Financial Services Division.  </a:t>
            </a:r>
            <a:endParaRPr lang="en-AU" sz="800" dirty="0">
              <a:latin typeface="+mj-lt"/>
            </a:endParaRPr>
          </a:p>
        </p:txBody>
      </p:sp>
      <p:sp>
        <p:nvSpPr>
          <p:cNvPr id="18" name="Text Placeholder 25">
            <a:extLst>
              <a:ext uri="{FF2B5EF4-FFF2-40B4-BE49-F238E27FC236}">
                <a16:creationId xmlns:a16="http://schemas.microsoft.com/office/drawing/2014/main" id="{8687D472-83DE-4D23-A1E3-7D8F862E5232}"/>
              </a:ext>
            </a:extLst>
          </p:cNvPr>
          <p:cNvSpPr>
            <a:spLocks noGrp="1"/>
          </p:cNvSpPr>
          <p:nvPr/>
        </p:nvSpPr>
        <p:spPr>
          <a:xfrm>
            <a:off x="840635" y="5095958"/>
            <a:ext cx="1198960" cy="229158"/>
          </a:xfrm>
          <a:prstGeom prst="rect">
            <a:avLst/>
          </a:prstGeom>
        </p:spPr>
        <p:txBody>
          <a:bodyPr vert="horz" lIns="0" tIns="0" rIns="0" bIns="0" rtlCol="0" anchor="t">
            <a:noAutofit/>
          </a:bodyPr>
          <a:lstStyle>
            <a:lvl1pPr marL="0" indent="0" algn="l" defTabSz="914400" rtl="0" eaLnBrk="1" latinLnBrk="0" hangingPunct="1">
              <a:lnSpc>
                <a:spcPct val="95000"/>
              </a:lnSpc>
              <a:spcBef>
                <a:spcPts val="0"/>
              </a:spcBef>
              <a:spcAft>
                <a:spcPts val="0"/>
              </a:spcAft>
              <a:buFont typeface="Arial" panose="020B0604020202020204" pitchFamily="34" charset="0"/>
              <a:buNone/>
              <a:defRPr sz="950" b="0" i="0" kern="1200" cap="all" spc="-10" baseline="0">
                <a:solidFill>
                  <a:schemeClr val="tx1"/>
                </a:solidFill>
                <a:latin typeface="+mj-lt"/>
                <a:ea typeface="+mn-ea"/>
                <a:cs typeface="Brown LL Light" panose="02010404010101010103"/>
              </a:defRPr>
            </a:lvl1pPr>
            <a:lvl2pPr marL="0" indent="0" algn="l" defTabSz="914400" rtl="0" eaLnBrk="1" latinLnBrk="0" hangingPunct="1">
              <a:lnSpc>
                <a:spcPct val="95000"/>
              </a:lnSpc>
              <a:spcBef>
                <a:spcPts val="0"/>
              </a:spcBef>
              <a:spcAft>
                <a:spcPts val="300"/>
              </a:spcAft>
              <a:buFont typeface="Arial" panose="020B0604020202020204" pitchFamily="34" charset="0"/>
              <a:buNone/>
              <a:tabLst/>
              <a:defRPr sz="800" b="0" i="0" kern="1200" spc="-10" baseline="0">
                <a:solidFill>
                  <a:schemeClr val="tx1"/>
                </a:solidFill>
                <a:latin typeface="+mn-lt"/>
                <a:ea typeface="+mn-ea"/>
                <a:cs typeface="Brown LL Light" panose="02010404010101010103"/>
              </a:defRPr>
            </a:lvl2pPr>
            <a:lvl3pPr marL="0" indent="0" algn="l" defTabSz="914400" rtl="0" eaLnBrk="1" latinLnBrk="0" hangingPunct="1">
              <a:lnSpc>
                <a:spcPct val="95000"/>
              </a:lnSpc>
              <a:spcBef>
                <a:spcPts val="0"/>
              </a:spcBef>
              <a:spcAft>
                <a:spcPts val="300"/>
              </a:spcAft>
              <a:buFont typeface="Symbol" panose="05050102010706020507" pitchFamily="18" charset="2"/>
              <a:buNone/>
              <a:tabLst/>
              <a:defRPr sz="950" kern="1200" spc="-10" baseline="0">
                <a:solidFill>
                  <a:schemeClr val="tx1"/>
                </a:solidFill>
                <a:latin typeface="+mn-lt"/>
                <a:ea typeface="+mn-ea"/>
                <a:cs typeface="Brown LL Light" panose="02010404010101010103"/>
              </a:defRPr>
            </a:lvl3pPr>
            <a:lvl4pPr marL="0" indent="0" algn="l" defTabSz="914400" rtl="0" eaLnBrk="1" latinLnBrk="0" hangingPunct="1">
              <a:lnSpc>
                <a:spcPct val="95000"/>
              </a:lnSpc>
              <a:spcBef>
                <a:spcPts val="0"/>
              </a:spcBef>
              <a:spcAft>
                <a:spcPts val="300"/>
              </a:spcAft>
              <a:buFont typeface="Arial" panose="020B0604020202020204" pitchFamily="34" charset="0"/>
              <a:buNone/>
              <a:tabLst/>
              <a:defRPr sz="950" kern="1200" spc="-10" baseline="0">
                <a:solidFill>
                  <a:schemeClr val="tx1"/>
                </a:solidFill>
                <a:latin typeface="+mn-lt"/>
                <a:ea typeface="+mn-ea"/>
                <a:cs typeface="Brown LL Light" panose="02010404010101010103"/>
              </a:defRPr>
            </a:lvl4pPr>
            <a:lvl5pPr marL="0" indent="0" algn="l" defTabSz="914400" rtl="0" eaLnBrk="1" latinLnBrk="0" hangingPunct="1">
              <a:lnSpc>
                <a:spcPct val="95000"/>
              </a:lnSpc>
              <a:spcBef>
                <a:spcPts val="0"/>
              </a:spcBef>
              <a:spcAft>
                <a:spcPts val="300"/>
              </a:spcAft>
              <a:buFont typeface="Arial" panose="020B0604020202020204" pitchFamily="34" charset="0"/>
              <a:buNone/>
              <a:tabLst/>
              <a:defRPr sz="950" b="0" kern="1200" spc="0" baseline="0">
                <a:solidFill>
                  <a:schemeClr val="tx1"/>
                </a:solidFill>
                <a:latin typeface="+mn-lt"/>
                <a:ea typeface="+mn-ea"/>
                <a:cs typeface="Brown LL TT" panose="020B0504010101010104" pitchFamily="34" charset="0"/>
              </a:defRPr>
            </a:lvl5pPr>
            <a:lvl6pPr marL="0" indent="0" algn="l" defTabSz="914400" rtl="0" eaLnBrk="1" latinLnBrk="0" hangingPunct="1">
              <a:lnSpc>
                <a:spcPct val="100000"/>
              </a:lnSpc>
              <a:spcBef>
                <a:spcPts val="600"/>
              </a:spcBef>
              <a:spcAft>
                <a:spcPts val="600"/>
              </a:spcAft>
              <a:buFont typeface="Arial" panose="020B0604020202020204" pitchFamily="34" charset="0"/>
              <a:buNone/>
              <a:tabLst/>
              <a:defRPr sz="1200" kern="1200" spc="-10" baseline="0">
                <a:solidFill>
                  <a:schemeClr val="tx1"/>
                </a:solidFill>
                <a:latin typeface="+mn-lt"/>
                <a:ea typeface="+mn-ea"/>
                <a:cs typeface="Brown LL Light" panose="02010404010101010103" pitchFamily="2" charset="77"/>
              </a:defRPr>
            </a:lvl6pPr>
            <a:lvl7pPr marL="0" indent="0" algn="l" defTabSz="914400" rtl="0" eaLnBrk="1" latinLnBrk="0" hangingPunct="1">
              <a:lnSpc>
                <a:spcPct val="100000"/>
              </a:lnSpc>
              <a:spcBef>
                <a:spcPts val="600"/>
              </a:spcBef>
              <a:spcAft>
                <a:spcPts val="600"/>
              </a:spcAft>
              <a:buFont typeface="Arial" panose="020B0604020202020204" pitchFamily="34" charset="0"/>
              <a:buNone/>
              <a:tabLst/>
              <a:defRPr sz="1200" kern="1200" spc="-10" baseline="0">
                <a:solidFill>
                  <a:schemeClr val="tx1"/>
                </a:solidFill>
                <a:latin typeface="+mn-lt"/>
                <a:ea typeface="+mn-ea"/>
                <a:cs typeface="Brown LL Light" panose="02010404010101010103" pitchFamily="2" charset="77"/>
              </a:defRPr>
            </a:lvl7pPr>
            <a:lvl8pPr marL="0" indent="0" algn="l" defTabSz="914400" rtl="0" eaLnBrk="1" latinLnBrk="0" hangingPunct="1">
              <a:lnSpc>
                <a:spcPct val="100000"/>
              </a:lnSpc>
              <a:spcBef>
                <a:spcPts val="600"/>
              </a:spcBef>
              <a:spcAft>
                <a:spcPts val="600"/>
              </a:spcAft>
              <a:buFont typeface="Arial" panose="020B0604020202020204" pitchFamily="34" charset="0"/>
              <a:buNone/>
              <a:tabLst/>
              <a:defRPr sz="1200" kern="1200" spc="-10" baseline="0">
                <a:solidFill>
                  <a:schemeClr val="tx1"/>
                </a:solidFill>
                <a:latin typeface="+mn-lt"/>
                <a:ea typeface="+mn-ea"/>
                <a:cs typeface="Brown LL Light" panose="02010404010101010103" pitchFamily="2" charset="77"/>
              </a:defRPr>
            </a:lvl8pPr>
            <a:lvl9pPr marL="0" indent="0" algn="l" defTabSz="914400" rtl="0" eaLnBrk="1" latinLnBrk="0" hangingPunct="1">
              <a:lnSpc>
                <a:spcPct val="100000"/>
              </a:lnSpc>
              <a:spcBef>
                <a:spcPts val="600"/>
              </a:spcBef>
              <a:spcAft>
                <a:spcPts val="600"/>
              </a:spcAft>
              <a:buFont typeface="Arial" panose="020B0604020202020204" pitchFamily="34" charset="0"/>
              <a:buNone/>
              <a:tabLst/>
              <a:defRPr sz="1200" kern="1200" spc="-10" baseline="0">
                <a:solidFill>
                  <a:schemeClr val="tx1"/>
                </a:solidFill>
                <a:latin typeface="+mn-lt"/>
                <a:ea typeface="+mn-ea"/>
                <a:cs typeface="Brown LL Light" panose="02010404010101010103" pitchFamily="2" charset="77"/>
              </a:defRPr>
            </a:lvl9pPr>
          </a:lstStyle>
          <a:p>
            <a:r>
              <a:rPr lang="en-US" sz="713" dirty="0"/>
              <a:t>Peter Harper </a:t>
            </a:r>
            <a:r>
              <a:rPr lang="en-US" sz="713" dirty="0" err="1"/>
              <a:t>PSm</a:t>
            </a:r>
            <a:br>
              <a:rPr lang="en-US" sz="713" dirty="0"/>
            </a:br>
            <a:endParaRPr lang="en-AU" sz="713" dirty="0"/>
          </a:p>
          <a:p>
            <a:endParaRPr lang="en-AU" sz="713" dirty="0"/>
          </a:p>
        </p:txBody>
      </p:sp>
      <p:sp>
        <p:nvSpPr>
          <p:cNvPr id="19" name="Text Placeholder 26">
            <a:extLst>
              <a:ext uri="{FF2B5EF4-FFF2-40B4-BE49-F238E27FC236}">
                <a16:creationId xmlns:a16="http://schemas.microsoft.com/office/drawing/2014/main" id="{16ED00F0-E157-4381-AA3B-7FA6E059A4B2}"/>
              </a:ext>
            </a:extLst>
          </p:cNvPr>
          <p:cNvSpPr>
            <a:spLocks noGrp="1"/>
          </p:cNvSpPr>
          <p:nvPr/>
        </p:nvSpPr>
        <p:spPr>
          <a:xfrm>
            <a:off x="259605" y="5315930"/>
            <a:ext cx="1972135" cy="1693568"/>
          </a:xfrm>
          <a:prstGeom prst="rect">
            <a:avLst/>
          </a:prstGeom>
        </p:spPr>
        <p:txBody>
          <a:bodyPr vert="horz" lIns="0" tIns="0" rIns="0" bIns="0" rtlCol="0">
            <a:noAutofit/>
          </a:bodyPr>
          <a:lstStyle>
            <a:lvl1pPr marL="0" indent="0" algn="l" defTabSz="914400" rtl="0" eaLnBrk="1" latinLnBrk="0" hangingPunct="1">
              <a:lnSpc>
                <a:spcPct val="95000"/>
              </a:lnSpc>
              <a:spcBef>
                <a:spcPts val="300"/>
              </a:spcBef>
              <a:spcAft>
                <a:spcPts val="300"/>
              </a:spcAft>
              <a:buFont typeface="Arial" panose="020B0604020202020204" pitchFamily="34" charset="0"/>
              <a:buNone/>
              <a:defRPr sz="900" b="0" i="0" kern="1200" spc="-10" baseline="0">
                <a:solidFill>
                  <a:schemeClr val="tx1"/>
                </a:solidFill>
                <a:latin typeface="+mn-lt"/>
                <a:ea typeface="+mn-ea"/>
                <a:cs typeface="Brown LL Light" panose="02010404010101010103"/>
              </a:defRPr>
            </a:lvl1pPr>
            <a:lvl2pPr marL="180000" indent="-180000" algn="l" defTabSz="914400" rtl="0" eaLnBrk="1" latinLnBrk="0" hangingPunct="1">
              <a:lnSpc>
                <a:spcPct val="95000"/>
              </a:lnSpc>
              <a:spcBef>
                <a:spcPts val="300"/>
              </a:spcBef>
              <a:spcAft>
                <a:spcPts val="300"/>
              </a:spcAft>
              <a:buFont typeface="Arial" panose="020B0604020202020204" pitchFamily="34" charset="0"/>
              <a:buChar char="•"/>
              <a:tabLst/>
              <a:defRPr sz="900" b="0" i="0" kern="1200" spc="-10" baseline="0">
                <a:solidFill>
                  <a:schemeClr val="tx1"/>
                </a:solidFill>
                <a:latin typeface="+mn-lt"/>
                <a:ea typeface="+mn-ea"/>
                <a:cs typeface="Brown LL Light" panose="02010404010101010103"/>
              </a:defRPr>
            </a:lvl2pPr>
            <a:lvl3pPr marL="0" indent="-180000" algn="l" defTabSz="914400" rtl="0" eaLnBrk="1" latinLnBrk="0" hangingPunct="1">
              <a:lnSpc>
                <a:spcPct val="95000"/>
              </a:lnSpc>
              <a:spcBef>
                <a:spcPts val="300"/>
              </a:spcBef>
              <a:spcAft>
                <a:spcPts val="300"/>
              </a:spcAft>
              <a:buFont typeface="Symbol" panose="05050102010706020507" pitchFamily="18" charset="2"/>
              <a:buNone/>
              <a:tabLst/>
              <a:defRPr sz="900" kern="1200" spc="-10" baseline="0">
                <a:solidFill>
                  <a:schemeClr val="tx1"/>
                </a:solidFill>
                <a:latin typeface="+mn-lt"/>
                <a:ea typeface="+mn-ea"/>
                <a:cs typeface="Brown LL Light" panose="02010404010101010103"/>
              </a:defRPr>
            </a:lvl3pPr>
            <a:lvl4pPr marL="0" indent="-180000" algn="l" defTabSz="914400" rtl="0" eaLnBrk="1" latinLnBrk="0" hangingPunct="1">
              <a:lnSpc>
                <a:spcPct val="95000"/>
              </a:lnSpc>
              <a:spcBef>
                <a:spcPts val="300"/>
              </a:spcBef>
              <a:spcAft>
                <a:spcPts val="300"/>
              </a:spcAft>
              <a:buFont typeface="Arial" panose="020B0604020202020204" pitchFamily="34" charset="0"/>
              <a:buNone/>
              <a:tabLst/>
              <a:defRPr sz="900" kern="1200" spc="-10" baseline="0">
                <a:solidFill>
                  <a:schemeClr val="tx1"/>
                </a:solidFill>
                <a:latin typeface="+mn-lt"/>
                <a:ea typeface="+mn-ea"/>
                <a:cs typeface="Brown LL Light" panose="02010404010101010103"/>
              </a:defRPr>
            </a:lvl4pPr>
            <a:lvl5pPr marL="0" indent="0" algn="l" defTabSz="914400" rtl="0" eaLnBrk="1" latinLnBrk="0" hangingPunct="1">
              <a:lnSpc>
                <a:spcPct val="95000"/>
              </a:lnSpc>
              <a:spcBef>
                <a:spcPts val="300"/>
              </a:spcBef>
              <a:spcAft>
                <a:spcPts val="300"/>
              </a:spcAft>
              <a:buFont typeface="Arial" panose="020B0604020202020204" pitchFamily="34" charset="0"/>
              <a:buNone/>
              <a:tabLst/>
              <a:defRPr sz="900" b="0" kern="1200" spc="0" baseline="0">
                <a:solidFill>
                  <a:schemeClr val="tx1"/>
                </a:solidFill>
                <a:latin typeface="+mn-lt"/>
                <a:ea typeface="+mn-ea"/>
                <a:cs typeface="Brown LL TT" panose="020B0504010101010104" pitchFamily="34" charset="0"/>
              </a:defRPr>
            </a:lvl5pPr>
            <a:lvl6pPr marL="0" indent="0" algn="l" defTabSz="914400" rtl="0" eaLnBrk="1" latinLnBrk="0" hangingPunct="1">
              <a:lnSpc>
                <a:spcPct val="100000"/>
              </a:lnSpc>
              <a:spcBef>
                <a:spcPts val="600"/>
              </a:spcBef>
              <a:spcAft>
                <a:spcPts val="600"/>
              </a:spcAft>
              <a:buFont typeface="Arial" panose="020B0604020202020204" pitchFamily="34" charset="0"/>
              <a:buNone/>
              <a:tabLst/>
              <a:defRPr sz="1200" kern="1200" spc="-10" baseline="0">
                <a:solidFill>
                  <a:schemeClr val="tx1"/>
                </a:solidFill>
                <a:latin typeface="+mn-lt"/>
                <a:ea typeface="+mn-ea"/>
                <a:cs typeface="Brown LL Light" panose="02010404010101010103" pitchFamily="2" charset="77"/>
              </a:defRPr>
            </a:lvl6pPr>
            <a:lvl7pPr marL="0" indent="0" algn="l" defTabSz="914400" rtl="0" eaLnBrk="1" latinLnBrk="0" hangingPunct="1">
              <a:lnSpc>
                <a:spcPct val="100000"/>
              </a:lnSpc>
              <a:spcBef>
                <a:spcPts val="600"/>
              </a:spcBef>
              <a:spcAft>
                <a:spcPts val="600"/>
              </a:spcAft>
              <a:buFont typeface="Arial" panose="020B0604020202020204" pitchFamily="34" charset="0"/>
              <a:buNone/>
              <a:tabLst/>
              <a:defRPr sz="1200" kern="1200" spc="-10" baseline="0">
                <a:solidFill>
                  <a:schemeClr val="tx1"/>
                </a:solidFill>
                <a:latin typeface="+mn-lt"/>
                <a:ea typeface="+mn-ea"/>
                <a:cs typeface="Brown LL Light" panose="02010404010101010103" pitchFamily="2" charset="77"/>
              </a:defRPr>
            </a:lvl7pPr>
            <a:lvl8pPr marL="0" indent="0" algn="l" defTabSz="914400" rtl="0" eaLnBrk="1" latinLnBrk="0" hangingPunct="1">
              <a:lnSpc>
                <a:spcPct val="100000"/>
              </a:lnSpc>
              <a:spcBef>
                <a:spcPts val="600"/>
              </a:spcBef>
              <a:spcAft>
                <a:spcPts val="600"/>
              </a:spcAft>
              <a:buFont typeface="Arial" panose="020B0604020202020204" pitchFamily="34" charset="0"/>
              <a:buNone/>
              <a:tabLst/>
              <a:defRPr sz="1200" kern="1200" spc="-10" baseline="0">
                <a:solidFill>
                  <a:schemeClr val="tx1"/>
                </a:solidFill>
                <a:latin typeface="+mn-lt"/>
                <a:ea typeface="+mn-ea"/>
                <a:cs typeface="Brown LL Light" panose="02010404010101010103" pitchFamily="2" charset="77"/>
              </a:defRPr>
            </a:lvl8pPr>
            <a:lvl9pPr marL="0" indent="0" algn="l" defTabSz="914400" rtl="0" eaLnBrk="1" latinLnBrk="0" hangingPunct="1">
              <a:lnSpc>
                <a:spcPct val="100000"/>
              </a:lnSpc>
              <a:spcBef>
                <a:spcPts val="600"/>
              </a:spcBef>
              <a:spcAft>
                <a:spcPts val="600"/>
              </a:spcAft>
              <a:buFont typeface="Arial" panose="020B0604020202020204" pitchFamily="34" charset="0"/>
              <a:buNone/>
              <a:tabLst/>
              <a:defRPr sz="1200" kern="1200" spc="-10" baseline="0">
                <a:solidFill>
                  <a:schemeClr val="tx1"/>
                </a:solidFill>
                <a:latin typeface="+mn-lt"/>
                <a:ea typeface="+mn-ea"/>
                <a:cs typeface="Brown LL Light" panose="02010404010101010103" pitchFamily="2" charset="77"/>
              </a:defRPr>
            </a:lvl9pPr>
          </a:lstStyle>
          <a:p>
            <a:pPr algn="just"/>
            <a:r>
              <a:rPr lang="en-US" sz="800" dirty="0">
                <a:latin typeface="+mj-lt"/>
              </a:rPr>
              <a:t>Peter has 38 years of experience with official statistics. He is the former Deputy Australian Statistician at the Australian Bureau of Statistics (including its environmental statistics program). Peter has extensive international experience in environmental-economic accounting, including as Chair of the UN’s Committee of Experts on Environmental-Economic Accounting. He has a degree in Economics.</a:t>
            </a:r>
            <a:endParaRPr lang="en-AU" sz="800" dirty="0">
              <a:latin typeface="+mj-lt"/>
            </a:endParaRPr>
          </a:p>
          <a:p>
            <a:pPr algn="just"/>
            <a:endParaRPr lang="en-AU" sz="800" dirty="0">
              <a:latin typeface="+mj-lt"/>
            </a:endParaRPr>
          </a:p>
        </p:txBody>
      </p:sp>
      <p:sp>
        <p:nvSpPr>
          <p:cNvPr id="20" name="Text Placeholder 27">
            <a:extLst>
              <a:ext uri="{FF2B5EF4-FFF2-40B4-BE49-F238E27FC236}">
                <a16:creationId xmlns:a16="http://schemas.microsoft.com/office/drawing/2014/main" id="{213548B9-F5F4-4EC5-8C30-B4DBC12EAAAD}"/>
              </a:ext>
            </a:extLst>
          </p:cNvPr>
          <p:cNvSpPr>
            <a:spLocks noGrp="1"/>
          </p:cNvSpPr>
          <p:nvPr/>
        </p:nvSpPr>
        <p:spPr>
          <a:xfrm>
            <a:off x="3173692" y="5062897"/>
            <a:ext cx="1172766" cy="229158"/>
          </a:xfrm>
          <a:prstGeom prst="rect">
            <a:avLst/>
          </a:prstGeom>
        </p:spPr>
        <p:txBody>
          <a:bodyPr vert="horz" lIns="0" tIns="0" rIns="0" bIns="0" rtlCol="0" anchor="t">
            <a:noAutofit/>
          </a:bodyPr>
          <a:lstStyle>
            <a:lvl1pPr marL="0" indent="0" algn="l" defTabSz="914400" rtl="0" eaLnBrk="1" latinLnBrk="0" hangingPunct="1">
              <a:lnSpc>
                <a:spcPct val="95000"/>
              </a:lnSpc>
              <a:spcBef>
                <a:spcPts val="0"/>
              </a:spcBef>
              <a:spcAft>
                <a:spcPts val="0"/>
              </a:spcAft>
              <a:buFont typeface="Arial" panose="020B0604020202020204" pitchFamily="34" charset="0"/>
              <a:buNone/>
              <a:defRPr sz="950" b="0" i="0" kern="1200" cap="all" spc="-10" baseline="0">
                <a:solidFill>
                  <a:schemeClr val="tx1"/>
                </a:solidFill>
                <a:latin typeface="+mj-lt"/>
                <a:ea typeface="+mn-ea"/>
                <a:cs typeface="Brown LL Light" panose="02010404010101010103"/>
              </a:defRPr>
            </a:lvl1pPr>
            <a:lvl2pPr marL="0" indent="0" algn="l" defTabSz="914400" rtl="0" eaLnBrk="1" latinLnBrk="0" hangingPunct="1">
              <a:lnSpc>
                <a:spcPct val="95000"/>
              </a:lnSpc>
              <a:spcBef>
                <a:spcPts val="0"/>
              </a:spcBef>
              <a:spcAft>
                <a:spcPts val="300"/>
              </a:spcAft>
              <a:buFont typeface="Arial" panose="020B0604020202020204" pitchFamily="34" charset="0"/>
              <a:buNone/>
              <a:tabLst/>
              <a:defRPr sz="800" b="0" i="0" kern="1200" spc="-10" baseline="0">
                <a:solidFill>
                  <a:schemeClr val="tx1"/>
                </a:solidFill>
                <a:latin typeface="+mn-lt"/>
                <a:ea typeface="+mn-ea"/>
                <a:cs typeface="Brown LL Light" panose="02010404010101010103"/>
              </a:defRPr>
            </a:lvl2pPr>
            <a:lvl3pPr marL="0" indent="0" algn="l" defTabSz="914400" rtl="0" eaLnBrk="1" latinLnBrk="0" hangingPunct="1">
              <a:lnSpc>
                <a:spcPct val="95000"/>
              </a:lnSpc>
              <a:spcBef>
                <a:spcPts val="0"/>
              </a:spcBef>
              <a:spcAft>
                <a:spcPts val="300"/>
              </a:spcAft>
              <a:buFont typeface="Symbol" panose="05050102010706020507" pitchFamily="18" charset="2"/>
              <a:buNone/>
              <a:tabLst/>
              <a:defRPr sz="950" kern="1200" spc="-10" baseline="0">
                <a:solidFill>
                  <a:schemeClr val="tx1"/>
                </a:solidFill>
                <a:latin typeface="+mn-lt"/>
                <a:ea typeface="+mn-ea"/>
                <a:cs typeface="Brown LL Light" panose="02010404010101010103"/>
              </a:defRPr>
            </a:lvl3pPr>
            <a:lvl4pPr marL="0" indent="0" algn="l" defTabSz="914400" rtl="0" eaLnBrk="1" latinLnBrk="0" hangingPunct="1">
              <a:lnSpc>
                <a:spcPct val="95000"/>
              </a:lnSpc>
              <a:spcBef>
                <a:spcPts val="0"/>
              </a:spcBef>
              <a:spcAft>
                <a:spcPts val="300"/>
              </a:spcAft>
              <a:buFont typeface="Arial" panose="020B0604020202020204" pitchFamily="34" charset="0"/>
              <a:buNone/>
              <a:tabLst/>
              <a:defRPr sz="950" kern="1200" spc="-10" baseline="0">
                <a:solidFill>
                  <a:schemeClr val="tx1"/>
                </a:solidFill>
                <a:latin typeface="+mn-lt"/>
                <a:ea typeface="+mn-ea"/>
                <a:cs typeface="Brown LL Light" panose="02010404010101010103"/>
              </a:defRPr>
            </a:lvl4pPr>
            <a:lvl5pPr marL="0" indent="0" algn="l" defTabSz="914400" rtl="0" eaLnBrk="1" latinLnBrk="0" hangingPunct="1">
              <a:lnSpc>
                <a:spcPct val="95000"/>
              </a:lnSpc>
              <a:spcBef>
                <a:spcPts val="0"/>
              </a:spcBef>
              <a:spcAft>
                <a:spcPts val="300"/>
              </a:spcAft>
              <a:buFont typeface="Arial" panose="020B0604020202020204" pitchFamily="34" charset="0"/>
              <a:buNone/>
              <a:tabLst/>
              <a:defRPr sz="950" b="0" kern="1200" spc="0" baseline="0">
                <a:solidFill>
                  <a:schemeClr val="tx1"/>
                </a:solidFill>
                <a:latin typeface="+mn-lt"/>
                <a:ea typeface="+mn-ea"/>
                <a:cs typeface="Brown LL TT" panose="020B0504010101010104" pitchFamily="34" charset="0"/>
              </a:defRPr>
            </a:lvl5pPr>
            <a:lvl6pPr marL="0" indent="0" algn="l" defTabSz="914400" rtl="0" eaLnBrk="1" latinLnBrk="0" hangingPunct="1">
              <a:lnSpc>
                <a:spcPct val="100000"/>
              </a:lnSpc>
              <a:spcBef>
                <a:spcPts val="600"/>
              </a:spcBef>
              <a:spcAft>
                <a:spcPts val="600"/>
              </a:spcAft>
              <a:buFont typeface="Arial" panose="020B0604020202020204" pitchFamily="34" charset="0"/>
              <a:buNone/>
              <a:tabLst/>
              <a:defRPr sz="1200" kern="1200" spc="-10" baseline="0">
                <a:solidFill>
                  <a:schemeClr val="tx1"/>
                </a:solidFill>
                <a:latin typeface="+mn-lt"/>
                <a:ea typeface="+mn-ea"/>
                <a:cs typeface="Brown LL Light" panose="02010404010101010103" pitchFamily="2" charset="77"/>
              </a:defRPr>
            </a:lvl6pPr>
            <a:lvl7pPr marL="0" indent="0" algn="l" defTabSz="914400" rtl="0" eaLnBrk="1" latinLnBrk="0" hangingPunct="1">
              <a:lnSpc>
                <a:spcPct val="100000"/>
              </a:lnSpc>
              <a:spcBef>
                <a:spcPts val="600"/>
              </a:spcBef>
              <a:spcAft>
                <a:spcPts val="600"/>
              </a:spcAft>
              <a:buFont typeface="Arial" panose="020B0604020202020204" pitchFamily="34" charset="0"/>
              <a:buNone/>
              <a:tabLst/>
              <a:defRPr sz="1200" kern="1200" spc="-10" baseline="0">
                <a:solidFill>
                  <a:schemeClr val="tx1"/>
                </a:solidFill>
                <a:latin typeface="+mn-lt"/>
                <a:ea typeface="+mn-ea"/>
                <a:cs typeface="Brown LL Light" panose="02010404010101010103" pitchFamily="2" charset="77"/>
              </a:defRPr>
            </a:lvl7pPr>
            <a:lvl8pPr marL="0" indent="0" algn="l" defTabSz="914400" rtl="0" eaLnBrk="1" latinLnBrk="0" hangingPunct="1">
              <a:lnSpc>
                <a:spcPct val="100000"/>
              </a:lnSpc>
              <a:spcBef>
                <a:spcPts val="600"/>
              </a:spcBef>
              <a:spcAft>
                <a:spcPts val="600"/>
              </a:spcAft>
              <a:buFont typeface="Arial" panose="020B0604020202020204" pitchFamily="34" charset="0"/>
              <a:buNone/>
              <a:tabLst/>
              <a:defRPr sz="1200" kern="1200" spc="-10" baseline="0">
                <a:solidFill>
                  <a:schemeClr val="tx1"/>
                </a:solidFill>
                <a:latin typeface="+mn-lt"/>
                <a:ea typeface="+mn-ea"/>
                <a:cs typeface="Brown LL Light" panose="02010404010101010103" pitchFamily="2" charset="77"/>
              </a:defRPr>
            </a:lvl8pPr>
            <a:lvl9pPr marL="0" indent="0" algn="l" defTabSz="914400" rtl="0" eaLnBrk="1" latinLnBrk="0" hangingPunct="1">
              <a:lnSpc>
                <a:spcPct val="100000"/>
              </a:lnSpc>
              <a:spcBef>
                <a:spcPts val="600"/>
              </a:spcBef>
              <a:spcAft>
                <a:spcPts val="600"/>
              </a:spcAft>
              <a:buFont typeface="Arial" panose="020B0604020202020204" pitchFamily="34" charset="0"/>
              <a:buNone/>
              <a:tabLst/>
              <a:defRPr sz="1200" kern="1200" spc="-10" baseline="0">
                <a:solidFill>
                  <a:schemeClr val="tx1"/>
                </a:solidFill>
                <a:latin typeface="+mn-lt"/>
                <a:ea typeface="+mn-ea"/>
                <a:cs typeface="Brown LL Light" panose="02010404010101010103" pitchFamily="2" charset="77"/>
              </a:defRPr>
            </a:lvl9pPr>
          </a:lstStyle>
          <a:p>
            <a:r>
              <a:rPr lang="en-US" sz="713" dirty="0"/>
              <a:t>Max Kitchell</a:t>
            </a:r>
            <a:br>
              <a:rPr lang="en-US" sz="713" dirty="0"/>
            </a:br>
            <a:endParaRPr lang="en-AU" sz="713" dirty="0"/>
          </a:p>
          <a:p>
            <a:endParaRPr lang="en-AU" sz="713" dirty="0"/>
          </a:p>
        </p:txBody>
      </p:sp>
      <p:sp>
        <p:nvSpPr>
          <p:cNvPr id="21" name="Text Placeholder 28">
            <a:extLst>
              <a:ext uri="{FF2B5EF4-FFF2-40B4-BE49-F238E27FC236}">
                <a16:creationId xmlns:a16="http://schemas.microsoft.com/office/drawing/2014/main" id="{F0B84B51-E984-49B0-9510-ED83AD987ED3}"/>
              </a:ext>
            </a:extLst>
          </p:cNvPr>
          <p:cNvSpPr>
            <a:spLocks noGrp="1"/>
          </p:cNvSpPr>
          <p:nvPr/>
        </p:nvSpPr>
        <p:spPr>
          <a:xfrm>
            <a:off x="2509985" y="5313192"/>
            <a:ext cx="2120774" cy="1693568"/>
          </a:xfrm>
          <a:prstGeom prst="rect">
            <a:avLst/>
          </a:prstGeom>
        </p:spPr>
        <p:txBody>
          <a:bodyPr vert="horz" lIns="0" tIns="0" rIns="0" bIns="0" rtlCol="0">
            <a:noAutofit/>
          </a:bodyPr>
          <a:lstStyle>
            <a:lvl1pPr marL="0" indent="0" algn="l" defTabSz="914400" rtl="0" eaLnBrk="1" latinLnBrk="0" hangingPunct="1">
              <a:lnSpc>
                <a:spcPct val="95000"/>
              </a:lnSpc>
              <a:spcBef>
                <a:spcPts val="300"/>
              </a:spcBef>
              <a:spcAft>
                <a:spcPts val="300"/>
              </a:spcAft>
              <a:buFont typeface="Arial" panose="020B0604020202020204" pitchFamily="34" charset="0"/>
              <a:buNone/>
              <a:defRPr sz="900" b="0" i="0" kern="1200" spc="-10" baseline="0">
                <a:solidFill>
                  <a:schemeClr val="tx1"/>
                </a:solidFill>
                <a:latin typeface="+mn-lt"/>
                <a:ea typeface="+mn-ea"/>
                <a:cs typeface="Brown LL Light" panose="02010404010101010103"/>
              </a:defRPr>
            </a:lvl1pPr>
            <a:lvl2pPr marL="180000" indent="-180000" algn="l" defTabSz="914400" rtl="0" eaLnBrk="1" latinLnBrk="0" hangingPunct="1">
              <a:lnSpc>
                <a:spcPct val="95000"/>
              </a:lnSpc>
              <a:spcBef>
                <a:spcPts val="300"/>
              </a:spcBef>
              <a:spcAft>
                <a:spcPts val="300"/>
              </a:spcAft>
              <a:buFont typeface="Arial" panose="020B0604020202020204" pitchFamily="34" charset="0"/>
              <a:buChar char="•"/>
              <a:tabLst/>
              <a:defRPr sz="900" b="0" i="0" kern="1200" spc="-10" baseline="0">
                <a:solidFill>
                  <a:schemeClr val="tx1"/>
                </a:solidFill>
                <a:latin typeface="+mn-lt"/>
                <a:ea typeface="+mn-ea"/>
                <a:cs typeface="Brown LL Light" panose="02010404010101010103"/>
              </a:defRPr>
            </a:lvl2pPr>
            <a:lvl3pPr marL="0" indent="-180000" algn="l" defTabSz="914400" rtl="0" eaLnBrk="1" latinLnBrk="0" hangingPunct="1">
              <a:lnSpc>
                <a:spcPct val="95000"/>
              </a:lnSpc>
              <a:spcBef>
                <a:spcPts val="300"/>
              </a:spcBef>
              <a:spcAft>
                <a:spcPts val="300"/>
              </a:spcAft>
              <a:buFont typeface="Symbol" panose="05050102010706020507" pitchFamily="18" charset="2"/>
              <a:buNone/>
              <a:tabLst/>
              <a:defRPr sz="900" kern="1200" spc="-10" baseline="0">
                <a:solidFill>
                  <a:schemeClr val="tx1"/>
                </a:solidFill>
                <a:latin typeface="+mn-lt"/>
                <a:ea typeface="+mn-ea"/>
                <a:cs typeface="Brown LL Light" panose="02010404010101010103"/>
              </a:defRPr>
            </a:lvl3pPr>
            <a:lvl4pPr marL="0" indent="-180000" algn="l" defTabSz="914400" rtl="0" eaLnBrk="1" latinLnBrk="0" hangingPunct="1">
              <a:lnSpc>
                <a:spcPct val="95000"/>
              </a:lnSpc>
              <a:spcBef>
                <a:spcPts val="300"/>
              </a:spcBef>
              <a:spcAft>
                <a:spcPts val="300"/>
              </a:spcAft>
              <a:buFont typeface="Arial" panose="020B0604020202020204" pitchFamily="34" charset="0"/>
              <a:buNone/>
              <a:tabLst/>
              <a:defRPr sz="900" kern="1200" spc="-10" baseline="0">
                <a:solidFill>
                  <a:schemeClr val="tx1"/>
                </a:solidFill>
                <a:latin typeface="+mn-lt"/>
                <a:ea typeface="+mn-ea"/>
                <a:cs typeface="Brown LL Light" panose="02010404010101010103"/>
              </a:defRPr>
            </a:lvl4pPr>
            <a:lvl5pPr marL="0" indent="0" algn="l" defTabSz="914400" rtl="0" eaLnBrk="1" latinLnBrk="0" hangingPunct="1">
              <a:lnSpc>
                <a:spcPct val="95000"/>
              </a:lnSpc>
              <a:spcBef>
                <a:spcPts val="300"/>
              </a:spcBef>
              <a:spcAft>
                <a:spcPts val="300"/>
              </a:spcAft>
              <a:buFont typeface="Arial" panose="020B0604020202020204" pitchFamily="34" charset="0"/>
              <a:buNone/>
              <a:tabLst/>
              <a:defRPr sz="900" b="0" kern="1200" spc="0" baseline="0">
                <a:solidFill>
                  <a:schemeClr val="tx1"/>
                </a:solidFill>
                <a:latin typeface="+mn-lt"/>
                <a:ea typeface="+mn-ea"/>
                <a:cs typeface="Brown LL TT" panose="020B0504010101010104" pitchFamily="34" charset="0"/>
              </a:defRPr>
            </a:lvl5pPr>
            <a:lvl6pPr marL="0" indent="0" algn="l" defTabSz="914400" rtl="0" eaLnBrk="1" latinLnBrk="0" hangingPunct="1">
              <a:lnSpc>
                <a:spcPct val="100000"/>
              </a:lnSpc>
              <a:spcBef>
                <a:spcPts val="600"/>
              </a:spcBef>
              <a:spcAft>
                <a:spcPts val="600"/>
              </a:spcAft>
              <a:buFont typeface="Arial" panose="020B0604020202020204" pitchFamily="34" charset="0"/>
              <a:buNone/>
              <a:tabLst/>
              <a:defRPr sz="1200" kern="1200" spc="-10" baseline="0">
                <a:solidFill>
                  <a:schemeClr val="tx1"/>
                </a:solidFill>
                <a:latin typeface="+mn-lt"/>
                <a:ea typeface="+mn-ea"/>
                <a:cs typeface="Brown LL Light" panose="02010404010101010103" pitchFamily="2" charset="77"/>
              </a:defRPr>
            </a:lvl6pPr>
            <a:lvl7pPr marL="0" indent="0" algn="l" defTabSz="914400" rtl="0" eaLnBrk="1" latinLnBrk="0" hangingPunct="1">
              <a:lnSpc>
                <a:spcPct val="100000"/>
              </a:lnSpc>
              <a:spcBef>
                <a:spcPts val="600"/>
              </a:spcBef>
              <a:spcAft>
                <a:spcPts val="600"/>
              </a:spcAft>
              <a:buFont typeface="Arial" panose="020B0604020202020204" pitchFamily="34" charset="0"/>
              <a:buNone/>
              <a:tabLst/>
              <a:defRPr sz="1200" kern="1200" spc="-10" baseline="0">
                <a:solidFill>
                  <a:schemeClr val="tx1"/>
                </a:solidFill>
                <a:latin typeface="+mn-lt"/>
                <a:ea typeface="+mn-ea"/>
                <a:cs typeface="Brown LL Light" panose="02010404010101010103" pitchFamily="2" charset="77"/>
              </a:defRPr>
            </a:lvl7pPr>
            <a:lvl8pPr marL="0" indent="0" algn="l" defTabSz="914400" rtl="0" eaLnBrk="1" latinLnBrk="0" hangingPunct="1">
              <a:lnSpc>
                <a:spcPct val="100000"/>
              </a:lnSpc>
              <a:spcBef>
                <a:spcPts val="600"/>
              </a:spcBef>
              <a:spcAft>
                <a:spcPts val="600"/>
              </a:spcAft>
              <a:buFont typeface="Arial" panose="020B0604020202020204" pitchFamily="34" charset="0"/>
              <a:buNone/>
              <a:tabLst/>
              <a:defRPr sz="1200" kern="1200" spc="-10" baseline="0">
                <a:solidFill>
                  <a:schemeClr val="tx1"/>
                </a:solidFill>
                <a:latin typeface="+mn-lt"/>
                <a:ea typeface="+mn-ea"/>
                <a:cs typeface="Brown LL Light" panose="02010404010101010103" pitchFamily="2" charset="77"/>
              </a:defRPr>
            </a:lvl8pPr>
            <a:lvl9pPr marL="0" indent="0" algn="l" defTabSz="914400" rtl="0" eaLnBrk="1" latinLnBrk="0" hangingPunct="1">
              <a:lnSpc>
                <a:spcPct val="100000"/>
              </a:lnSpc>
              <a:spcBef>
                <a:spcPts val="600"/>
              </a:spcBef>
              <a:spcAft>
                <a:spcPts val="600"/>
              </a:spcAft>
              <a:buFont typeface="Arial" panose="020B0604020202020204" pitchFamily="34" charset="0"/>
              <a:buNone/>
              <a:tabLst/>
              <a:defRPr sz="1200" kern="1200" spc="-10" baseline="0">
                <a:solidFill>
                  <a:schemeClr val="tx1"/>
                </a:solidFill>
                <a:latin typeface="+mn-lt"/>
                <a:ea typeface="+mn-ea"/>
                <a:cs typeface="Brown LL Light" panose="02010404010101010103" pitchFamily="2" charset="77"/>
              </a:defRPr>
            </a:lvl9pPr>
          </a:lstStyle>
          <a:p>
            <a:pPr algn="just"/>
            <a:r>
              <a:rPr lang="en-US" sz="800" dirty="0">
                <a:latin typeface="+mj-lt"/>
              </a:rPr>
              <a:t>Max has an Agricultural Science degree, is Chair of the Southern Blue Fin Tuna Management Advisory Committee and of the Small Pelagic Fisheries Scientific Panel, and Member of the Tasmanian Planning Appeals Tribunal. Max was previously Director of the National Oceans Office and Tasmanian Parks &amp; Wildlife Service, Chair of NRM Regions Australia and board member of Greening Australia.</a:t>
            </a:r>
            <a:endParaRPr lang="en-AU" sz="800" dirty="0">
              <a:latin typeface="+mj-lt"/>
            </a:endParaRPr>
          </a:p>
          <a:p>
            <a:pPr algn="just"/>
            <a:endParaRPr lang="en-AU" sz="800" dirty="0">
              <a:latin typeface="+mj-lt"/>
            </a:endParaRPr>
          </a:p>
        </p:txBody>
      </p:sp>
      <p:pic>
        <p:nvPicPr>
          <p:cNvPr id="26" name="Picture 25" descr="A picture containing grass, outdoor, person, mammal&#10;&#10;Description automatically generated">
            <a:extLst>
              <a:ext uri="{FF2B5EF4-FFF2-40B4-BE49-F238E27FC236}">
                <a16:creationId xmlns:a16="http://schemas.microsoft.com/office/drawing/2014/main" id="{A457C885-E52B-49DE-9784-80E5BF24815E}"/>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a:ext>
            </a:extLst>
          </a:blip>
          <a:srcRect t="-1"/>
          <a:stretch/>
        </p:blipFill>
        <p:spPr>
          <a:xfrm>
            <a:off x="5289927" y="4068744"/>
            <a:ext cx="781030" cy="932495"/>
          </a:xfrm>
          <a:prstGeom prst="ellipse">
            <a:avLst/>
          </a:prstGeom>
          <a:solidFill>
            <a:schemeClr val="bg1">
              <a:lumMod val="95000"/>
            </a:schemeClr>
          </a:solidFill>
        </p:spPr>
      </p:pic>
      <p:sp>
        <p:nvSpPr>
          <p:cNvPr id="28" name="TextBox 27">
            <a:extLst>
              <a:ext uri="{FF2B5EF4-FFF2-40B4-BE49-F238E27FC236}">
                <a16:creationId xmlns:a16="http://schemas.microsoft.com/office/drawing/2014/main" id="{6A85F8BB-F804-D994-515E-084A049D31BD}"/>
              </a:ext>
            </a:extLst>
          </p:cNvPr>
          <p:cNvSpPr txBox="1"/>
          <p:nvPr/>
        </p:nvSpPr>
        <p:spPr>
          <a:xfrm>
            <a:off x="4754960" y="5265541"/>
            <a:ext cx="2120774" cy="830997"/>
          </a:xfrm>
          <a:prstGeom prst="rect">
            <a:avLst/>
          </a:prstGeom>
          <a:noFill/>
        </p:spPr>
        <p:txBody>
          <a:bodyPr wrap="square">
            <a:spAutoFit/>
          </a:bodyPr>
          <a:lstStyle/>
          <a:p>
            <a:pPr algn="just"/>
            <a:r>
              <a:rPr lang="en-GB" sz="800" spc="-8" dirty="0">
                <a:solidFill>
                  <a:srgbClr val="000000"/>
                </a:solidFill>
                <a:latin typeface="+mj-lt"/>
              </a:rPr>
              <a:t>Nadia is the Director of Goondicum Pastoral Co. She has worked as a lawyer in private practice, for government owned corporations and as in-house legal counsel for the Commonwealth Bank of Australia. Nadia holds a Bachelor of Law (Hons) and a Bachelor of Commerce.</a:t>
            </a:r>
            <a:endParaRPr lang="en-AU" sz="800" spc="-8" dirty="0">
              <a:solidFill>
                <a:srgbClr val="000000"/>
              </a:solidFill>
              <a:latin typeface="+mj-lt"/>
            </a:endParaRPr>
          </a:p>
        </p:txBody>
      </p:sp>
      <p:sp>
        <p:nvSpPr>
          <p:cNvPr id="29" name="Text Placeholder 27">
            <a:extLst>
              <a:ext uri="{FF2B5EF4-FFF2-40B4-BE49-F238E27FC236}">
                <a16:creationId xmlns:a16="http://schemas.microsoft.com/office/drawing/2014/main" id="{7FE2EBF0-DC3C-FDDD-B7CD-8BFC267E6EB0}"/>
              </a:ext>
            </a:extLst>
          </p:cNvPr>
          <p:cNvSpPr>
            <a:spLocks noGrp="1"/>
          </p:cNvSpPr>
          <p:nvPr/>
        </p:nvSpPr>
        <p:spPr>
          <a:xfrm>
            <a:off x="5399962" y="5095958"/>
            <a:ext cx="1172766" cy="229158"/>
          </a:xfrm>
          <a:prstGeom prst="rect">
            <a:avLst/>
          </a:prstGeom>
        </p:spPr>
        <p:txBody>
          <a:bodyPr vert="horz" lIns="0" tIns="0" rIns="0" bIns="0" rtlCol="0" anchor="t">
            <a:noAutofit/>
          </a:bodyPr>
          <a:lstStyle>
            <a:lvl1pPr marL="0" indent="0" algn="l" defTabSz="914400" rtl="0" eaLnBrk="1" latinLnBrk="0" hangingPunct="1">
              <a:lnSpc>
                <a:spcPct val="95000"/>
              </a:lnSpc>
              <a:spcBef>
                <a:spcPts val="0"/>
              </a:spcBef>
              <a:spcAft>
                <a:spcPts val="0"/>
              </a:spcAft>
              <a:buFont typeface="Arial" panose="020B0604020202020204" pitchFamily="34" charset="0"/>
              <a:buNone/>
              <a:defRPr sz="950" b="0" i="0" kern="1200" cap="all" spc="-10" baseline="0">
                <a:solidFill>
                  <a:schemeClr val="tx1"/>
                </a:solidFill>
                <a:latin typeface="+mj-lt"/>
                <a:ea typeface="+mn-ea"/>
                <a:cs typeface="Brown LL Light" panose="02010404010101010103"/>
              </a:defRPr>
            </a:lvl1pPr>
            <a:lvl2pPr marL="0" indent="0" algn="l" defTabSz="914400" rtl="0" eaLnBrk="1" latinLnBrk="0" hangingPunct="1">
              <a:lnSpc>
                <a:spcPct val="95000"/>
              </a:lnSpc>
              <a:spcBef>
                <a:spcPts val="0"/>
              </a:spcBef>
              <a:spcAft>
                <a:spcPts val="300"/>
              </a:spcAft>
              <a:buFont typeface="Arial" panose="020B0604020202020204" pitchFamily="34" charset="0"/>
              <a:buNone/>
              <a:tabLst/>
              <a:defRPr sz="800" b="0" i="0" kern="1200" spc="-10" baseline="0">
                <a:solidFill>
                  <a:schemeClr val="tx1"/>
                </a:solidFill>
                <a:latin typeface="+mn-lt"/>
                <a:ea typeface="+mn-ea"/>
                <a:cs typeface="Brown LL Light" panose="02010404010101010103"/>
              </a:defRPr>
            </a:lvl2pPr>
            <a:lvl3pPr marL="0" indent="0" algn="l" defTabSz="914400" rtl="0" eaLnBrk="1" latinLnBrk="0" hangingPunct="1">
              <a:lnSpc>
                <a:spcPct val="95000"/>
              </a:lnSpc>
              <a:spcBef>
                <a:spcPts val="0"/>
              </a:spcBef>
              <a:spcAft>
                <a:spcPts val="300"/>
              </a:spcAft>
              <a:buFont typeface="Symbol" panose="05050102010706020507" pitchFamily="18" charset="2"/>
              <a:buNone/>
              <a:tabLst/>
              <a:defRPr sz="950" kern="1200" spc="-10" baseline="0">
                <a:solidFill>
                  <a:schemeClr val="tx1"/>
                </a:solidFill>
                <a:latin typeface="+mn-lt"/>
                <a:ea typeface="+mn-ea"/>
                <a:cs typeface="Brown LL Light" panose="02010404010101010103"/>
              </a:defRPr>
            </a:lvl3pPr>
            <a:lvl4pPr marL="0" indent="0" algn="l" defTabSz="914400" rtl="0" eaLnBrk="1" latinLnBrk="0" hangingPunct="1">
              <a:lnSpc>
                <a:spcPct val="95000"/>
              </a:lnSpc>
              <a:spcBef>
                <a:spcPts val="0"/>
              </a:spcBef>
              <a:spcAft>
                <a:spcPts val="300"/>
              </a:spcAft>
              <a:buFont typeface="Arial" panose="020B0604020202020204" pitchFamily="34" charset="0"/>
              <a:buNone/>
              <a:tabLst/>
              <a:defRPr sz="950" kern="1200" spc="-10" baseline="0">
                <a:solidFill>
                  <a:schemeClr val="tx1"/>
                </a:solidFill>
                <a:latin typeface="+mn-lt"/>
                <a:ea typeface="+mn-ea"/>
                <a:cs typeface="Brown LL Light" panose="02010404010101010103"/>
              </a:defRPr>
            </a:lvl4pPr>
            <a:lvl5pPr marL="0" indent="0" algn="l" defTabSz="914400" rtl="0" eaLnBrk="1" latinLnBrk="0" hangingPunct="1">
              <a:lnSpc>
                <a:spcPct val="95000"/>
              </a:lnSpc>
              <a:spcBef>
                <a:spcPts val="0"/>
              </a:spcBef>
              <a:spcAft>
                <a:spcPts val="300"/>
              </a:spcAft>
              <a:buFont typeface="Arial" panose="020B0604020202020204" pitchFamily="34" charset="0"/>
              <a:buNone/>
              <a:tabLst/>
              <a:defRPr sz="950" b="0" kern="1200" spc="0" baseline="0">
                <a:solidFill>
                  <a:schemeClr val="tx1"/>
                </a:solidFill>
                <a:latin typeface="+mn-lt"/>
                <a:ea typeface="+mn-ea"/>
                <a:cs typeface="Brown LL TT" panose="020B0504010101010104" pitchFamily="34" charset="0"/>
              </a:defRPr>
            </a:lvl5pPr>
            <a:lvl6pPr marL="0" indent="0" algn="l" defTabSz="914400" rtl="0" eaLnBrk="1" latinLnBrk="0" hangingPunct="1">
              <a:lnSpc>
                <a:spcPct val="100000"/>
              </a:lnSpc>
              <a:spcBef>
                <a:spcPts val="600"/>
              </a:spcBef>
              <a:spcAft>
                <a:spcPts val="600"/>
              </a:spcAft>
              <a:buFont typeface="Arial" panose="020B0604020202020204" pitchFamily="34" charset="0"/>
              <a:buNone/>
              <a:tabLst/>
              <a:defRPr sz="1200" kern="1200" spc="-10" baseline="0">
                <a:solidFill>
                  <a:schemeClr val="tx1"/>
                </a:solidFill>
                <a:latin typeface="+mn-lt"/>
                <a:ea typeface="+mn-ea"/>
                <a:cs typeface="Brown LL Light" panose="02010404010101010103" pitchFamily="2" charset="77"/>
              </a:defRPr>
            </a:lvl6pPr>
            <a:lvl7pPr marL="0" indent="0" algn="l" defTabSz="914400" rtl="0" eaLnBrk="1" latinLnBrk="0" hangingPunct="1">
              <a:lnSpc>
                <a:spcPct val="100000"/>
              </a:lnSpc>
              <a:spcBef>
                <a:spcPts val="600"/>
              </a:spcBef>
              <a:spcAft>
                <a:spcPts val="600"/>
              </a:spcAft>
              <a:buFont typeface="Arial" panose="020B0604020202020204" pitchFamily="34" charset="0"/>
              <a:buNone/>
              <a:tabLst/>
              <a:defRPr sz="1200" kern="1200" spc="-10" baseline="0">
                <a:solidFill>
                  <a:schemeClr val="tx1"/>
                </a:solidFill>
                <a:latin typeface="+mn-lt"/>
                <a:ea typeface="+mn-ea"/>
                <a:cs typeface="Brown LL Light" panose="02010404010101010103" pitchFamily="2" charset="77"/>
              </a:defRPr>
            </a:lvl7pPr>
            <a:lvl8pPr marL="0" indent="0" algn="l" defTabSz="914400" rtl="0" eaLnBrk="1" latinLnBrk="0" hangingPunct="1">
              <a:lnSpc>
                <a:spcPct val="100000"/>
              </a:lnSpc>
              <a:spcBef>
                <a:spcPts val="600"/>
              </a:spcBef>
              <a:spcAft>
                <a:spcPts val="600"/>
              </a:spcAft>
              <a:buFont typeface="Arial" panose="020B0604020202020204" pitchFamily="34" charset="0"/>
              <a:buNone/>
              <a:tabLst/>
              <a:defRPr sz="1200" kern="1200" spc="-10" baseline="0">
                <a:solidFill>
                  <a:schemeClr val="tx1"/>
                </a:solidFill>
                <a:latin typeface="+mn-lt"/>
                <a:ea typeface="+mn-ea"/>
                <a:cs typeface="Brown LL Light" panose="02010404010101010103" pitchFamily="2" charset="77"/>
              </a:defRPr>
            </a:lvl8pPr>
            <a:lvl9pPr marL="0" indent="0" algn="l" defTabSz="914400" rtl="0" eaLnBrk="1" latinLnBrk="0" hangingPunct="1">
              <a:lnSpc>
                <a:spcPct val="100000"/>
              </a:lnSpc>
              <a:spcBef>
                <a:spcPts val="600"/>
              </a:spcBef>
              <a:spcAft>
                <a:spcPts val="600"/>
              </a:spcAft>
              <a:buFont typeface="Arial" panose="020B0604020202020204" pitchFamily="34" charset="0"/>
              <a:buNone/>
              <a:tabLst/>
              <a:defRPr sz="1200" kern="1200" spc="-10" baseline="0">
                <a:solidFill>
                  <a:schemeClr val="tx1"/>
                </a:solidFill>
                <a:latin typeface="+mn-lt"/>
                <a:ea typeface="+mn-ea"/>
                <a:cs typeface="Brown LL Light" panose="02010404010101010103" pitchFamily="2" charset="77"/>
              </a:defRPr>
            </a:lvl9pPr>
          </a:lstStyle>
          <a:p>
            <a:r>
              <a:rPr lang="en-US" sz="713" dirty="0"/>
              <a:t>Nadia Campbell</a:t>
            </a:r>
            <a:br>
              <a:rPr lang="en-US" sz="713" dirty="0"/>
            </a:br>
            <a:endParaRPr lang="en-AU" sz="713" dirty="0"/>
          </a:p>
          <a:p>
            <a:endParaRPr lang="en-AU" sz="713" dirty="0"/>
          </a:p>
        </p:txBody>
      </p:sp>
      <p:pic>
        <p:nvPicPr>
          <p:cNvPr id="27" name="Picture 26" descr="A person smiling for the camera&#10;&#10;Description automatically generated with medium confidence">
            <a:extLst>
              <a:ext uri="{FF2B5EF4-FFF2-40B4-BE49-F238E27FC236}">
                <a16:creationId xmlns:a16="http://schemas.microsoft.com/office/drawing/2014/main" id="{02E79EFC-5F04-591C-2653-507D13F5074D}"/>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378997" y="4035570"/>
            <a:ext cx="781030" cy="932495"/>
          </a:xfrm>
          <a:prstGeom prst="ellipse">
            <a:avLst/>
          </a:prstGeom>
          <a:solidFill>
            <a:schemeClr val="bg1">
              <a:lumMod val="95000"/>
            </a:schemeClr>
          </a:solidFill>
        </p:spPr>
      </p:pic>
      <p:sp>
        <p:nvSpPr>
          <p:cNvPr id="30" name="Text Placeholder 27">
            <a:extLst>
              <a:ext uri="{FF2B5EF4-FFF2-40B4-BE49-F238E27FC236}">
                <a16:creationId xmlns:a16="http://schemas.microsoft.com/office/drawing/2014/main" id="{3AB229BC-56B2-B1D1-7E61-C9AB41819B59}"/>
              </a:ext>
            </a:extLst>
          </p:cNvPr>
          <p:cNvSpPr>
            <a:spLocks noGrp="1"/>
          </p:cNvSpPr>
          <p:nvPr/>
        </p:nvSpPr>
        <p:spPr>
          <a:xfrm>
            <a:off x="7466532" y="5081534"/>
            <a:ext cx="1172766" cy="229158"/>
          </a:xfrm>
          <a:prstGeom prst="rect">
            <a:avLst/>
          </a:prstGeom>
        </p:spPr>
        <p:txBody>
          <a:bodyPr vert="horz" lIns="0" tIns="0" rIns="0" bIns="0" rtlCol="0" anchor="t">
            <a:noAutofit/>
          </a:bodyPr>
          <a:lstStyle>
            <a:lvl1pPr marL="0" indent="0" algn="l" defTabSz="914400" rtl="0" eaLnBrk="1" latinLnBrk="0" hangingPunct="1">
              <a:lnSpc>
                <a:spcPct val="95000"/>
              </a:lnSpc>
              <a:spcBef>
                <a:spcPts val="0"/>
              </a:spcBef>
              <a:spcAft>
                <a:spcPts val="0"/>
              </a:spcAft>
              <a:buFont typeface="Arial" panose="020B0604020202020204" pitchFamily="34" charset="0"/>
              <a:buNone/>
              <a:defRPr sz="950" b="0" i="0" kern="1200" cap="all" spc="-10" baseline="0">
                <a:solidFill>
                  <a:schemeClr val="tx1"/>
                </a:solidFill>
                <a:latin typeface="+mj-lt"/>
                <a:ea typeface="+mn-ea"/>
                <a:cs typeface="Brown LL Light" panose="02010404010101010103"/>
              </a:defRPr>
            </a:lvl1pPr>
            <a:lvl2pPr marL="0" indent="0" algn="l" defTabSz="914400" rtl="0" eaLnBrk="1" latinLnBrk="0" hangingPunct="1">
              <a:lnSpc>
                <a:spcPct val="95000"/>
              </a:lnSpc>
              <a:spcBef>
                <a:spcPts val="0"/>
              </a:spcBef>
              <a:spcAft>
                <a:spcPts val="300"/>
              </a:spcAft>
              <a:buFont typeface="Arial" panose="020B0604020202020204" pitchFamily="34" charset="0"/>
              <a:buNone/>
              <a:tabLst/>
              <a:defRPr sz="800" b="0" i="0" kern="1200" spc="-10" baseline="0">
                <a:solidFill>
                  <a:schemeClr val="tx1"/>
                </a:solidFill>
                <a:latin typeface="+mn-lt"/>
                <a:ea typeface="+mn-ea"/>
                <a:cs typeface="Brown LL Light" panose="02010404010101010103"/>
              </a:defRPr>
            </a:lvl2pPr>
            <a:lvl3pPr marL="0" indent="0" algn="l" defTabSz="914400" rtl="0" eaLnBrk="1" latinLnBrk="0" hangingPunct="1">
              <a:lnSpc>
                <a:spcPct val="95000"/>
              </a:lnSpc>
              <a:spcBef>
                <a:spcPts val="0"/>
              </a:spcBef>
              <a:spcAft>
                <a:spcPts val="300"/>
              </a:spcAft>
              <a:buFont typeface="Symbol" panose="05050102010706020507" pitchFamily="18" charset="2"/>
              <a:buNone/>
              <a:tabLst/>
              <a:defRPr sz="950" kern="1200" spc="-10" baseline="0">
                <a:solidFill>
                  <a:schemeClr val="tx1"/>
                </a:solidFill>
                <a:latin typeface="+mn-lt"/>
                <a:ea typeface="+mn-ea"/>
                <a:cs typeface="Brown LL Light" panose="02010404010101010103"/>
              </a:defRPr>
            </a:lvl3pPr>
            <a:lvl4pPr marL="0" indent="0" algn="l" defTabSz="914400" rtl="0" eaLnBrk="1" latinLnBrk="0" hangingPunct="1">
              <a:lnSpc>
                <a:spcPct val="95000"/>
              </a:lnSpc>
              <a:spcBef>
                <a:spcPts val="0"/>
              </a:spcBef>
              <a:spcAft>
                <a:spcPts val="300"/>
              </a:spcAft>
              <a:buFont typeface="Arial" panose="020B0604020202020204" pitchFamily="34" charset="0"/>
              <a:buNone/>
              <a:tabLst/>
              <a:defRPr sz="950" kern="1200" spc="-10" baseline="0">
                <a:solidFill>
                  <a:schemeClr val="tx1"/>
                </a:solidFill>
                <a:latin typeface="+mn-lt"/>
                <a:ea typeface="+mn-ea"/>
                <a:cs typeface="Brown LL Light" panose="02010404010101010103"/>
              </a:defRPr>
            </a:lvl4pPr>
            <a:lvl5pPr marL="0" indent="0" algn="l" defTabSz="914400" rtl="0" eaLnBrk="1" latinLnBrk="0" hangingPunct="1">
              <a:lnSpc>
                <a:spcPct val="95000"/>
              </a:lnSpc>
              <a:spcBef>
                <a:spcPts val="0"/>
              </a:spcBef>
              <a:spcAft>
                <a:spcPts val="300"/>
              </a:spcAft>
              <a:buFont typeface="Arial" panose="020B0604020202020204" pitchFamily="34" charset="0"/>
              <a:buNone/>
              <a:tabLst/>
              <a:defRPr sz="950" b="0" kern="1200" spc="0" baseline="0">
                <a:solidFill>
                  <a:schemeClr val="tx1"/>
                </a:solidFill>
                <a:latin typeface="+mn-lt"/>
                <a:ea typeface="+mn-ea"/>
                <a:cs typeface="Brown LL TT" panose="020B0504010101010104" pitchFamily="34" charset="0"/>
              </a:defRPr>
            </a:lvl5pPr>
            <a:lvl6pPr marL="0" indent="0" algn="l" defTabSz="914400" rtl="0" eaLnBrk="1" latinLnBrk="0" hangingPunct="1">
              <a:lnSpc>
                <a:spcPct val="100000"/>
              </a:lnSpc>
              <a:spcBef>
                <a:spcPts val="600"/>
              </a:spcBef>
              <a:spcAft>
                <a:spcPts val="600"/>
              </a:spcAft>
              <a:buFont typeface="Arial" panose="020B0604020202020204" pitchFamily="34" charset="0"/>
              <a:buNone/>
              <a:tabLst/>
              <a:defRPr sz="1200" kern="1200" spc="-10" baseline="0">
                <a:solidFill>
                  <a:schemeClr val="tx1"/>
                </a:solidFill>
                <a:latin typeface="+mn-lt"/>
                <a:ea typeface="+mn-ea"/>
                <a:cs typeface="Brown LL Light" panose="02010404010101010103" pitchFamily="2" charset="77"/>
              </a:defRPr>
            </a:lvl6pPr>
            <a:lvl7pPr marL="0" indent="0" algn="l" defTabSz="914400" rtl="0" eaLnBrk="1" latinLnBrk="0" hangingPunct="1">
              <a:lnSpc>
                <a:spcPct val="100000"/>
              </a:lnSpc>
              <a:spcBef>
                <a:spcPts val="600"/>
              </a:spcBef>
              <a:spcAft>
                <a:spcPts val="600"/>
              </a:spcAft>
              <a:buFont typeface="Arial" panose="020B0604020202020204" pitchFamily="34" charset="0"/>
              <a:buNone/>
              <a:tabLst/>
              <a:defRPr sz="1200" kern="1200" spc="-10" baseline="0">
                <a:solidFill>
                  <a:schemeClr val="tx1"/>
                </a:solidFill>
                <a:latin typeface="+mn-lt"/>
                <a:ea typeface="+mn-ea"/>
                <a:cs typeface="Brown LL Light" panose="02010404010101010103" pitchFamily="2" charset="77"/>
              </a:defRPr>
            </a:lvl7pPr>
            <a:lvl8pPr marL="0" indent="0" algn="l" defTabSz="914400" rtl="0" eaLnBrk="1" latinLnBrk="0" hangingPunct="1">
              <a:lnSpc>
                <a:spcPct val="100000"/>
              </a:lnSpc>
              <a:spcBef>
                <a:spcPts val="600"/>
              </a:spcBef>
              <a:spcAft>
                <a:spcPts val="600"/>
              </a:spcAft>
              <a:buFont typeface="Arial" panose="020B0604020202020204" pitchFamily="34" charset="0"/>
              <a:buNone/>
              <a:tabLst/>
              <a:defRPr sz="1200" kern="1200" spc="-10" baseline="0">
                <a:solidFill>
                  <a:schemeClr val="tx1"/>
                </a:solidFill>
                <a:latin typeface="+mn-lt"/>
                <a:ea typeface="+mn-ea"/>
                <a:cs typeface="Brown LL Light" panose="02010404010101010103" pitchFamily="2" charset="77"/>
              </a:defRPr>
            </a:lvl8pPr>
            <a:lvl9pPr marL="0" indent="0" algn="l" defTabSz="914400" rtl="0" eaLnBrk="1" latinLnBrk="0" hangingPunct="1">
              <a:lnSpc>
                <a:spcPct val="100000"/>
              </a:lnSpc>
              <a:spcBef>
                <a:spcPts val="600"/>
              </a:spcBef>
              <a:spcAft>
                <a:spcPts val="600"/>
              </a:spcAft>
              <a:buFont typeface="Arial" panose="020B0604020202020204" pitchFamily="34" charset="0"/>
              <a:buNone/>
              <a:tabLst/>
              <a:defRPr sz="1200" kern="1200" spc="-10" baseline="0">
                <a:solidFill>
                  <a:schemeClr val="tx1"/>
                </a:solidFill>
                <a:latin typeface="+mn-lt"/>
                <a:ea typeface="+mn-ea"/>
                <a:cs typeface="Brown LL Light" panose="02010404010101010103" pitchFamily="2" charset="77"/>
              </a:defRPr>
            </a:lvl9pPr>
          </a:lstStyle>
          <a:p>
            <a:r>
              <a:rPr lang="en-US" sz="713" dirty="0"/>
              <a:t>DAVID SHELMERDINE</a:t>
            </a:r>
            <a:br>
              <a:rPr lang="en-US" sz="713" dirty="0"/>
            </a:br>
            <a:endParaRPr lang="en-AU" sz="713" dirty="0"/>
          </a:p>
          <a:p>
            <a:endParaRPr lang="en-AU" sz="713" dirty="0"/>
          </a:p>
        </p:txBody>
      </p:sp>
      <p:sp>
        <p:nvSpPr>
          <p:cNvPr id="32" name="TextBox 31">
            <a:extLst>
              <a:ext uri="{FF2B5EF4-FFF2-40B4-BE49-F238E27FC236}">
                <a16:creationId xmlns:a16="http://schemas.microsoft.com/office/drawing/2014/main" id="{6554E0AC-7B8A-5C8D-D195-1D4247595A2D}"/>
              </a:ext>
            </a:extLst>
          </p:cNvPr>
          <p:cNvSpPr txBox="1"/>
          <p:nvPr/>
        </p:nvSpPr>
        <p:spPr>
          <a:xfrm>
            <a:off x="6917436" y="5275737"/>
            <a:ext cx="2120774" cy="1200329"/>
          </a:xfrm>
          <a:prstGeom prst="rect">
            <a:avLst/>
          </a:prstGeom>
          <a:noFill/>
        </p:spPr>
        <p:txBody>
          <a:bodyPr wrap="square">
            <a:spAutoFit/>
          </a:bodyPr>
          <a:lstStyle/>
          <a:p>
            <a:pPr algn="just"/>
            <a:r>
              <a:rPr lang="en-GB" sz="800" spc="-8" dirty="0">
                <a:solidFill>
                  <a:srgbClr val="000000"/>
                </a:solidFill>
                <a:latin typeface="+mj-lt"/>
              </a:rPr>
              <a:t>David is the Managing Director of </a:t>
            </a:r>
            <a:r>
              <a:rPr lang="en-GB" sz="800" spc="-8" dirty="0" err="1">
                <a:solidFill>
                  <a:srgbClr val="000000"/>
                </a:solidFill>
                <a:latin typeface="+mj-lt"/>
              </a:rPr>
              <a:t>Laradoc</a:t>
            </a:r>
            <a:r>
              <a:rPr lang="en-GB" sz="800" spc="-8" dirty="0">
                <a:solidFill>
                  <a:srgbClr val="000000"/>
                </a:solidFill>
                <a:latin typeface="+mj-lt"/>
              </a:rPr>
              <a:t>, a family-owned agricultural company. He has also served as Founding Director and Deputy Chair of ClimateWorks Australia for more than 16 years. He is chairman of the </a:t>
            </a:r>
            <a:r>
              <a:rPr lang="en-GB" sz="800" spc="-8" dirty="0" err="1">
                <a:solidFill>
                  <a:srgbClr val="000000"/>
                </a:solidFill>
                <a:latin typeface="+mj-lt"/>
              </a:rPr>
              <a:t>Melior</a:t>
            </a:r>
            <a:r>
              <a:rPr lang="en-GB" sz="800" spc="-8" dirty="0">
                <a:solidFill>
                  <a:srgbClr val="000000"/>
                </a:solidFill>
                <a:latin typeface="+mj-lt"/>
              </a:rPr>
              <a:t> Australian Impact Fund Advisory Council, a Director of Australian Desert Expeditions and served as a Director and President of the Geneva-based Gold Standard Foundation for 10 years.</a:t>
            </a:r>
            <a:endParaRPr lang="en-AU" sz="800" spc="-8" dirty="0">
              <a:solidFill>
                <a:srgbClr val="000000"/>
              </a:solidFill>
              <a:latin typeface="+mj-lt"/>
            </a:endParaRPr>
          </a:p>
        </p:txBody>
      </p:sp>
      <p:pic>
        <p:nvPicPr>
          <p:cNvPr id="33" name="Picture 32">
            <a:extLst>
              <a:ext uri="{FF2B5EF4-FFF2-40B4-BE49-F238E27FC236}">
                <a16:creationId xmlns:a16="http://schemas.microsoft.com/office/drawing/2014/main" id="{4DD1A981-E96A-694E-8F70-E0C8F23F899E}"/>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0" y="1"/>
            <a:ext cx="7378996" cy="956932"/>
          </a:xfrm>
          <a:prstGeom prst="rect">
            <a:avLst/>
          </a:prstGeom>
        </p:spPr>
      </p:pic>
      <p:sp>
        <p:nvSpPr>
          <p:cNvPr id="34" name="Title 1">
            <a:extLst>
              <a:ext uri="{FF2B5EF4-FFF2-40B4-BE49-F238E27FC236}">
                <a16:creationId xmlns:a16="http://schemas.microsoft.com/office/drawing/2014/main" id="{063260AE-CF05-424D-8FA4-573F7D9DD4CE}"/>
              </a:ext>
            </a:extLst>
          </p:cNvPr>
          <p:cNvSpPr txBox="1">
            <a:spLocks/>
          </p:cNvSpPr>
          <p:nvPr/>
        </p:nvSpPr>
        <p:spPr>
          <a:xfrm>
            <a:off x="162487" y="89208"/>
            <a:ext cx="8813185" cy="1143000"/>
          </a:xfrm>
          <a:prstGeom prst="rect">
            <a:avLst/>
          </a:prstGeom>
        </p:spPr>
        <p:txBody>
          <a:bodyPr vert="horz" lIns="238658" tIns="119329" rIns="238658" bIns="119329" rtlCol="0" anchor="ctr">
            <a:noAutofit/>
          </a:bodyPr>
          <a:lstStyle>
            <a:lvl1pPr algn="l" defTabSz="914301"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n-US" sz="2800" dirty="0">
                <a:solidFill>
                  <a:schemeClr val="bg1"/>
                </a:solidFill>
                <a:ea typeface="+mn-ea"/>
                <a:cs typeface="+mn-cs"/>
              </a:rPr>
              <a:t>Board</a:t>
            </a:r>
            <a:r>
              <a:rPr lang="en-US" sz="2800" b="1" dirty="0">
                <a:solidFill>
                  <a:schemeClr val="bg1"/>
                </a:solidFill>
                <a:ea typeface="+mn-ea"/>
                <a:cs typeface="+mn-cs"/>
              </a:rPr>
              <a:t> </a:t>
            </a:r>
            <a:r>
              <a:rPr lang="en-US" sz="2800" dirty="0">
                <a:solidFill>
                  <a:schemeClr val="bg1"/>
                </a:solidFill>
                <a:ea typeface="+mn-ea"/>
                <a:cs typeface="+mn-cs"/>
              </a:rPr>
              <a:t>Members</a:t>
            </a:r>
          </a:p>
        </p:txBody>
      </p:sp>
      <p:pic>
        <p:nvPicPr>
          <p:cNvPr id="36" name="Picture 35">
            <a:extLst>
              <a:ext uri="{FF2B5EF4-FFF2-40B4-BE49-F238E27FC236}">
                <a16:creationId xmlns:a16="http://schemas.microsoft.com/office/drawing/2014/main" id="{2F183808-11CF-4C41-AAD9-348257B7B0F6}"/>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4106170" y="1043758"/>
            <a:ext cx="906598" cy="975965"/>
          </a:xfrm>
          <a:prstGeom prst="ellipse">
            <a:avLst/>
          </a:prstGeom>
        </p:spPr>
      </p:pic>
      <p:sp>
        <p:nvSpPr>
          <p:cNvPr id="37" name="Text Placeholder 19">
            <a:extLst>
              <a:ext uri="{FF2B5EF4-FFF2-40B4-BE49-F238E27FC236}">
                <a16:creationId xmlns:a16="http://schemas.microsoft.com/office/drawing/2014/main" id="{400AA07D-C8C2-BC4D-8641-0D854F8E1C42}"/>
              </a:ext>
            </a:extLst>
          </p:cNvPr>
          <p:cNvSpPr>
            <a:spLocks noGrp="1"/>
          </p:cNvSpPr>
          <p:nvPr/>
        </p:nvSpPr>
        <p:spPr>
          <a:xfrm>
            <a:off x="4215075" y="2116121"/>
            <a:ext cx="1190306" cy="229158"/>
          </a:xfrm>
          <a:prstGeom prst="rect">
            <a:avLst/>
          </a:prstGeom>
        </p:spPr>
        <p:txBody>
          <a:bodyPr vert="horz" lIns="0" tIns="0" rIns="0" bIns="0" rtlCol="0" anchor="t">
            <a:noAutofit/>
          </a:bodyPr>
          <a:lstStyle>
            <a:lvl1pPr marL="0" indent="0" algn="l" defTabSz="914400" rtl="0" eaLnBrk="1" latinLnBrk="0" hangingPunct="1">
              <a:lnSpc>
                <a:spcPct val="95000"/>
              </a:lnSpc>
              <a:spcBef>
                <a:spcPts val="0"/>
              </a:spcBef>
              <a:spcAft>
                <a:spcPts val="0"/>
              </a:spcAft>
              <a:buFont typeface="Arial" panose="020B0604020202020204" pitchFamily="34" charset="0"/>
              <a:buNone/>
              <a:defRPr sz="950" b="0" i="0" kern="1200" cap="all" spc="-10" baseline="0">
                <a:solidFill>
                  <a:schemeClr val="tx1"/>
                </a:solidFill>
                <a:latin typeface="+mj-lt"/>
                <a:ea typeface="+mn-ea"/>
                <a:cs typeface="Brown LL Light" panose="02010404010101010103"/>
              </a:defRPr>
            </a:lvl1pPr>
            <a:lvl2pPr marL="0" indent="0" algn="l" defTabSz="914400" rtl="0" eaLnBrk="1" latinLnBrk="0" hangingPunct="1">
              <a:lnSpc>
                <a:spcPct val="95000"/>
              </a:lnSpc>
              <a:spcBef>
                <a:spcPts val="0"/>
              </a:spcBef>
              <a:spcAft>
                <a:spcPts val="300"/>
              </a:spcAft>
              <a:buFont typeface="Arial" panose="020B0604020202020204" pitchFamily="34" charset="0"/>
              <a:buNone/>
              <a:tabLst/>
              <a:defRPr sz="800" b="0" i="0" kern="1200" spc="-10" baseline="0">
                <a:solidFill>
                  <a:schemeClr val="tx1"/>
                </a:solidFill>
                <a:latin typeface="+mn-lt"/>
                <a:ea typeface="+mn-ea"/>
                <a:cs typeface="Brown LL Light" panose="02010404010101010103"/>
              </a:defRPr>
            </a:lvl2pPr>
            <a:lvl3pPr marL="0" indent="0" algn="l" defTabSz="914400" rtl="0" eaLnBrk="1" latinLnBrk="0" hangingPunct="1">
              <a:lnSpc>
                <a:spcPct val="95000"/>
              </a:lnSpc>
              <a:spcBef>
                <a:spcPts val="0"/>
              </a:spcBef>
              <a:spcAft>
                <a:spcPts val="300"/>
              </a:spcAft>
              <a:buFont typeface="Symbol" panose="05050102010706020507" pitchFamily="18" charset="2"/>
              <a:buNone/>
              <a:tabLst/>
              <a:defRPr sz="950" kern="1200" spc="-10" baseline="0">
                <a:solidFill>
                  <a:schemeClr val="tx1"/>
                </a:solidFill>
                <a:latin typeface="+mn-lt"/>
                <a:ea typeface="+mn-ea"/>
                <a:cs typeface="Brown LL Light" panose="02010404010101010103"/>
              </a:defRPr>
            </a:lvl3pPr>
            <a:lvl4pPr marL="0" indent="0" algn="l" defTabSz="914400" rtl="0" eaLnBrk="1" latinLnBrk="0" hangingPunct="1">
              <a:lnSpc>
                <a:spcPct val="95000"/>
              </a:lnSpc>
              <a:spcBef>
                <a:spcPts val="0"/>
              </a:spcBef>
              <a:spcAft>
                <a:spcPts val="300"/>
              </a:spcAft>
              <a:buFont typeface="Arial" panose="020B0604020202020204" pitchFamily="34" charset="0"/>
              <a:buNone/>
              <a:tabLst/>
              <a:defRPr sz="950" kern="1200" spc="-10" baseline="0">
                <a:solidFill>
                  <a:schemeClr val="tx1"/>
                </a:solidFill>
                <a:latin typeface="+mn-lt"/>
                <a:ea typeface="+mn-ea"/>
                <a:cs typeface="Brown LL Light" panose="02010404010101010103"/>
              </a:defRPr>
            </a:lvl4pPr>
            <a:lvl5pPr marL="0" indent="0" algn="l" defTabSz="914400" rtl="0" eaLnBrk="1" latinLnBrk="0" hangingPunct="1">
              <a:lnSpc>
                <a:spcPct val="95000"/>
              </a:lnSpc>
              <a:spcBef>
                <a:spcPts val="0"/>
              </a:spcBef>
              <a:spcAft>
                <a:spcPts val="300"/>
              </a:spcAft>
              <a:buFont typeface="Arial" panose="020B0604020202020204" pitchFamily="34" charset="0"/>
              <a:buNone/>
              <a:tabLst/>
              <a:defRPr sz="950" b="0" kern="1200" spc="0" baseline="0">
                <a:solidFill>
                  <a:schemeClr val="tx1"/>
                </a:solidFill>
                <a:latin typeface="+mn-lt"/>
                <a:ea typeface="+mn-ea"/>
                <a:cs typeface="Brown LL TT" panose="020B0504010101010104" pitchFamily="34" charset="0"/>
              </a:defRPr>
            </a:lvl5pPr>
            <a:lvl6pPr marL="0" indent="0" algn="l" defTabSz="914400" rtl="0" eaLnBrk="1" latinLnBrk="0" hangingPunct="1">
              <a:lnSpc>
                <a:spcPct val="100000"/>
              </a:lnSpc>
              <a:spcBef>
                <a:spcPts val="600"/>
              </a:spcBef>
              <a:spcAft>
                <a:spcPts val="600"/>
              </a:spcAft>
              <a:buFont typeface="Arial" panose="020B0604020202020204" pitchFamily="34" charset="0"/>
              <a:buNone/>
              <a:tabLst/>
              <a:defRPr sz="1200" kern="1200" spc="-10" baseline="0">
                <a:solidFill>
                  <a:schemeClr val="tx1"/>
                </a:solidFill>
                <a:latin typeface="+mn-lt"/>
                <a:ea typeface="+mn-ea"/>
                <a:cs typeface="Brown LL Light" panose="02010404010101010103" pitchFamily="2" charset="77"/>
              </a:defRPr>
            </a:lvl6pPr>
            <a:lvl7pPr marL="0" indent="0" algn="l" defTabSz="914400" rtl="0" eaLnBrk="1" latinLnBrk="0" hangingPunct="1">
              <a:lnSpc>
                <a:spcPct val="100000"/>
              </a:lnSpc>
              <a:spcBef>
                <a:spcPts val="600"/>
              </a:spcBef>
              <a:spcAft>
                <a:spcPts val="600"/>
              </a:spcAft>
              <a:buFont typeface="Arial" panose="020B0604020202020204" pitchFamily="34" charset="0"/>
              <a:buNone/>
              <a:tabLst/>
              <a:defRPr sz="1200" kern="1200" spc="-10" baseline="0">
                <a:solidFill>
                  <a:schemeClr val="tx1"/>
                </a:solidFill>
                <a:latin typeface="+mn-lt"/>
                <a:ea typeface="+mn-ea"/>
                <a:cs typeface="Brown LL Light" panose="02010404010101010103" pitchFamily="2" charset="77"/>
              </a:defRPr>
            </a:lvl7pPr>
            <a:lvl8pPr marL="0" indent="0" algn="l" defTabSz="914400" rtl="0" eaLnBrk="1" latinLnBrk="0" hangingPunct="1">
              <a:lnSpc>
                <a:spcPct val="100000"/>
              </a:lnSpc>
              <a:spcBef>
                <a:spcPts val="600"/>
              </a:spcBef>
              <a:spcAft>
                <a:spcPts val="600"/>
              </a:spcAft>
              <a:buFont typeface="Arial" panose="020B0604020202020204" pitchFamily="34" charset="0"/>
              <a:buNone/>
              <a:tabLst/>
              <a:defRPr sz="1200" kern="1200" spc="-10" baseline="0">
                <a:solidFill>
                  <a:schemeClr val="tx1"/>
                </a:solidFill>
                <a:latin typeface="+mn-lt"/>
                <a:ea typeface="+mn-ea"/>
                <a:cs typeface="Brown LL Light" panose="02010404010101010103" pitchFamily="2" charset="77"/>
              </a:defRPr>
            </a:lvl8pPr>
            <a:lvl9pPr marL="0" indent="0" algn="l" defTabSz="914400" rtl="0" eaLnBrk="1" latinLnBrk="0" hangingPunct="1">
              <a:lnSpc>
                <a:spcPct val="100000"/>
              </a:lnSpc>
              <a:spcBef>
                <a:spcPts val="600"/>
              </a:spcBef>
              <a:spcAft>
                <a:spcPts val="600"/>
              </a:spcAft>
              <a:buFont typeface="Arial" panose="020B0604020202020204" pitchFamily="34" charset="0"/>
              <a:buNone/>
              <a:tabLst/>
              <a:defRPr sz="1200" kern="1200" spc="-10" baseline="0">
                <a:solidFill>
                  <a:schemeClr val="tx1"/>
                </a:solidFill>
                <a:latin typeface="+mn-lt"/>
                <a:ea typeface="+mn-ea"/>
                <a:cs typeface="Brown LL Light" panose="02010404010101010103" pitchFamily="2" charset="77"/>
              </a:defRPr>
            </a:lvl9pPr>
          </a:lstStyle>
          <a:p>
            <a:r>
              <a:rPr lang="en-US" sz="713" dirty="0"/>
              <a:t>DR ADRIAN WARD (CEO)</a:t>
            </a:r>
          </a:p>
          <a:p>
            <a:endParaRPr lang="en-AU" sz="713" dirty="0"/>
          </a:p>
          <a:p>
            <a:endParaRPr lang="en-AU" sz="713" dirty="0"/>
          </a:p>
        </p:txBody>
      </p:sp>
      <p:sp>
        <p:nvSpPr>
          <p:cNvPr id="38" name="Text Placeholder 20">
            <a:extLst>
              <a:ext uri="{FF2B5EF4-FFF2-40B4-BE49-F238E27FC236}">
                <a16:creationId xmlns:a16="http://schemas.microsoft.com/office/drawing/2014/main" id="{F3FB4786-02F9-8743-A354-6BE3845DEBE6}"/>
              </a:ext>
            </a:extLst>
          </p:cNvPr>
          <p:cNvSpPr>
            <a:spLocks noGrp="1"/>
          </p:cNvSpPr>
          <p:nvPr/>
        </p:nvSpPr>
        <p:spPr>
          <a:xfrm>
            <a:off x="3742192" y="2282800"/>
            <a:ext cx="1511774" cy="1693568"/>
          </a:xfrm>
          <a:prstGeom prst="rect">
            <a:avLst/>
          </a:prstGeom>
        </p:spPr>
        <p:txBody>
          <a:bodyPr vert="horz" lIns="0" tIns="0" rIns="0" bIns="0" rtlCol="0">
            <a:noAutofit/>
          </a:bodyPr>
          <a:lstStyle>
            <a:lvl1pPr marL="0" indent="0" algn="l" defTabSz="914400" rtl="0" eaLnBrk="1" latinLnBrk="0" hangingPunct="1">
              <a:lnSpc>
                <a:spcPct val="95000"/>
              </a:lnSpc>
              <a:spcBef>
                <a:spcPts val="300"/>
              </a:spcBef>
              <a:spcAft>
                <a:spcPts val="300"/>
              </a:spcAft>
              <a:buFont typeface="Arial" panose="020B0604020202020204" pitchFamily="34" charset="0"/>
              <a:buNone/>
              <a:defRPr sz="900" b="0" i="0" kern="1200" spc="-10" baseline="0">
                <a:solidFill>
                  <a:schemeClr val="tx1"/>
                </a:solidFill>
                <a:latin typeface="+mn-lt"/>
                <a:ea typeface="+mn-ea"/>
                <a:cs typeface="Brown LL Light" panose="02010404010101010103"/>
              </a:defRPr>
            </a:lvl1pPr>
            <a:lvl2pPr marL="180000" indent="-180000" algn="l" defTabSz="914400" rtl="0" eaLnBrk="1" latinLnBrk="0" hangingPunct="1">
              <a:lnSpc>
                <a:spcPct val="95000"/>
              </a:lnSpc>
              <a:spcBef>
                <a:spcPts val="300"/>
              </a:spcBef>
              <a:spcAft>
                <a:spcPts val="300"/>
              </a:spcAft>
              <a:buFont typeface="Arial" panose="020B0604020202020204" pitchFamily="34" charset="0"/>
              <a:buChar char="•"/>
              <a:tabLst/>
              <a:defRPr sz="900" b="0" i="0" kern="1200" spc="-10" baseline="0">
                <a:solidFill>
                  <a:schemeClr val="tx1"/>
                </a:solidFill>
                <a:latin typeface="+mn-lt"/>
                <a:ea typeface="+mn-ea"/>
                <a:cs typeface="Brown LL Light" panose="02010404010101010103"/>
              </a:defRPr>
            </a:lvl2pPr>
            <a:lvl3pPr marL="0" indent="-180000" algn="l" defTabSz="914400" rtl="0" eaLnBrk="1" latinLnBrk="0" hangingPunct="1">
              <a:lnSpc>
                <a:spcPct val="95000"/>
              </a:lnSpc>
              <a:spcBef>
                <a:spcPts val="300"/>
              </a:spcBef>
              <a:spcAft>
                <a:spcPts val="300"/>
              </a:spcAft>
              <a:buFont typeface="Symbol" panose="05050102010706020507" pitchFamily="18" charset="2"/>
              <a:buNone/>
              <a:tabLst/>
              <a:defRPr sz="900" kern="1200" spc="-10" baseline="0">
                <a:solidFill>
                  <a:schemeClr val="tx1"/>
                </a:solidFill>
                <a:latin typeface="+mn-lt"/>
                <a:ea typeface="+mn-ea"/>
                <a:cs typeface="Brown LL Light" panose="02010404010101010103"/>
              </a:defRPr>
            </a:lvl3pPr>
            <a:lvl4pPr marL="0" indent="-180000" algn="l" defTabSz="914400" rtl="0" eaLnBrk="1" latinLnBrk="0" hangingPunct="1">
              <a:lnSpc>
                <a:spcPct val="95000"/>
              </a:lnSpc>
              <a:spcBef>
                <a:spcPts val="300"/>
              </a:spcBef>
              <a:spcAft>
                <a:spcPts val="300"/>
              </a:spcAft>
              <a:buFont typeface="Arial" panose="020B0604020202020204" pitchFamily="34" charset="0"/>
              <a:buNone/>
              <a:tabLst/>
              <a:defRPr sz="900" kern="1200" spc="-10" baseline="0">
                <a:solidFill>
                  <a:schemeClr val="tx1"/>
                </a:solidFill>
                <a:latin typeface="+mn-lt"/>
                <a:ea typeface="+mn-ea"/>
                <a:cs typeface="Brown LL Light" panose="02010404010101010103"/>
              </a:defRPr>
            </a:lvl4pPr>
            <a:lvl5pPr marL="0" indent="0" algn="l" defTabSz="914400" rtl="0" eaLnBrk="1" latinLnBrk="0" hangingPunct="1">
              <a:lnSpc>
                <a:spcPct val="95000"/>
              </a:lnSpc>
              <a:spcBef>
                <a:spcPts val="300"/>
              </a:spcBef>
              <a:spcAft>
                <a:spcPts val="300"/>
              </a:spcAft>
              <a:buFont typeface="Arial" panose="020B0604020202020204" pitchFamily="34" charset="0"/>
              <a:buNone/>
              <a:tabLst/>
              <a:defRPr sz="900" b="0" kern="1200" spc="0" baseline="0">
                <a:solidFill>
                  <a:schemeClr val="tx1"/>
                </a:solidFill>
                <a:latin typeface="+mn-lt"/>
                <a:ea typeface="+mn-ea"/>
                <a:cs typeface="Brown LL TT" panose="020B0504010101010104" pitchFamily="34" charset="0"/>
              </a:defRPr>
            </a:lvl5pPr>
            <a:lvl6pPr marL="0" indent="0" algn="l" defTabSz="914400" rtl="0" eaLnBrk="1" latinLnBrk="0" hangingPunct="1">
              <a:lnSpc>
                <a:spcPct val="100000"/>
              </a:lnSpc>
              <a:spcBef>
                <a:spcPts val="600"/>
              </a:spcBef>
              <a:spcAft>
                <a:spcPts val="600"/>
              </a:spcAft>
              <a:buFont typeface="Arial" panose="020B0604020202020204" pitchFamily="34" charset="0"/>
              <a:buNone/>
              <a:tabLst/>
              <a:defRPr sz="1200" kern="1200" spc="-10" baseline="0">
                <a:solidFill>
                  <a:schemeClr val="tx1"/>
                </a:solidFill>
                <a:latin typeface="+mn-lt"/>
                <a:ea typeface="+mn-ea"/>
                <a:cs typeface="Brown LL Light" panose="02010404010101010103" pitchFamily="2" charset="77"/>
              </a:defRPr>
            </a:lvl6pPr>
            <a:lvl7pPr marL="0" indent="0" algn="l" defTabSz="914400" rtl="0" eaLnBrk="1" latinLnBrk="0" hangingPunct="1">
              <a:lnSpc>
                <a:spcPct val="100000"/>
              </a:lnSpc>
              <a:spcBef>
                <a:spcPts val="600"/>
              </a:spcBef>
              <a:spcAft>
                <a:spcPts val="600"/>
              </a:spcAft>
              <a:buFont typeface="Arial" panose="020B0604020202020204" pitchFamily="34" charset="0"/>
              <a:buNone/>
              <a:tabLst/>
              <a:defRPr sz="1200" kern="1200" spc="-10" baseline="0">
                <a:solidFill>
                  <a:schemeClr val="tx1"/>
                </a:solidFill>
                <a:latin typeface="+mn-lt"/>
                <a:ea typeface="+mn-ea"/>
                <a:cs typeface="Brown LL Light" panose="02010404010101010103" pitchFamily="2" charset="77"/>
              </a:defRPr>
            </a:lvl7pPr>
            <a:lvl8pPr marL="0" indent="0" algn="l" defTabSz="914400" rtl="0" eaLnBrk="1" latinLnBrk="0" hangingPunct="1">
              <a:lnSpc>
                <a:spcPct val="100000"/>
              </a:lnSpc>
              <a:spcBef>
                <a:spcPts val="600"/>
              </a:spcBef>
              <a:spcAft>
                <a:spcPts val="600"/>
              </a:spcAft>
              <a:buFont typeface="Arial" panose="020B0604020202020204" pitchFamily="34" charset="0"/>
              <a:buNone/>
              <a:tabLst/>
              <a:defRPr sz="1200" kern="1200" spc="-10" baseline="0">
                <a:solidFill>
                  <a:schemeClr val="tx1"/>
                </a:solidFill>
                <a:latin typeface="+mn-lt"/>
                <a:ea typeface="+mn-ea"/>
                <a:cs typeface="Brown LL Light" panose="02010404010101010103" pitchFamily="2" charset="77"/>
              </a:defRPr>
            </a:lvl8pPr>
            <a:lvl9pPr marL="0" indent="0" algn="l" defTabSz="914400" rtl="0" eaLnBrk="1" latinLnBrk="0" hangingPunct="1">
              <a:lnSpc>
                <a:spcPct val="100000"/>
              </a:lnSpc>
              <a:spcBef>
                <a:spcPts val="600"/>
              </a:spcBef>
              <a:spcAft>
                <a:spcPts val="600"/>
              </a:spcAft>
              <a:buFont typeface="Arial" panose="020B0604020202020204" pitchFamily="34" charset="0"/>
              <a:buNone/>
              <a:tabLst/>
              <a:defRPr sz="1200" kern="1200" spc="-10" baseline="0">
                <a:solidFill>
                  <a:schemeClr val="tx1"/>
                </a:solidFill>
                <a:latin typeface="+mn-lt"/>
                <a:ea typeface="+mn-ea"/>
                <a:cs typeface="Brown LL Light" panose="02010404010101010103" pitchFamily="2" charset="77"/>
              </a:defRPr>
            </a:lvl9pPr>
          </a:lstStyle>
          <a:p>
            <a:pPr algn="just"/>
            <a:r>
              <a:rPr lang="en-US" sz="800" dirty="0">
                <a:latin typeface="+mj-lt"/>
              </a:rPr>
              <a:t>has more than 15 years’ experience (private and public sectors) in managing businesses and providing advice and training centered on environmental markets and natural capital in Australia and internationally. He is a former Australian Government Greenhouse &amp; Energy Auditor who holds a Bachelor of Business, Post Graduate Certificate in Energy Economics and a PhD in Environmental Finance. He is a Member of the Australian Institute of Company Directors.</a:t>
            </a:r>
            <a:endParaRPr lang="en-AU" sz="800" dirty="0">
              <a:latin typeface="+mj-lt"/>
            </a:endParaRPr>
          </a:p>
        </p:txBody>
      </p:sp>
      <p:sp>
        <p:nvSpPr>
          <p:cNvPr id="2" name="Slide Number Placeholder 1">
            <a:extLst>
              <a:ext uri="{FF2B5EF4-FFF2-40B4-BE49-F238E27FC236}">
                <a16:creationId xmlns:a16="http://schemas.microsoft.com/office/drawing/2014/main" id="{C1D995C0-2F7F-3876-377A-F418D88CA05F}"/>
              </a:ext>
            </a:extLst>
          </p:cNvPr>
          <p:cNvSpPr>
            <a:spLocks noGrp="1"/>
          </p:cNvSpPr>
          <p:nvPr>
            <p:ph type="sldNum" sz="quarter" idx="12"/>
          </p:nvPr>
        </p:nvSpPr>
        <p:spPr/>
        <p:txBody>
          <a:bodyPr/>
          <a:lstStyle/>
          <a:p>
            <a:fld id="{0CF3C098-057A-459F-A7C8-BC4F417EF10C}" type="slidenum">
              <a:rPr lang="en-AU" smtClean="0"/>
              <a:t>7</a:t>
            </a:fld>
            <a:endParaRPr lang="en-AU" dirty="0"/>
          </a:p>
        </p:txBody>
      </p:sp>
    </p:spTree>
    <p:extLst>
      <p:ext uri="{BB962C8B-B14F-4D97-AF65-F5344CB8AC3E}">
        <p14:creationId xmlns:p14="http://schemas.microsoft.com/office/powerpoint/2010/main" val="420010354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AD02B5-0D63-214E-AA6C-DAB3E2D79279}"/>
              </a:ext>
            </a:extLst>
          </p:cNvPr>
          <p:cNvSpPr>
            <a:spLocks noGrp="1"/>
          </p:cNvSpPr>
          <p:nvPr>
            <p:ph idx="1"/>
          </p:nvPr>
        </p:nvSpPr>
        <p:spPr>
          <a:xfrm>
            <a:off x="628650" y="870247"/>
            <a:ext cx="7886700" cy="1615633"/>
          </a:xfrm>
        </p:spPr>
        <p:txBody>
          <a:bodyPr>
            <a:normAutofit/>
          </a:bodyPr>
          <a:lstStyle/>
          <a:p>
            <a:pPr marL="0" indent="0" algn="ctr">
              <a:buNone/>
            </a:pPr>
            <a:r>
              <a:rPr lang="en-AU" sz="2000" dirty="0"/>
              <a:t>2. Next, the Econd</a:t>
            </a:r>
            <a:r>
              <a:rPr lang="en-AU" sz="2000" baseline="30000" dirty="0"/>
              <a:t>®</a:t>
            </a:r>
            <a:r>
              <a:rPr lang="en-AU" sz="2000" dirty="0"/>
              <a:t> for native vegetation at the property scale is calculated as an area-weighted average. </a:t>
            </a:r>
          </a:p>
          <a:p>
            <a:pPr marL="0" indent="0" algn="ctr">
              <a:buNone/>
            </a:pPr>
            <a:r>
              <a:rPr lang="en-AU" sz="2000" dirty="0"/>
              <a:t>This is done </a:t>
            </a:r>
            <a:r>
              <a:rPr lang="en-AU" sz="2000" b="1" u="sng" dirty="0"/>
              <a:t>in two steps</a:t>
            </a:r>
            <a:r>
              <a:rPr lang="en-AU" sz="2000" b="1" dirty="0"/>
              <a:t> if there are multiple assessment units within one sub-asset </a:t>
            </a:r>
            <a:r>
              <a:rPr lang="en-AU" sz="2000" dirty="0"/>
              <a:t>(for example, if you have multiple land-uses occurring within one ecosystem type)</a:t>
            </a:r>
          </a:p>
        </p:txBody>
      </p:sp>
      <p:sp>
        <p:nvSpPr>
          <p:cNvPr id="4" name="Slide Number Placeholder 3">
            <a:extLst>
              <a:ext uri="{FF2B5EF4-FFF2-40B4-BE49-F238E27FC236}">
                <a16:creationId xmlns:a16="http://schemas.microsoft.com/office/drawing/2014/main" id="{192D75A5-2CDA-EC4B-A521-5124DC60127F}"/>
              </a:ext>
            </a:extLst>
          </p:cNvPr>
          <p:cNvSpPr>
            <a:spLocks noGrp="1"/>
          </p:cNvSpPr>
          <p:nvPr>
            <p:ph type="sldNum" sz="quarter" idx="12"/>
          </p:nvPr>
        </p:nvSpPr>
        <p:spPr/>
        <p:txBody>
          <a:bodyPr/>
          <a:lstStyle/>
          <a:p>
            <a:fld id="{20550A7E-0215-EA48-A579-C9E7E81A0714}" type="slidenum">
              <a:rPr lang="en-AU" smtClean="0"/>
              <a:t>70</a:t>
            </a:fld>
            <a:endParaRPr lang="en-AU"/>
          </a:p>
        </p:txBody>
      </p:sp>
      <p:graphicFrame>
        <p:nvGraphicFramePr>
          <p:cNvPr id="5" name="Table 4">
            <a:extLst>
              <a:ext uri="{FF2B5EF4-FFF2-40B4-BE49-F238E27FC236}">
                <a16:creationId xmlns:a16="http://schemas.microsoft.com/office/drawing/2014/main" id="{C0D257CE-4696-DB41-ABA1-32D0E02B912E}"/>
              </a:ext>
            </a:extLst>
          </p:cNvPr>
          <p:cNvGraphicFramePr>
            <a:graphicFrameLocks noGrp="1"/>
          </p:cNvGraphicFramePr>
          <p:nvPr>
            <p:extLst>
              <p:ext uri="{D42A27DB-BD31-4B8C-83A1-F6EECF244321}">
                <p14:modId xmlns:p14="http://schemas.microsoft.com/office/powerpoint/2010/main" val="364822119"/>
              </p:ext>
            </p:extLst>
          </p:nvPr>
        </p:nvGraphicFramePr>
        <p:xfrm>
          <a:off x="864394" y="2574807"/>
          <a:ext cx="7486649" cy="2897267"/>
        </p:xfrm>
        <a:graphic>
          <a:graphicData uri="http://schemas.openxmlformats.org/drawingml/2006/table">
            <a:tbl>
              <a:tblPr>
                <a:tableStyleId>{5C22544A-7EE6-4342-B048-85BDC9FD1C3A}</a:tableStyleId>
              </a:tblPr>
              <a:tblGrid>
                <a:gridCol w="1464469">
                  <a:extLst>
                    <a:ext uri="{9D8B030D-6E8A-4147-A177-3AD203B41FA5}">
                      <a16:colId xmlns:a16="http://schemas.microsoft.com/office/drawing/2014/main" val="894994382"/>
                    </a:ext>
                  </a:extLst>
                </a:gridCol>
                <a:gridCol w="1763794">
                  <a:extLst>
                    <a:ext uri="{9D8B030D-6E8A-4147-A177-3AD203B41FA5}">
                      <a16:colId xmlns:a16="http://schemas.microsoft.com/office/drawing/2014/main" val="332797315"/>
                    </a:ext>
                  </a:extLst>
                </a:gridCol>
                <a:gridCol w="1419462">
                  <a:extLst>
                    <a:ext uri="{9D8B030D-6E8A-4147-A177-3AD203B41FA5}">
                      <a16:colId xmlns:a16="http://schemas.microsoft.com/office/drawing/2014/main" val="253717743"/>
                    </a:ext>
                  </a:extLst>
                </a:gridCol>
                <a:gridCol w="1419462">
                  <a:extLst>
                    <a:ext uri="{9D8B030D-6E8A-4147-A177-3AD203B41FA5}">
                      <a16:colId xmlns:a16="http://schemas.microsoft.com/office/drawing/2014/main" val="1763122397"/>
                    </a:ext>
                  </a:extLst>
                </a:gridCol>
                <a:gridCol w="1419462">
                  <a:extLst>
                    <a:ext uri="{9D8B030D-6E8A-4147-A177-3AD203B41FA5}">
                      <a16:colId xmlns:a16="http://schemas.microsoft.com/office/drawing/2014/main" val="1429433582"/>
                    </a:ext>
                  </a:extLst>
                </a:gridCol>
              </a:tblGrid>
              <a:tr h="787951">
                <a:tc>
                  <a:txBody>
                    <a:bodyPr/>
                    <a:lstStyle/>
                    <a:p>
                      <a:pPr algn="l" fontAlgn="ctr"/>
                      <a:r>
                        <a:rPr lang="en-AU" sz="1200" u="none" strike="noStrike" dirty="0">
                          <a:solidFill>
                            <a:schemeClr val="bg1"/>
                          </a:solidFill>
                          <a:effectLst/>
                          <a:latin typeface="+mj-lt"/>
                        </a:rPr>
                        <a:t>Sub-asset</a:t>
                      </a:r>
                      <a:endParaRPr lang="en-AU" sz="1200" b="1" i="0" u="none" strike="noStrike" dirty="0">
                        <a:solidFill>
                          <a:schemeClr val="bg1"/>
                        </a:solidFill>
                        <a:effectLst/>
                        <a:latin typeface="+mj-lt"/>
                      </a:endParaRPr>
                    </a:p>
                  </a:txBody>
                  <a:tcPr marL="171450" marR="9525" marT="9525" marB="0" anchor="ctr">
                    <a:solidFill>
                      <a:schemeClr val="tx2"/>
                    </a:solidFill>
                  </a:tcPr>
                </a:tc>
                <a:tc>
                  <a:txBody>
                    <a:bodyPr/>
                    <a:lstStyle/>
                    <a:p>
                      <a:pPr algn="ctr" fontAlgn="ctr"/>
                      <a:r>
                        <a:rPr lang="en-AU" sz="1200" u="none" strike="noStrike" dirty="0">
                          <a:solidFill>
                            <a:schemeClr val="bg1"/>
                          </a:solidFill>
                          <a:effectLst/>
                          <a:latin typeface="+mj-lt"/>
                        </a:rPr>
                        <a:t>Assessment unit</a:t>
                      </a:r>
                      <a:endParaRPr lang="en-AU" sz="1200" b="1" i="0" u="none" strike="noStrike" dirty="0">
                        <a:solidFill>
                          <a:schemeClr val="bg1"/>
                        </a:solidFill>
                        <a:effectLst/>
                        <a:latin typeface="+mj-lt"/>
                      </a:endParaRPr>
                    </a:p>
                  </a:txBody>
                  <a:tcPr marL="9525" marR="9525" marT="9525" marB="0" anchor="ctr">
                    <a:solidFill>
                      <a:schemeClr val="tx2"/>
                    </a:solidFill>
                  </a:tcPr>
                </a:tc>
                <a:tc>
                  <a:txBody>
                    <a:bodyPr/>
                    <a:lstStyle/>
                    <a:p>
                      <a:pPr algn="ctr" fontAlgn="ctr"/>
                      <a:r>
                        <a:rPr lang="en-AU" sz="1200" b="1" i="0" u="none" strike="noStrike" dirty="0">
                          <a:solidFill>
                            <a:schemeClr val="bg1"/>
                          </a:solidFill>
                          <a:effectLst/>
                          <a:latin typeface="+mj-lt"/>
                        </a:rPr>
                        <a:t>Assessment unit Econd</a:t>
                      </a:r>
                      <a:r>
                        <a:rPr lang="en-AU" sz="1200" b="1" i="0" u="none" strike="noStrike" baseline="30000" dirty="0">
                          <a:solidFill>
                            <a:schemeClr val="bg1"/>
                          </a:solidFill>
                          <a:effectLst/>
                          <a:latin typeface="+mj-lt"/>
                        </a:rPr>
                        <a:t>®</a:t>
                      </a:r>
                    </a:p>
                  </a:txBody>
                  <a:tcPr marL="9525" marR="9525" marT="9525" marB="0" anchor="ctr">
                    <a:solidFill>
                      <a:schemeClr val="tx2"/>
                    </a:solidFill>
                  </a:tcPr>
                </a:tc>
                <a:tc>
                  <a:txBody>
                    <a:bodyPr/>
                    <a:lstStyle/>
                    <a:p>
                      <a:pPr algn="ctr" fontAlgn="ctr"/>
                      <a:r>
                        <a:rPr lang="en-AU" sz="1200" b="1" i="0" u="none" strike="noStrike" baseline="0" dirty="0">
                          <a:solidFill>
                            <a:schemeClr val="bg1"/>
                          </a:solidFill>
                          <a:effectLst/>
                          <a:latin typeface="+mj-lt"/>
                        </a:rPr>
                        <a:t>Relative size of assessment unit compared to sub-asset area</a:t>
                      </a:r>
                    </a:p>
                  </a:txBody>
                  <a:tcPr marL="9525" marR="9525" marT="9525" marB="0" anchor="ctr">
                    <a:solidFill>
                      <a:schemeClr val="tx2"/>
                    </a:solidFill>
                  </a:tcPr>
                </a:tc>
                <a:tc>
                  <a:txBody>
                    <a:bodyPr/>
                    <a:lstStyle/>
                    <a:p>
                      <a:pPr algn="ctr" fontAlgn="ctr"/>
                      <a:r>
                        <a:rPr lang="en-AU" sz="1200" b="1" i="0" u="none" strike="noStrike" dirty="0">
                          <a:solidFill>
                            <a:schemeClr val="bg1"/>
                          </a:solidFill>
                          <a:effectLst/>
                          <a:latin typeface="+mj-lt"/>
                        </a:rPr>
                        <a:t>Sub-asset Econd</a:t>
                      </a:r>
                      <a:r>
                        <a:rPr lang="en-AU" sz="1200" b="1" i="0" u="none" strike="noStrike" baseline="30000" dirty="0">
                          <a:solidFill>
                            <a:schemeClr val="bg1"/>
                          </a:solidFill>
                          <a:effectLst/>
                          <a:latin typeface="+mj-lt"/>
                        </a:rPr>
                        <a:t>®</a:t>
                      </a:r>
                    </a:p>
                  </a:txBody>
                  <a:tcPr marL="9525" marR="9525" marT="9525" marB="0" anchor="ctr">
                    <a:solidFill>
                      <a:schemeClr val="tx2"/>
                    </a:solidFill>
                  </a:tcPr>
                </a:tc>
                <a:extLst>
                  <a:ext uri="{0D108BD9-81ED-4DB2-BD59-A6C34878D82A}">
                    <a16:rowId xmlns:a16="http://schemas.microsoft.com/office/drawing/2014/main" val="3824211483"/>
                  </a:ext>
                </a:extLst>
              </a:tr>
              <a:tr h="631286">
                <a:tc rowSpan="4">
                  <a:txBody>
                    <a:bodyPr/>
                    <a:lstStyle/>
                    <a:p>
                      <a:pPr algn="ctr" fontAlgn="ctr"/>
                      <a:r>
                        <a:rPr lang="en-AU" sz="1400" u="none" strike="noStrike" dirty="0">
                          <a:solidFill>
                            <a:schemeClr val="bg1"/>
                          </a:solidFill>
                          <a:effectLst/>
                          <a:latin typeface="+mj-lt"/>
                        </a:rPr>
                        <a:t>Regional Ecosystem 11.5.1</a:t>
                      </a:r>
                      <a:endParaRPr lang="en-AU" sz="1400" b="1" i="0" u="none" strike="noStrike" dirty="0">
                        <a:solidFill>
                          <a:schemeClr val="bg1"/>
                        </a:solidFill>
                        <a:effectLst/>
                        <a:latin typeface="+mj-lt"/>
                      </a:endParaRPr>
                    </a:p>
                  </a:txBody>
                  <a:tcPr marL="9525" marR="9525" marT="9525" marB="0" anchor="ctr">
                    <a:solidFill>
                      <a:schemeClr val="tx2"/>
                    </a:solidFill>
                  </a:tcPr>
                </a:tc>
                <a:tc>
                  <a:txBody>
                    <a:bodyPr/>
                    <a:lstStyle/>
                    <a:p>
                      <a:pPr algn="ctr" fontAlgn="ctr"/>
                      <a:r>
                        <a:rPr lang="en-AU" sz="1400" u="none" strike="noStrike" dirty="0">
                          <a:solidFill>
                            <a:schemeClr val="bg1"/>
                          </a:solidFill>
                          <a:effectLst/>
                          <a:latin typeface="+mj-lt"/>
                        </a:rPr>
                        <a:t>RE 11.5.1 - Woodland restoration</a:t>
                      </a:r>
                      <a:endParaRPr lang="en-AU" sz="1400" b="0" i="0" u="none" strike="noStrike" dirty="0">
                        <a:solidFill>
                          <a:schemeClr val="bg1"/>
                        </a:solidFill>
                        <a:effectLst/>
                        <a:latin typeface="+mj-lt"/>
                      </a:endParaRPr>
                    </a:p>
                  </a:txBody>
                  <a:tcPr marL="9525" marR="9525" marT="9525" marB="0" anchor="ctr">
                    <a:solidFill>
                      <a:schemeClr val="accent2"/>
                    </a:solidFill>
                  </a:tcPr>
                </a:tc>
                <a:tc>
                  <a:txBody>
                    <a:bodyPr/>
                    <a:lstStyle/>
                    <a:p>
                      <a:pPr algn="ctr" fontAlgn="ctr"/>
                      <a:r>
                        <a:rPr lang="en-AU" sz="1400" b="0" i="0" u="none" strike="noStrike" dirty="0">
                          <a:solidFill>
                            <a:srgbClr val="000000"/>
                          </a:solidFill>
                          <a:effectLst/>
                          <a:latin typeface="+mj-lt"/>
                        </a:rPr>
                        <a:t>74.6</a:t>
                      </a:r>
                    </a:p>
                  </a:txBody>
                  <a:tcPr marL="9525" marR="9525" marT="9525" marB="0" anchor="ctr">
                    <a:solidFill>
                      <a:schemeClr val="accent4"/>
                    </a:solidFill>
                  </a:tcPr>
                </a:tc>
                <a:tc>
                  <a:txBody>
                    <a:bodyPr/>
                    <a:lstStyle/>
                    <a:p>
                      <a:pPr algn="ctr" fontAlgn="ctr"/>
                      <a:r>
                        <a:rPr lang="en-AU" sz="1400" b="0" i="0" u="none" strike="noStrike" dirty="0">
                          <a:solidFill>
                            <a:srgbClr val="000000"/>
                          </a:solidFill>
                          <a:effectLst/>
                          <a:latin typeface="+mj-lt"/>
                        </a:rPr>
                        <a:t>3%</a:t>
                      </a:r>
                    </a:p>
                  </a:txBody>
                  <a:tcPr marL="9525" marR="9525" marT="9525" marB="0" anchor="ctr">
                    <a:solidFill>
                      <a:schemeClr val="accent4"/>
                    </a:solidFill>
                  </a:tcPr>
                </a:tc>
                <a:tc rowSpan="4">
                  <a:txBody>
                    <a:bodyPr/>
                    <a:lstStyle/>
                    <a:p>
                      <a:pPr algn="ctr" fontAlgn="ctr"/>
                      <a:r>
                        <a:rPr lang="en-AU" sz="1400" b="1" i="0" u="none" strike="noStrike" dirty="0">
                          <a:solidFill>
                            <a:srgbClr val="000000"/>
                          </a:solidFill>
                          <a:effectLst/>
                          <a:latin typeface="+mj-lt"/>
                        </a:rPr>
                        <a:t>39.7</a:t>
                      </a:r>
                    </a:p>
                  </a:txBody>
                  <a:tcPr marL="9525" marR="9525" marT="9525" marB="0" anchor="ctr">
                    <a:solidFill>
                      <a:schemeClr val="accent5"/>
                    </a:solidFill>
                  </a:tcPr>
                </a:tc>
                <a:extLst>
                  <a:ext uri="{0D108BD9-81ED-4DB2-BD59-A6C34878D82A}">
                    <a16:rowId xmlns:a16="http://schemas.microsoft.com/office/drawing/2014/main" val="729236425"/>
                  </a:ext>
                </a:extLst>
              </a:tr>
              <a:tr h="498456">
                <a:tc vMerge="1">
                  <a:txBody>
                    <a:bodyPr/>
                    <a:lstStyle/>
                    <a:p>
                      <a:endParaRPr lang="en-AU"/>
                    </a:p>
                  </a:txBody>
                  <a:tcPr/>
                </a:tc>
                <a:tc>
                  <a:txBody>
                    <a:bodyPr/>
                    <a:lstStyle/>
                    <a:p>
                      <a:pPr algn="ctr" fontAlgn="ctr"/>
                      <a:r>
                        <a:rPr lang="en-AU" sz="1400" u="none" strike="noStrike" dirty="0">
                          <a:solidFill>
                            <a:schemeClr val="bg1"/>
                          </a:solidFill>
                          <a:effectLst/>
                          <a:latin typeface="+mj-lt"/>
                        </a:rPr>
                        <a:t>RE 11.5.1 - Protected woodland</a:t>
                      </a:r>
                      <a:endParaRPr lang="en-AU" sz="1400" b="0" i="0" u="none" strike="noStrike" dirty="0">
                        <a:solidFill>
                          <a:schemeClr val="bg1"/>
                        </a:solidFill>
                        <a:effectLst/>
                        <a:latin typeface="+mj-lt"/>
                      </a:endParaRPr>
                    </a:p>
                  </a:txBody>
                  <a:tcPr marL="9525" marR="9525" marT="9525" marB="0" anchor="ctr">
                    <a:solidFill>
                      <a:schemeClr val="accent2"/>
                    </a:solidFill>
                  </a:tcPr>
                </a:tc>
                <a:tc>
                  <a:txBody>
                    <a:bodyPr/>
                    <a:lstStyle/>
                    <a:p>
                      <a:pPr algn="ctr" fontAlgn="ctr"/>
                      <a:r>
                        <a:rPr lang="en-AU" sz="1400" b="0" i="0" u="none" strike="noStrike" dirty="0">
                          <a:solidFill>
                            <a:srgbClr val="000000"/>
                          </a:solidFill>
                          <a:effectLst/>
                          <a:latin typeface="+mj-lt"/>
                        </a:rPr>
                        <a:t>85.4</a:t>
                      </a:r>
                    </a:p>
                  </a:txBody>
                  <a:tcPr marL="9525" marR="9525" marT="9525" marB="0" anchor="ctr">
                    <a:solidFill>
                      <a:schemeClr val="accent4"/>
                    </a:solidFill>
                  </a:tcPr>
                </a:tc>
                <a:tc>
                  <a:txBody>
                    <a:bodyPr/>
                    <a:lstStyle/>
                    <a:p>
                      <a:pPr algn="ctr" fontAlgn="ctr"/>
                      <a:r>
                        <a:rPr lang="en-AU" sz="1400" b="0" i="0" u="none" strike="noStrike" dirty="0">
                          <a:solidFill>
                            <a:srgbClr val="000000"/>
                          </a:solidFill>
                          <a:effectLst/>
                          <a:latin typeface="+mj-lt"/>
                        </a:rPr>
                        <a:t>43%</a:t>
                      </a:r>
                    </a:p>
                  </a:txBody>
                  <a:tcPr marL="9525" marR="9525" marT="9525" marB="0" anchor="ctr">
                    <a:solidFill>
                      <a:schemeClr val="accent4"/>
                    </a:solidFill>
                  </a:tcPr>
                </a:tc>
                <a:tc vMerge="1">
                  <a:txBody>
                    <a:bodyPr/>
                    <a:lstStyle/>
                    <a:p>
                      <a:pPr algn="ctr" fontAlgn="ctr"/>
                      <a:endParaRPr lang="en-AU" sz="1200" b="0" i="0" u="none" strike="noStrike" dirty="0">
                        <a:solidFill>
                          <a:srgbClr val="000000"/>
                        </a:solidFill>
                        <a:effectLst/>
                        <a:latin typeface="Calibri Light" panose="020F0302020204030204" pitchFamily="34" charset="0"/>
                      </a:endParaRPr>
                    </a:p>
                  </a:txBody>
                  <a:tcPr marL="9525" marR="9525" marT="9525" marB="0" anchor="ctr"/>
                </a:tc>
                <a:extLst>
                  <a:ext uri="{0D108BD9-81ED-4DB2-BD59-A6C34878D82A}">
                    <a16:rowId xmlns:a16="http://schemas.microsoft.com/office/drawing/2014/main" val="2874089723"/>
                  </a:ext>
                </a:extLst>
              </a:tr>
              <a:tr h="489787">
                <a:tc vMerge="1">
                  <a:txBody>
                    <a:bodyPr/>
                    <a:lstStyle/>
                    <a:p>
                      <a:endParaRPr lang="en-AU"/>
                    </a:p>
                  </a:txBody>
                  <a:tcPr/>
                </a:tc>
                <a:tc>
                  <a:txBody>
                    <a:bodyPr/>
                    <a:lstStyle/>
                    <a:p>
                      <a:pPr algn="ctr" fontAlgn="ctr"/>
                      <a:r>
                        <a:rPr lang="en-AU" sz="1400" u="none" strike="noStrike" dirty="0">
                          <a:solidFill>
                            <a:schemeClr val="bg1"/>
                          </a:solidFill>
                          <a:effectLst/>
                          <a:latin typeface="+mj-lt"/>
                        </a:rPr>
                        <a:t>RE 11.5.1 - Poultry farm</a:t>
                      </a:r>
                      <a:endParaRPr lang="en-AU" sz="1400" b="0" i="0" u="none" strike="noStrike" dirty="0">
                        <a:solidFill>
                          <a:schemeClr val="bg1"/>
                        </a:solidFill>
                        <a:effectLst/>
                        <a:latin typeface="+mj-lt"/>
                      </a:endParaRPr>
                    </a:p>
                  </a:txBody>
                  <a:tcPr marL="9525" marR="9525" marT="9525" marB="0" anchor="ctr">
                    <a:solidFill>
                      <a:schemeClr val="accent2"/>
                    </a:solidFill>
                  </a:tcPr>
                </a:tc>
                <a:tc>
                  <a:txBody>
                    <a:bodyPr/>
                    <a:lstStyle/>
                    <a:p>
                      <a:pPr algn="ctr" fontAlgn="ctr"/>
                      <a:r>
                        <a:rPr lang="en-AU" sz="1400" b="0" i="0" u="none" strike="noStrike" dirty="0">
                          <a:solidFill>
                            <a:srgbClr val="000000"/>
                          </a:solidFill>
                          <a:effectLst/>
                          <a:latin typeface="+mj-lt"/>
                        </a:rPr>
                        <a:t>1.3</a:t>
                      </a:r>
                    </a:p>
                  </a:txBody>
                  <a:tcPr marL="9525" marR="9525" marT="9525" marB="0" anchor="ctr">
                    <a:solidFill>
                      <a:schemeClr val="accent4"/>
                    </a:solidFill>
                  </a:tcPr>
                </a:tc>
                <a:tc>
                  <a:txBody>
                    <a:bodyPr/>
                    <a:lstStyle/>
                    <a:p>
                      <a:pPr algn="ctr" fontAlgn="ctr"/>
                      <a:r>
                        <a:rPr lang="en-AU" sz="1400" b="0" i="0" u="none" strike="noStrike" dirty="0">
                          <a:solidFill>
                            <a:srgbClr val="000000"/>
                          </a:solidFill>
                          <a:effectLst/>
                          <a:latin typeface="+mj-lt"/>
                        </a:rPr>
                        <a:t>2%</a:t>
                      </a:r>
                    </a:p>
                  </a:txBody>
                  <a:tcPr marL="9525" marR="9525" marT="9525" marB="0" anchor="ctr">
                    <a:solidFill>
                      <a:schemeClr val="accent4"/>
                    </a:solidFill>
                  </a:tcPr>
                </a:tc>
                <a:tc vMerge="1">
                  <a:txBody>
                    <a:bodyPr/>
                    <a:lstStyle/>
                    <a:p>
                      <a:pPr algn="ctr" fontAlgn="ctr"/>
                      <a:endParaRPr lang="en-AU" sz="1200" b="0" i="0" u="none" strike="noStrike" dirty="0">
                        <a:solidFill>
                          <a:srgbClr val="000000"/>
                        </a:solidFill>
                        <a:effectLst/>
                        <a:latin typeface="Calibri Light" panose="020F0302020204030204" pitchFamily="34" charset="0"/>
                      </a:endParaRPr>
                    </a:p>
                  </a:txBody>
                  <a:tcPr marL="9525" marR="9525" marT="9525" marB="0" anchor="ctr"/>
                </a:tc>
                <a:extLst>
                  <a:ext uri="{0D108BD9-81ED-4DB2-BD59-A6C34878D82A}">
                    <a16:rowId xmlns:a16="http://schemas.microsoft.com/office/drawing/2014/main" val="939466748"/>
                  </a:ext>
                </a:extLst>
              </a:tr>
              <a:tr h="489787">
                <a:tc vMerge="1">
                  <a:txBody>
                    <a:bodyPr/>
                    <a:lstStyle/>
                    <a:p>
                      <a:endParaRPr lang="en-AU"/>
                    </a:p>
                  </a:txBody>
                  <a:tcPr/>
                </a:tc>
                <a:tc>
                  <a:txBody>
                    <a:bodyPr/>
                    <a:lstStyle/>
                    <a:p>
                      <a:pPr algn="ctr" fontAlgn="ctr"/>
                      <a:r>
                        <a:rPr lang="en-AU" sz="1400" u="none" strike="noStrike" dirty="0">
                          <a:solidFill>
                            <a:schemeClr val="bg1"/>
                          </a:solidFill>
                          <a:effectLst/>
                          <a:latin typeface="+mj-lt"/>
                        </a:rPr>
                        <a:t>RE 11.5.1 - Grazing</a:t>
                      </a:r>
                      <a:endParaRPr lang="en-AU" sz="1400" b="0" i="0" u="none" strike="noStrike" dirty="0">
                        <a:solidFill>
                          <a:schemeClr val="bg1"/>
                        </a:solidFill>
                        <a:effectLst/>
                        <a:latin typeface="+mj-lt"/>
                      </a:endParaRPr>
                    </a:p>
                  </a:txBody>
                  <a:tcPr marL="9525" marR="9525" marT="9525" marB="0" anchor="ctr">
                    <a:solidFill>
                      <a:schemeClr val="accent2"/>
                    </a:solidFill>
                  </a:tcPr>
                </a:tc>
                <a:tc>
                  <a:txBody>
                    <a:bodyPr/>
                    <a:lstStyle/>
                    <a:p>
                      <a:pPr algn="ctr" fontAlgn="ctr"/>
                      <a:r>
                        <a:rPr lang="en-AU" sz="1400" b="0" i="0" u="none" strike="noStrike" dirty="0">
                          <a:solidFill>
                            <a:srgbClr val="000000"/>
                          </a:solidFill>
                          <a:effectLst/>
                          <a:latin typeface="+mj-lt"/>
                        </a:rPr>
                        <a:t>0.9</a:t>
                      </a:r>
                    </a:p>
                  </a:txBody>
                  <a:tcPr marL="9525" marR="9525" marT="9525" marB="0" anchor="ctr">
                    <a:solidFill>
                      <a:schemeClr val="accent4"/>
                    </a:solidFill>
                  </a:tcPr>
                </a:tc>
                <a:tc>
                  <a:txBody>
                    <a:bodyPr/>
                    <a:lstStyle/>
                    <a:p>
                      <a:pPr algn="ctr" fontAlgn="ctr"/>
                      <a:r>
                        <a:rPr lang="en-AU" sz="1400" b="0" i="0" u="none" strike="noStrike" dirty="0">
                          <a:solidFill>
                            <a:srgbClr val="000000"/>
                          </a:solidFill>
                          <a:effectLst/>
                          <a:latin typeface="+mj-lt"/>
                        </a:rPr>
                        <a:t>52%</a:t>
                      </a:r>
                    </a:p>
                  </a:txBody>
                  <a:tcPr marL="9525" marR="9525" marT="9525" marB="0" anchor="ctr">
                    <a:solidFill>
                      <a:schemeClr val="accent4"/>
                    </a:solidFill>
                  </a:tcPr>
                </a:tc>
                <a:tc vMerge="1">
                  <a:txBody>
                    <a:bodyPr/>
                    <a:lstStyle/>
                    <a:p>
                      <a:pPr algn="ctr" fontAlgn="ctr"/>
                      <a:endParaRPr lang="en-AU" sz="1200" b="0" i="0" u="none" strike="noStrike" dirty="0">
                        <a:solidFill>
                          <a:srgbClr val="000000"/>
                        </a:solidFill>
                        <a:effectLst/>
                        <a:latin typeface="Calibri Light" panose="020F0302020204030204" pitchFamily="34" charset="0"/>
                      </a:endParaRPr>
                    </a:p>
                  </a:txBody>
                  <a:tcPr marL="9525" marR="9525" marT="9525" marB="0" anchor="ctr"/>
                </a:tc>
                <a:extLst>
                  <a:ext uri="{0D108BD9-81ED-4DB2-BD59-A6C34878D82A}">
                    <a16:rowId xmlns:a16="http://schemas.microsoft.com/office/drawing/2014/main" val="2082831678"/>
                  </a:ext>
                </a:extLst>
              </a:tr>
            </a:tbl>
          </a:graphicData>
        </a:graphic>
      </p:graphicFrame>
      <p:sp>
        <p:nvSpPr>
          <p:cNvPr id="6" name="TextBox 5">
            <a:extLst>
              <a:ext uri="{FF2B5EF4-FFF2-40B4-BE49-F238E27FC236}">
                <a16:creationId xmlns:a16="http://schemas.microsoft.com/office/drawing/2014/main" id="{412552C0-5C53-0746-A457-48050A944F89}"/>
              </a:ext>
            </a:extLst>
          </p:cNvPr>
          <p:cNvSpPr txBox="1"/>
          <p:nvPr/>
        </p:nvSpPr>
        <p:spPr>
          <a:xfrm>
            <a:off x="152748" y="5677497"/>
            <a:ext cx="7886700" cy="830997"/>
          </a:xfrm>
          <a:prstGeom prst="rect">
            <a:avLst/>
          </a:prstGeom>
          <a:solidFill>
            <a:schemeClr val="tx2"/>
          </a:solidFill>
          <a:ln w="38100">
            <a:solidFill>
              <a:schemeClr val="accent5"/>
            </a:solidFill>
          </a:ln>
        </p:spPr>
        <p:txBody>
          <a:bodyPr wrap="square" rtlCol="0">
            <a:spAutoFit/>
          </a:bodyPr>
          <a:lstStyle/>
          <a:p>
            <a:pPr algn="ctr"/>
            <a:r>
              <a:rPr lang="en-AU" sz="1600" dirty="0">
                <a:solidFill>
                  <a:schemeClr val="bg1"/>
                </a:solidFill>
                <a:latin typeface="+mj-lt"/>
              </a:rPr>
              <a:t>Sub-asset Econd</a:t>
            </a:r>
            <a:r>
              <a:rPr lang="en-AU" sz="1600" baseline="30000" dirty="0">
                <a:solidFill>
                  <a:schemeClr val="bg1"/>
                </a:solidFill>
                <a:latin typeface="+mj-lt"/>
              </a:rPr>
              <a:t>®</a:t>
            </a:r>
            <a:r>
              <a:rPr lang="en-AU" sz="1600" dirty="0">
                <a:solidFill>
                  <a:schemeClr val="bg1"/>
                </a:solidFill>
                <a:latin typeface="+mj-lt"/>
              </a:rPr>
              <a:t> is calculated as the sum of the area weighted assessment unit Econd</a:t>
            </a:r>
            <a:r>
              <a:rPr lang="en-AU" sz="1600" baseline="30000" dirty="0">
                <a:solidFill>
                  <a:schemeClr val="bg1"/>
                </a:solidFill>
                <a:latin typeface="+mj-lt"/>
              </a:rPr>
              <a:t>®</a:t>
            </a:r>
          </a:p>
          <a:p>
            <a:pPr algn="ctr"/>
            <a:endParaRPr lang="en-AU" sz="1600" dirty="0">
              <a:solidFill>
                <a:schemeClr val="bg1"/>
              </a:solidFill>
              <a:latin typeface="+mj-lt"/>
            </a:endParaRPr>
          </a:p>
          <a:p>
            <a:pPr algn="ctr"/>
            <a:r>
              <a:rPr lang="en-AU" sz="1600" i="1" dirty="0">
                <a:solidFill>
                  <a:schemeClr val="bg1"/>
                </a:solidFill>
                <a:latin typeface="+mj-lt"/>
              </a:rPr>
              <a:t>39.69 = (74.6 x 0.03) + (85.4 x 0.43) + (1.3 x 0.2) + (0.9 x 0.52)</a:t>
            </a:r>
          </a:p>
        </p:txBody>
      </p:sp>
      <p:cxnSp>
        <p:nvCxnSpPr>
          <p:cNvPr id="7" name="Curved Connector 6">
            <a:extLst>
              <a:ext uri="{FF2B5EF4-FFF2-40B4-BE49-F238E27FC236}">
                <a16:creationId xmlns:a16="http://schemas.microsoft.com/office/drawing/2014/main" id="{31BC5624-C3C6-B54C-8E13-042F459B2B97}"/>
              </a:ext>
            </a:extLst>
          </p:cNvPr>
          <p:cNvCxnSpPr>
            <a:cxnSpLocks/>
            <a:stCxn id="6" idx="3"/>
          </p:cNvCxnSpPr>
          <p:nvPr/>
        </p:nvCxnSpPr>
        <p:spPr>
          <a:xfrm flipV="1">
            <a:off x="8039448" y="5472074"/>
            <a:ext cx="240158" cy="620922"/>
          </a:xfrm>
          <a:prstGeom prst="curvedConnector2">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208095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AD02B5-0D63-214E-AA6C-DAB3E2D79279}"/>
              </a:ext>
            </a:extLst>
          </p:cNvPr>
          <p:cNvSpPr>
            <a:spLocks noGrp="1"/>
          </p:cNvSpPr>
          <p:nvPr>
            <p:ph idx="1"/>
          </p:nvPr>
        </p:nvSpPr>
        <p:spPr>
          <a:xfrm>
            <a:off x="628650" y="1098992"/>
            <a:ext cx="7886700" cy="1615633"/>
          </a:xfrm>
        </p:spPr>
        <p:txBody>
          <a:bodyPr>
            <a:normAutofit/>
          </a:bodyPr>
          <a:lstStyle/>
          <a:p>
            <a:pPr marL="0" indent="0" algn="ctr">
              <a:buNone/>
            </a:pPr>
            <a:r>
              <a:rPr lang="en-AU" sz="2000" dirty="0"/>
              <a:t>Once sub-asset Econd</a:t>
            </a:r>
            <a:r>
              <a:rPr lang="en-AU" sz="2000" baseline="30000" dirty="0"/>
              <a:t>® </a:t>
            </a:r>
            <a:r>
              <a:rPr lang="en-AU" sz="2000" dirty="0"/>
              <a:t>have been calculated for all sub-assets this can be aggregated into a property wide Econd</a:t>
            </a:r>
            <a:r>
              <a:rPr lang="en-AU" sz="2000" baseline="30000" dirty="0"/>
              <a:t>®</a:t>
            </a:r>
            <a:r>
              <a:rPr lang="en-AU" sz="2000" dirty="0"/>
              <a:t> for the asset</a:t>
            </a:r>
          </a:p>
        </p:txBody>
      </p:sp>
      <p:sp>
        <p:nvSpPr>
          <p:cNvPr id="4" name="Slide Number Placeholder 3">
            <a:extLst>
              <a:ext uri="{FF2B5EF4-FFF2-40B4-BE49-F238E27FC236}">
                <a16:creationId xmlns:a16="http://schemas.microsoft.com/office/drawing/2014/main" id="{192D75A5-2CDA-EC4B-A521-5124DC60127F}"/>
              </a:ext>
            </a:extLst>
          </p:cNvPr>
          <p:cNvSpPr>
            <a:spLocks noGrp="1"/>
          </p:cNvSpPr>
          <p:nvPr>
            <p:ph type="sldNum" sz="quarter" idx="12"/>
          </p:nvPr>
        </p:nvSpPr>
        <p:spPr/>
        <p:txBody>
          <a:bodyPr/>
          <a:lstStyle/>
          <a:p>
            <a:fld id="{20550A7E-0215-EA48-A579-C9E7E81A0714}" type="slidenum">
              <a:rPr lang="en-AU" smtClean="0"/>
              <a:t>71</a:t>
            </a:fld>
            <a:endParaRPr lang="en-AU"/>
          </a:p>
        </p:txBody>
      </p:sp>
      <p:graphicFrame>
        <p:nvGraphicFramePr>
          <p:cNvPr id="5" name="Table 4">
            <a:extLst>
              <a:ext uri="{FF2B5EF4-FFF2-40B4-BE49-F238E27FC236}">
                <a16:creationId xmlns:a16="http://schemas.microsoft.com/office/drawing/2014/main" id="{C0D257CE-4696-DB41-ABA1-32D0E02B912E}"/>
              </a:ext>
            </a:extLst>
          </p:cNvPr>
          <p:cNvGraphicFramePr>
            <a:graphicFrameLocks noGrp="1"/>
          </p:cNvGraphicFramePr>
          <p:nvPr>
            <p:extLst>
              <p:ext uri="{D42A27DB-BD31-4B8C-83A1-F6EECF244321}">
                <p14:modId xmlns:p14="http://schemas.microsoft.com/office/powerpoint/2010/main" val="972490940"/>
              </p:ext>
            </p:extLst>
          </p:nvPr>
        </p:nvGraphicFramePr>
        <p:xfrm>
          <a:off x="728663" y="1935383"/>
          <a:ext cx="7472364" cy="2826816"/>
        </p:xfrm>
        <a:graphic>
          <a:graphicData uri="http://schemas.openxmlformats.org/drawingml/2006/table">
            <a:tbl>
              <a:tblPr>
                <a:tableStyleId>{5C22544A-7EE6-4342-B048-85BDC9FD1C3A}</a:tableStyleId>
              </a:tblPr>
              <a:tblGrid>
                <a:gridCol w="1868091">
                  <a:extLst>
                    <a:ext uri="{9D8B030D-6E8A-4147-A177-3AD203B41FA5}">
                      <a16:colId xmlns:a16="http://schemas.microsoft.com/office/drawing/2014/main" val="332797315"/>
                    </a:ext>
                  </a:extLst>
                </a:gridCol>
                <a:gridCol w="1868091">
                  <a:extLst>
                    <a:ext uri="{9D8B030D-6E8A-4147-A177-3AD203B41FA5}">
                      <a16:colId xmlns:a16="http://schemas.microsoft.com/office/drawing/2014/main" val="253717743"/>
                    </a:ext>
                  </a:extLst>
                </a:gridCol>
                <a:gridCol w="1868091">
                  <a:extLst>
                    <a:ext uri="{9D8B030D-6E8A-4147-A177-3AD203B41FA5}">
                      <a16:colId xmlns:a16="http://schemas.microsoft.com/office/drawing/2014/main" val="1418096051"/>
                    </a:ext>
                  </a:extLst>
                </a:gridCol>
                <a:gridCol w="1868091">
                  <a:extLst>
                    <a:ext uri="{9D8B030D-6E8A-4147-A177-3AD203B41FA5}">
                      <a16:colId xmlns:a16="http://schemas.microsoft.com/office/drawing/2014/main" val="1429433582"/>
                    </a:ext>
                  </a:extLst>
                </a:gridCol>
              </a:tblGrid>
              <a:tr h="810816">
                <a:tc>
                  <a:txBody>
                    <a:bodyPr/>
                    <a:lstStyle/>
                    <a:p>
                      <a:pPr algn="ctr" fontAlgn="ctr"/>
                      <a:r>
                        <a:rPr lang="en-AU" sz="1400" u="none" strike="noStrike" dirty="0">
                          <a:solidFill>
                            <a:schemeClr val="bg1"/>
                          </a:solidFill>
                          <a:effectLst/>
                          <a:latin typeface="+mj-lt"/>
                        </a:rPr>
                        <a:t>Sub-asset</a:t>
                      </a:r>
                      <a:endParaRPr lang="en-AU" sz="1400" b="1" i="0" u="none" strike="noStrike" dirty="0">
                        <a:solidFill>
                          <a:schemeClr val="bg1"/>
                        </a:solidFill>
                        <a:effectLst/>
                        <a:latin typeface="+mj-lt"/>
                      </a:endParaRPr>
                    </a:p>
                  </a:txBody>
                  <a:tcPr marL="9525" marR="9525" marT="9525" marB="0" anchor="ctr">
                    <a:solidFill>
                      <a:schemeClr val="tx2"/>
                    </a:solidFill>
                  </a:tcPr>
                </a:tc>
                <a:tc>
                  <a:txBody>
                    <a:bodyPr/>
                    <a:lstStyle/>
                    <a:p>
                      <a:pPr algn="ctr" fontAlgn="ctr"/>
                      <a:r>
                        <a:rPr lang="en-AU" sz="1400" b="1" i="0" u="none" strike="noStrike" dirty="0">
                          <a:solidFill>
                            <a:schemeClr val="bg1"/>
                          </a:solidFill>
                          <a:effectLst/>
                          <a:latin typeface="+mj-lt"/>
                        </a:rPr>
                        <a:t>Sub-asset Econd</a:t>
                      </a:r>
                      <a:r>
                        <a:rPr lang="en-AU" sz="1400" b="1" i="0" u="none" strike="noStrike" baseline="30000" dirty="0">
                          <a:solidFill>
                            <a:schemeClr val="bg1"/>
                          </a:solidFill>
                          <a:effectLst/>
                          <a:latin typeface="+mj-lt"/>
                        </a:rPr>
                        <a:t>®</a:t>
                      </a:r>
                    </a:p>
                  </a:txBody>
                  <a:tcPr marL="9525" marR="9525" marT="9525" marB="0" anchor="ctr">
                    <a:solidFill>
                      <a:schemeClr val="tx2"/>
                    </a:solidFill>
                  </a:tcPr>
                </a:tc>
                <a:tc>
                  <a:txBody>
                    <a:bodyPr/>
                    <a:lstStyle/>
                    <a:p>
                      <a:pPr algn="ctr" fontAlgn="ctr"/>
                      <a:r>
                        <a:rPr lang="en-AU" sz="1400" b="1" i="0" u="none" strike="noStrike" baseline="0" dirty="0">
                          <a:solidFill>
                            <a:schemeClr val="bg1"/>
                          </a:solidFill>
                          <a:effectLst/>
                          <a:latin typeface="+mj-lt"/>
                        </a:rPr>
                        <a:t>Relative size of sub-asset compared to account area</a:t>
                      </a:r>
                    </a:p>
                  </a:txBody>
                  <a:tcPr marL="9525" marR="9525" marT="9525" marB="0" anchor="ctr">
                    <a:solidFill>
                      <a:schemeClr val="tx2"/>
                    </a:solidFill>
                  </a:tcPr>
                </a:tc>
                <a:tc>
                  <a:txBody>
                    <a:bodyPr/>
                    <a:lstStyle/>
                    <a:p>
                      <a:pPr algn="ctr" fontAlgn="ctr"/>
                      <a:r>
                        <a:rPr lang="en-AU" sz="1400" b="1" i="0" u="none" strike="noStrike" dirty="0">
                          <a:solidFill>
                            <a:schemeClr val="bg1"/>
                          </a:solidFill>
                          <a:effectLst/>
                          <a:latin typeface="+mj-lt"/>
                        </a:rPr>
                        <a:t>Econd</a:t>
                      </a:r>
                      <a:r>
                        <a:rPr lang="en-AU" sz="1400" b="1" i="0" u="none" strike="noStrike" baseline="30000" dirty="0">
                          <a:solidFill>
                            <a:schemeClr val="bg1"/>
                          </a:solidFill>
                          <a:effectLst/>
                          <a:latin typeface="+mj-lt"/>
                        </a:rPr>
                        <a:t>®</a:t>
                      </a:r>
                    </a:p>
                  </a:txBody>
                  <a:tcPr marL="9525" marR="9525" marT="9525" marB="0" anchor="ctr">
                    <a:solidFill>
                      <a:schemeClr val="tx2"/>
                    </a:solidFill>
                  </a:tcPr>
                </a:tc>
                <a:extLst>
                  <a:ext uri="{0D108BD9-81ED-4DB2-BD59-A6C34878D82A}">
                    <a16:rowId xmlns:a16="http://schemas.microsoft.com/office/drawing/2014/main" val="3824211483"/>
                  </a:ext>
                </a:extLst>
              </a:tr>
              <a:tr h="504000">
                <a:tc>
                  <a:txBody>
                    <a:bodyPr/>
                    <a:lstStyle/>
                    <a:p>
                      <a:pPr algn="ctr" fontAlgn="ctr"/>
                      <a:r>
                        <a:rPr lang="en-AU" sz="1400" u="none" strike="noStrike" kern="1200" dirty="0">
                          <a:solidFill>
                            <a:schemeClr val="bg1"/>
                          </a:solidFill>
                          <a:effectLst/>
                          <a:latin typeface="+mj-lt"/>
                          <a:ea typeface="+mn-ea"/>
                          <a:cs typeface="+mn-cs"/>
                        </a:rPr>
                        <a:t>Regional Ecosystem 11.5.1</a:t>
                      </a:r>
                      <a:endParaRPr lang="en-AU" sz="1400" b="1" i="0" u="none" strike="noStrike" kern="1200" dirty="0">
                        <a:solidFill>
                          <a:schemeClr val="bg1"/>
                        </a:solidFill>
                        <a:effectLst/>
                        <a:latin typeface="+mj-lt"/>
                        <a:ea typeface="+mn-ea"/>
                        <a:cs typeface="+mn-cs"/>
                      </a:endParaRPr>
                    </a:p>
                  </a:txBody>
                  <a:tcPr marL="9525" marR="9525" marT="9525" marB="0" anchor="ctr">
                    <a:solidFill>
                      <a:schemeClr val="accent2"/>
                    </a:solidFill>
                  </a:tcPr>
                </a:tc>
                <a:tc>
                  <a:txBody>
                    <a:bodyPr/>
                    <a:lstStyle/>
                    <a:p>
                      <a:pPr algn="ctr" fontAlgn="ctr"/>
                      <a:r>
                        <a:rPr lang="en-AU" sz="1400" b="0" i="0" u="none" strike="noStrike" dirty="0">
                          <a:solidFill>
                            <a:srgbClr val="000000"/>
                          </a:solidFill>
                          <a:effectLst/>
                          <a:latin typeface="+mj-lt"/>
                        </a:rPr>
                        <a:t>39.7</a:t>
                      </a:r>
                    </a:p>
                  </a:txBody>
                  <a:tcPr marL="9525" marR="9525" marT="9525" marB="0" anchor="ctr">
                    <a:solidFill>
                      <a:schemeClr val="accent4"/>
                    </a:solidFill>
                  </a:tcPr>
                </a:tc>
                <a:tc>
                  <a:txBody>
                    <a:bodyPr/>
                    <a:lstStyle/>
                    <a:p>
                      <a:pPr algn="ctr" fontAlgn="ctr"/>
                      <a:r>
                        <a:rPr lang="en-AU" sz="1400" b="0" i="0" u="none" strike="noStrike" dirty="0">
                          <a:solidFill>
                            <a:srgbClr val="000000"/>
                          </a:solidFill>
                          <a:effectLst/>
                          <a:latin typeface="+mj-lt"/>
                        </a:rPr>
                        <a:t>21%</a:t>
                      </a:r>
                    </a:p>
                  </a:txBody>
                  <a:tcPr marL="9525" marR="9525" marT="9525" marB="0" anchor="ctr">
                    <a:solidFill>
                      <a:schemeClr val="accent4"/>
                    </a:solidFill>
                  </a:tcPr>
                </a:tc>
                <a:tc rowSpan="4">
                  <a:txBody>
                    <a:bodyPr/>
                    <a:lstStyle/>
                    <a:p>
                      <a:pPr algn="ctr" fontAlgn="ctr"/>
                      <a:r>
                        <a:rPr lang="en-AU" sz="1400" b="0" i="0" u="none" strike="noStrike" dirty="0">
                          <a:solidFill>
                            <a:srgbClr val="000000"/>
                          </a:solidFill>
                          <a:effectLst/>
                          <a:latin typeface="+mj-lt"/>
                        </a:rPr>
                        <a:t>44.5</a:t>
                      </a:r>
                    </a:p>
                  </a:txBody>
                  <a:tcPr marL="9525" marR="9525" marT="9525" marB="0" anchor="ctr">
                    <a:solidFill>
                      <a:schemeClr val="accent5"/>
                    </a:solidFill>
                  </a:tcPr>
                </a:tc>
                <a:extLst>
                  <a:ext uri="{0D108BD9-81ED-4DB2-BD59-A6C34878D82A}">
                    <a16:rowId xmlns:a16="http://schemas.microsoft.com/office/drawing/2014/main" val="729236425"/>
                  </a:ext>
                </a:extLst>
              </a:tr>
              <a:tr h="504000">
                <a:tc>
                  <a:txBody>
                    <a:bodyPr/>
                    <a:lstStyle/>
                    <a:p>
                      <a:pPr algn="ctr" fontAlgn="ctr"/>
                      <a:r>
                        <a:rPr lang="en-AU" sz="1400" u="none" strike="noStrike" dirty="0">
                          <a:solidFill>
                            <a:schemeClr val="bg1"/>
                          </a:solidFill>
                          <a:effectLst/>
                          <a:latin typeface="+mj-lt"/>
                        </a:rPr>
                        <a:t>Regional Ecosystem 11.3.2</a:t>
                      </a:r>
                      <a:endParaRPr lang="en-AU" sz="1400" b="0" i="0" u="none" strike="noStrike" dirty="0">
                        <a:solidFill>
                          <a:schemeClr val="bg1"/>
                        </a:solidFill>
                        <a:effectLst/>
                        <a:latin typeface="+mj-lt"/>
                      </a:endParaRPr>
                    </a:p>
                  </a:txBody>
                  <a:tcPr marL="9525" marR="9525" marT="9525" marB="0" anchor="ctr">
                    <a:solidFill>
                      <a:schemeClr val="accent2"/>
                    </a:solidFill>
                  </a:tcPr>
                </a:tc>
                <a:tc>
                  <a:txBody>
                    <a:bodyPr/>
                    <a:lstStyle/>
                    <a:p>
                      <a:pPr algn="ctr" fontAlgn="ctr"/>
                      <a:r>
                        <a:rPr lang="en-AU" sz="1400" b="0" i="0" u="none" strike="noStrike" dirty="0">
                          <a:solidFill>
                            <a:srgbClr val="000000"/>
                          </a:solidFill>
                          <a:effectLst/>
                          <a:latin typeface="+mj-lt"/>
                        </a:rPr>
                        <a:t>34.8</a:t>
                      </a:r>
                    </a:p>
                  </a:txBody>
                  <a:tcPr marL="9525" marR="9525" marT="9525" marB="0" anchor="ctr">
                    <a:solidFill>
                      <a:schemeClr val="accent4"/>
                    </a:solidFill>
                  </a:tcPr>
                </a:tc>
                <a:tc>
                  <a:txBody>
                    <a:bodyPr/>
                    <a:lstStyle/>
                    <a:p>
                      <a:pPr algn="ctr" fontAlgn="ctr"/>
                      <a:r>
                        <a:rPr lang="en-AU" sz="1400" b="0" i="0" u="none" strike="noStrike" dirty="0">
                          <a:solidFill>
                            <a:srgbClr val="000000"/>
                          </a:solidFill>
                          <a:effectLst/>
                          <a:latin typeface="+mj-lt"/>
                        </a:rPr>
                        <a:t>37%</a:t>
                      </a:r>
                    </a:p>
                  </a:txBody>
                  <a:tcPr marL="9525" marR="9525" marT="9525" marB="0" anchor="ctr">
                    <a:solidFill>
                      <a:schemeClr val="accent4"/>
                    </a:solidFill>
                  </a:tcPr>
                </a:tc>
                <a:tc vMerge="1">
                  <a:txBody>
                    <a:bodyPr/>
                    <a:lstStyle/>
                    <a:p>
                      <a:pPr algn="ctr" fontAlgn="ctr"/>
                      <a:endParaRPr lang="en-AU" sz="1200" b="0" i="0" u="none" strike="noStrike" dirty="0">
                        <a:solidFill>
                          <a:srgbClr val="000000"/>
                        </a:solidFill>
                        <a:effectLst/>
                        <a:latin typeface="Calibri Light" panose="020F0302020204030204" pitchFamily="34" charset="0"/>
                      </a:endParaRPr>
                    </a:p>
                  </a:txBody>
                  <a:tcPr marL="9525" marR="9525" marT="9525" marB="0" anchor="ctr"/>
                </a:tc>
                <a:extLst>
                  <a:ext uri="{0D108BD9-81ED-4DB2-BD59-A6C34878D82A}">
                    <a16:rowId xmlns:a16="http://schemas.microsoft.com/office/drawing/2014/main" val="2874089723"/>
                  </a:ext>
                </a:extLst>
              </a:tr>
              <a:tr h="504000">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FFFFFF"/>
                          </a:solidFill>
                          <a:effectLst/>
                          <a:uLnTx/>
                          <a:uFillTx/>
                          <a:latin typeface="Calibri Light" panose="020F0302020204030204"/>
                          <a:ea typeface="+mn-ea"/>
                          <a:cs typeface="+mn-cs"/>
                        </a:rPr>
                        <a:t>Regional Ecosystem 12.3.19</a:t>
                      </a:r>
                    </a:p>
                  </a:txBody>
                  <a:tcPr marL="9525" marR="9525" marT="9525" marB="0" anchor="ctr">
                    <a:solidFill>
                      <a:schemeClr val="accent2"/>
                    </a:solidFill>
                  </a:tcPr>
                </a:tc>
                <a:tc>
                  <a:txBody>
                    <a:bodyPr/>
                    <a:lstStyle/>
                    <a:p>
                      <a:pPr algn="ctr" fontAlgn="ctr"/>
                      <a:r>
                        <a:rPr lang="en-AU" sz="1400" b="0" i="0" u="none" strike="noStrike" dirty="0">
                          <a:solidFill>
                            <a:srgbClr val="000000"/>
                          </a:solidFill>
                          <a:effectLst/>
                          <a:latin typeface="+mj-lt"/>
                        </a:rPr>
                        <a:t>7.9</a:t>
                      </a:r>
                    </a:p>
                  </a:txBody>
                  <a:tcPr marL="9525" marR="9525" marT="9525" marB="0" anchor="ctr">
                    <a:solidFill>
                      <a:schemeClr val="accent4"/>
                    </a:solidFill>
                  </a:tcPr>
                </a:tc>
                <a:tc>
                  <a:txBody>
                    <a:bodyPr/>
                    <a:lstStyle/>
                    <a:p>
                      <a:pPr algn="ctr" fontAlgn="ctr"/>
                      <a:r>
                        <a:rPr lang="en-AU" sz="1400" b="0" i="0" u="none" strike="noStrike" dirty="0">
                          <a:solidFill>
                            <a:srgbClr val="000000"/>
                          </a:solidFill>
                          <a:effectLst/>
                          <a:latin typeface="+mj-lt"/>
                        </a:rPr>
                        <a:t>8%</a:t>
                      </a:r>
                    </a:p>
                  </a:txBody>
                  <a:tcPr marL="9525" marR="9525" marT="9525" marB="0" anchor="ctr">
                    <a:solidFill>
                      <a:schemeClr val="accent4"/>
                    </a:solidFill>
                  </a:tcPr>
                </a:tc>
                <a:tc vMerge="1">
                  <a:txBody>
                    <a:bodyPr/>
                    <a:lstStyle/>
                    <a:p>
                      <a:pPr algn="ctr" fontAlgn="ctr"/>
                      <a:endParaRPr lang="en-AU" sz="1200" b="0" i="0" u="none" strike="noStrike" dirty="0">
                        <a:solidFill>
                          <a:srgbClr val="000000"/>
                        </a:solidFill>
                        <a:effectLst/>
                        <a:latin typeface="Calibri Light" panose="020F0302020204030204" pitchFamily="34" charset="0"/>
                      </a:endParaRPr>
                    </a:p>
                  </a:txBody>
                  <a:tcPr marL="9525" marR="9525" marT="9525" marB="0" anchor="ctr"/>
                </a:tc>
                <a:extLst>
                  <a:ext uri="{0D108BD9-81ED-4DB2-BD59-A6C34878D82A}">
                    <a16:rowId xmlns:a16="http://schemas.microsoft.com/office/drawing/2014/main" val="939466748"/>
                  </a:ext>
                </a:extLst>
              </a:tr>
              <a:tr h="504000">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FFFFFF"/>
                          </a:solidFill>
                          <a:effectLst/>
                          <a:uLnTx/>
                          <a:uFillTx/>
                          <a:latin typeface="Calibri Light" panose="020F0302020204030204"/>
                          <a:ea typeface="+mn-ea"/>
                          <a:cs typeface="+mn-cs"/>
                        </a:rPr>
                        <a:t>Regional Ecosystem 12.3.11</a:t>
                      </a:r>
                    </a:p>
                  </a:txBody>
                  <a:tcPr marL="9525" marR="9525" marT="9525" marB="0" anchor="ctr">
                    <a:solidFill>
                      <a:schemeClr val="accent2"/>
                    </a:solidFill>
                  </a:tcPr>
                </a:tc>
                <a:tc>
                  <a:txBody>
                    <a:bodyPr/>
                    <a:lstStyle/>
                    <a:p>
                      <a:pPr algn="ctr" fontAlgn="ctr"/>
                      <a:r>
                        <a:rPr lang="en-AU" sz="1400" b="0" i="0" u="none" strike="noStrike" dirty="0">
                          <a:solidFill>
                            <a:srgbClr val="000000"/>
                          </a:solidFill>
                          <a:effectLst/>
                          <a:latin typeface="+mj-lt"/>
                        </a:rPr>
                        <a:t>64.8</a:t>
                      </a:r>
                    </a:p>
                  </a:txBody>
                  <a:tcPr marL="9525" marR="9525" marT="9525" marB="0" anchor="ctr">
                    <a:solidFill>
                      <a:schemeClr val="accent4"/>
                    </a:solidFill>
                  </a:tcPr>
                </a:tc>
                <a:tc>
                  <a:txBody>
                    <a:bodyPr/>
                    <a:lstStyle/>
                    <a:p>
                      <a:pPr algn="ctr" fontAlgn="ctr"/>
                      <a:r>
                        <a:rPr lang="en-AU" sz="1400" b="0" i="0" u="none" strike="noStrike" dirty="0">
                          <a:solidFill>
                            <a:srgbClr val="000000"/>
                          </a:solidFill>
                          <a:effectLst/>
                          <a:latin typeface="+mj-lt"/>
                        </a:rPr>
                        <a:t>34%</a:t>
                      </a:r>
                    </a:p>
                  </a:txBody>
                  <a:tcPr marL="9525" marR="9525" marT="9525" marB="0" anchor="ctr">
                    <a:solidFill>
                      <a:schemeClr val="accent4"/>
                    </a:solidFill>
                  </a:tcPr>
                </a:tc>
                <a:tc vMerge="1">
                  <a:txBody>
                    <a:bodyPr/>
                    <a:lstStyle/>
                    <a:p>
                      <a:pPr algn="ctr" fontAlgn="ctr"/>
                      <a:endParaRPr lang="en-AU" sz="1200" b="0" i="0" u="none" strike="noStrike" dirty="0">
                        <a:solidFill>
                          <a:srgbClr val="000000"/>
                        </a:solidFill>
                        <a:effectLst/>
                        <a:latin typeface="Calibri Light" panose="020F0302020204030204" pitchFamily="34" charset="0"/>
                      </a:endParaRPr>
                    </a:p>
                  </a:txBody>
                  <a:tcPr marL="9525" marR="9525" marT="9525" marB="0" anchor="ctr"/>
                </a:tc>
                <a:extLst>
                  <a:ext uri="{0D108BD9-81ED-4DB2-BD59-A6C34878D82A}">
                    <a16:rowId xmlns:a16="http://schemas.microsoft.com/office/drawing/2014/main" val="2082831678"/>
                  </a:ext>
                </a:extLst>
              </a:tr>
            </a:tbl>
          </a:graphicData>
        </a:graphic>
      </p:graphicFrame>
      <p:sp>
        <p:nvSpPr>
          <p:cNvPr id="6" name="TextBox 5">
            <a:extLst>
              <a:ext uri="{FF2B5EF4-FFF2-40B4-BE49-F238E27FC236}">
                <a16:creationId xmlns:a16="http://schemas.microsoft.com/office/drawing/2014/main" id="{412552C0-5C53-0746-A457-48050A944F89}"/>
              </a:ext>
            </a:extLst>
          </p:cNvPr>
          <p:cNvSpPr txBox="1"/>
          <p:nvPr/>
        </p:nvSpPr>
        <p:spPr>
          <a:xfrm>
            <a:off x="154112" y="5112267"/>
            <a:ext cx="7472364" cy="830997"/>
          </a:xfrm>
          <a:prstGeom prst="rect">
            <a:avLst/>
          </a:prstGeom>
          <a:solidFill>
            <a:schemeClr val="tx2"/>
          </a:solidFill>
          <a:ln w="38100">
            <a:solidFill>
              <a:schemeClr val="accent5"/>
            </a:solidFill>
          </a:ln>
        </p:spPr>
        <p:txBody>
          <a:bodyPr wrap="square" rtlCol="0">
            <a:spAutoFit/>
          </a:bodyPr>
          <a:lstStyle/>
          <a:p>
            <a:pPr algn="ctr"/>
            <a:r>
              <a:rPr lang="en-AU" sz="1600" dirty="0">
                <a:solidFill>
                  <a:schemeClr val="bg1"/>
                </a:solidFill>
                <a:latin typeface="+mj-lt"/>
              </a:rPr>
              <a:t>Asset Econd</a:t>
            </a:r>
            <a:r>
              <a:rPr lang="en-AU" sz="1600" baseline="30000" dirty="0">
                <a:solidFill>
                  <a:schemeClr val="bg1"/>
                </a:solidFill>
                <a:latin typeface="+mj-lt"/>
              </a:rPr>
              <a:t>®</a:t>
            </a:r>
            <a:r>
              <a:rPr lang="en-AU" sz="1600" dirty="0">
                <a:solidFill>
                  <a:schemeClr val="bg1"/>
                </a:solidFill>
                <a:latin typeface="+mj-lt"/>
              </a:rPr>
              <a:t> is calculated by  summing the area weighted sub-asset Econd</a:t>
            </a:r>
            <a:r>
              <a:rPr lang="en-AU" sz="1600" baseline="30000" dirty="0">
                <a:solidFill>
                  <a:schemeClr val="bg1"/>
                </a:solidFill>
                <a:latin typeface="+mj-lt"/>
              </a:rPr>
              <a:t>®</a:t>
            </a:r>
            <a:r>
              <a:rPr lang="en-AU" sz="1600" dirty="0">
                <a:solidFill>
                  <a:schemeClr val="bg1"/>
                </a:solidFill>
                <a:latin typeface="+mj-lt"/>
              </a:rPr>
              <a:t> scores</a:t>
            </a:r>
          </a:p>
          <a:p>
            <a:pPr algn="ctr"/>
            <a:endParaRPr lang="en-AU" sz="1600" dirty="0">
              <a:solidFill>
                <a:schemeClr val="bg1"/>
              </a:solidFill>
              <a:latin typeface="+mj-lt"/>
            </a:endParaRPr>
          </a:p>
          <a:p>
            <a:pPr algn="ctr"/>
            <a:r>
              <a:rPr lang="en-AU" sz="1600" i="1" dirty="0">
                <a:solidFill>
                  <a:schemeClr val="bg1"/>
                </a:solidFill>
                <a:latin typeface="+mj-lt"/>
              </a:rPr>
              <a:t>44.51 = (42.7 x 0.21) + (34.8 x 0.37) + (7.9 x 0.08) + (64.8 x 0.34)</a:t>
            </a:r>
          </a:p>
        </p:txBody>
      </p:sp>
      <p:cxnSp>
        <p:nvCxnSpPr>
          <p:cNvPr id="7" name="Curved Connector 6">
            <a:extLst>
              <a:ext uri="{FF2B5EF4-FFF2-40B4-BE49-F238E27FC236}">
                <a16:creationId xmlns:a16="http://schemas.microsoft.com/office/drawing/2014/main" id="{31BC5624-C3C6-B54C-8E13-042F459B2B97}"/>
              </a:ext>
            </a:extLst>
          </p:cNvPr>
          <p:cNvCxnSpPr>
            <a:cxnSpLocks/>
            <a:stCxn id="6" idx="3"/>
          </p:cNvCxnSpPr>
          <p:nvPr/>
        </p:nvCxnSpPr>
        <p:spPr>
          <a:xfrm flipV="1">
            <a:off x="7626476" y="4726948"/>
            <a:ext cx="413205" cy="800818"/>
          </a:xfrm>
          <a:prstGeom prst="curvedConnector2">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731956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429DB43-BFBF-7545-B8D0-E377DC468C6C}"/>
              </a:ext>
            </a:extLst>
          </p:cNvPr>
          <p:cNvSpPr txBox="1"/>
          <p:nvPr/>
        </p:nvSpPr>
        <p:spPr>
          <a:xfrm>
            <a:off x="1073425" y="1940614"/>
            <a:ext cx="6997150" cy="2459936"/>
          </a:xfrm>
          <a:prstGeom prst="rect">
            <a:avLst/>
          </a:prstGeom>
          <a:solidFill>
            <a:schemeClr val="tx2"/>
          </a:solidFill>
          <a:ln w="76200">
            <a:solidFill>
              <a:schemeClr val="bg1"/>
            </a:solidFill>
          </a:ln>
        </p:spPr>
        <p:txBody>
          <a:bodyPr wrap="square" rtlCol="0">
            <a:spAutoFit/>
          </a:bodyPr>
          <a:lstStyle/>
          <a:p>
            <a:endParaRPr lang="en-AU" dirty="0"/>
          </a:p>
        </p:txBody>
      </p:sp>
      <p:sp>
        <p:nvSpPr>
          <p:cNvPr id="4" name="TextBox 3">
            <a:extLst>
              <a:ext uri="{FF2B5EF4-FFF2-40B4-BE49-F238E27FC236}">
                <a16:creationId xmlns:a16="http://schemas.microsoft.com/office/drawing/2014/main" id="{76DF7DC9-8BDC-E44D-B792-E0EB425CC8DA}"/>
              </a:ext>
            </a:extLst>
          </p:cNvPr>
          <p:cNvSpPr txBox="1"/>
          <p:nvPr/>
        </p:nvSpPr>
        <p:spPr>
          <a:xfrm>
            <a:off x="1764196" y="2828835"/>
            <a:ext cx="5615608" cy="1200329"/>
          </a:xfrm>
          <a:prstGeom prst="rect">
            <a:avLst/>
          </a:prstGeom>
          <a:noFill/>
        </p:spPr>
        <p:txBody>
          <a:bodyPr wrap="square" rtlCol="0">
            <a:spAutoFit/>
          </a:bodyPr>
          <a:lstStyle/>
          <a:p>
            <a:pPr algn="ctr"/>
            <a:r>
              <a:rPr lang="en-AU" sz="2400" dirty="0">
                <a:solidFill>
                  <a:schemeClr val="bg1"/>
                </a:solidFill>
              </a:rPr>
              <a:t>Questions?</a:t>
            </a:r>
          </a:p>
          <a:p>
            <a:pPr algn="ctr"/>
            <a:endParaRPr lang="en-AU" sz="2400" dirty="0">
              <a:solidFill>
                <a:schemeClr val="bg1"/>
              </a:solidFill>
            </a:endParaRPr>
          </a:p>
          <a:p>
            <a:pPr algn="ctr"/>
            <a:endParaRPr lang="en-AU" sz="2400" dirty="0">
              <a:solidFill>
                <a:schemeClr val="bg1"/>
              </a:solidFill>
            </a:endParaRPr>
          </a:p>
        </p:txBody>
      </p:sp>
      <p:sp>
        <p:nvSpPr>
          <p:cNvPr id="3" name="Slide Number Placeholder 2">
            <a:extLst>
              <a:ext uri="{FF2B5EF4-FFF2-40B4-BE49-F238E27FC236}">
                <a16:creationId xmlns:a16="http://schemas.microsoft.com/office/drawing/2014/main" id="{9A24C9CA-89DB-5948-BB67-8A868EE8BA46}"/>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810D05-EF9E-4802-83AC-82DB24C16FD7}" type="slidenum">
              <a:rPr lang="en-AU" smtClean="0"/>
              <a:pPr/>
              <a:t>72</a:t>
            </a:fld>
            <a:endParaRPr lang="en-AU" dirty="0"/>
          </a:p>
        </p:txBody>
      </p:sp>
    </p:spTree>
    <p:extLst>
      <p:ext uri="{BB962C8B-B14F-4D97-AF65-F5344CB8AC3E}">
        <p14:creationId xmlns:p14="http://schemas.microsoft.com/office/powerpoint/2010/main" val="411179641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909FC-719A-C145-8077-EB6F3FED737C}"/>
              </a:ext>
            </a:extLst>
          </p:cNvPr>
          <p:cNvSpPr>
            <a:spLocks noGrp="1"/>
          </p:cNvSpPr>
          <p:nvPr>
            <p:ph type="ctrTitle"/>
          </p:nvPr>
        </p:nvSpPr>
        <p:spPr/>
        <p:txBody>
          <a:bodyPr/>
          <a:lstStyle/>
          <a:p>
            <a:r>
              <a:rPr lang="en-AU" dirty="0"/>
              <a:t>Getting Audited and Certified</a:t>
            </a:r>
          </a:p>
        </p:txBody>
      </p:sp>
      <p:sp>
        <p:nvSpPr>
          <p:cNvPr id="3" name="Subtitle 2">
            <a:extLst>
              <a:ext uri="{FF2B5EF4-FFF2-40B4-BE49-F238E27FC236}">
                <a16:creationId xmlns:a16="http://schemas.microsoft.com/office/drawing/2014/main" id="{960D231B-D509-3A44-AA37-B00A845972DD}"/>
              </a:ext>
            </a:extLst>
          </p:cNvPr>
          <p:cNvSpPr>
            <a:spLocks noGrp="1"/>
          </p:cNvSpPr>
          <p:nvPr>
            <p:ph type="subTitle" idx="1"/>
          </p:nvPr>
        </p:nvSpPr>
        <p:spPr/>
        <p:txBody>
          <a:bodyPr/>
          <a:lstStyle/>
          <a:p>
            <a:r>
              <a:rPr lang="en-AU" dirty="0"/>
              <a:t>11:10-11:25</a:t>
            </a:r>
          </a:p>
        </p:txBody>
      </p:sp>
    </p:spTree>
    <p:extLst>
      <p:ext uri="{BB962C8B-B14F-4D97-AF65-F5344CB8AC3E}">
        <p14:creationId xmlns:p14="http://schemas.microsoft.com/office/powerpoint/2010/main" val="11759608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row: Down 2">
            <a:extLst>
              <a:ext uri="{FF2B5EF4-FFF2-40B4-BE49-F238E27FC236}">
                <a16:creationId xmlns:a16="http://schemas.microsoft.com/office/drawing/2014/main" id="{14C484F1-4B31-4921-B109-AEAF9CF48CF9}"/>
              </a:ext>
            </a:extLst>
          </p:cNvPr>
          <p:cNvSpPr/>
          <p:nvPr/>
        </p:nvSpPr>
        <p:spPr>
          <a:xfrm rot="16200000">
            <a:off x="5852432" y="4304198"/>
            <a:ext cx="408711" cy="1013325"/>
          </a:xfrm>
          <a:prstGeom prst="downArrow">
            <a:avLst>
              <a:gd name="adj1" fmla="val 50000"/>
              <a:gd name="adj2" fmla="val 48488"/>
            </a:avLst>
          </a:prstGeom>
          <a:solidFill>
            <a:srgbClr val="FFC0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AU">
              <a:solidFill>
                <a:schemeClr val="tx2"/>
              </a:solidFill>
            </a:endParaRPr>
          </a:p>
        </p:txBody>
      </p:sp>
      <p:sp>
        <p:nvSpPr>
          <p:cNvPr id="9" name="Title 1"/>
          <p:cNvSpPr txBox="1">
            <a:spLocks/>
          </p:cNvSpPr>
          <p:nvPr/>
        </p:nvSpPr>
        <p:spPr>
          <a:xfrm>
            <a:off x="86745" y="68804"/>
            <a:ext cx="8813185" cy="1143000"/>
          </a:xfrm>
          <a:prstGeom prst="rect">
            <a:avLst/>
          </a:prstGeom>
        </p:spPr>
        <p:txBody>
          <a:bodyPr vert="horz" lIns="238658" tIns="119329" rIns="238658" bIns="119329" rtlCol="0" anchor="ctr">
            <a:noAutofit/>
          </a:bodyPr>
          <a:lstStyle>
            <a:lvl1pPr algn="l" defTabSz="914301"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en-US" sz="2800" dirty="0">
                <a:latin typeface="Calibri Light" panose="020F0302020204030204" pitchFamily="34" charset="0"/>
                <a:ea typeface="+mn-ea"/>
                <a:cs typeface="Calibri Light" panose="020F0302020204030204" pitchFamily="34" charset="0"/>
              </a:rPr>
              <a:t>Environmental Account Design</a:t>
            </a:r>
          </a:p>
        </p:txBody>
      </p:sp>
      <p:sp>
        <p:nvSpPr>
          <p:cNvPr id="19" name="Triangle 18">
            <a:extLst>
              <a:ext uri="{FF2B5EF4-FFF2-40B4-BE49-F238E27FC236}">
                <a16:creationId xmlns:a16="http://schemas.microsoft.com/office/drawing/2014/main" id="{369E8D19-62AA-9045-B76F-97866554D602}"/>
              </a:ext>
            </a:extLst>
          </p:cNvPr>
          <p:cNvSpPr/>
          <p:nvPr/>
        </p:nvSpPr>
        <p:spPr>
          <a:xfrm rot="10800000">
            <a:off x="1927481" y="1554080"/>
            <a:ext cx="287337" cy="149225"/>
          </a:xfrm>
          <a:prstGeom prst="triangle">
            <a:avLst/>
          </a:prstGeom>
          <a:solidFill>
            <a:srgbClr val="F1AA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0" name="Triangle 19">
            <a:extLst>
              <a:ext uri="{FF2B5EF4-FFF2-40B4-BE49-F238E27FC236}">
                <a16:creationId xmlns:a16="http://schemas.microsoft.com/office/drawing/2014/main" id="{FC0599C1-F415-CF47-9C33-5FC048E9752E}"/>
              </a:ext>
            </a:extLst>
          </p:cNvPr>
          <p:cNvSpPr/>
          <p:nvPr/>
        </p:nvSpPr>
        <p:spPr>
          <a:xfrm rot="10800000">
            <a:off x="1927481" y="1554080"/>
            <a:ext cx="287337" cy="149225"/>
          </a:xfrm>
          <a:prstGeom prst="triangle">
            <a:avLst/>
          </a:prstGeom>
          <a:solidFill>
            <a:srgbClr val="F1AA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1" name="Triangle 20">
            <a:extLst>
              <a:ext uri="{FF2B5EF4-FFF2-40B4-BE49-F238E27FC236}">
                <a16:creationId xmlns:a16="http://schemas.microsoft.com/office/drawing/2014/main" id="{D26EE3E1-B5D7-4949-AB03-F9A8AA9B2A38}"/>
              </a:ext>
            </a:extLst>
          </p:cNvPr>
          <p:cNvSpPr/>
          <p:nvPr/>
        </p:nvSpPr>
        <p:spPr>
          <a:xfrm rot="10800000">
            <a:off x="1927481" y="1554080"/>
            <a:ext cx="287337" cy="149225"/>
          </a:xfrm>
          <a:prstGeom prst="triangle">
            <a:avLst/>
          </a:prstGeom>
          <a:solidFill>
            <a:srgbClr val="F1AA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2" name="Triangle 21">
            <a:extLst>
              <a:ext uri="{FF2B5EF4-FFF2-40B4-BE49-F238E27FC236}">
                <a16:creationId xmlns:a16="http://schemas.microsoft.com/office/drawing/2014/main" id="{8D183791-AE38-3644-B70F-22806B2259A2}"/>
              </a:ext>
            </a:extLst>
          </p:cNvPr>
          <p:cNvSpPr/>
          <p:nvPr/>
        </p:nvSpPr>
        <p:spPr>
          <a:xfrm rot="10800000">
            <a:off x="1927481" y="1554080"/>
            <a:ext cx="287337" cy="149225"/>
          </a:xfrm>
          <a:prstGeom prst="triangle">
            <a:avLst/>
          </a:prstGeom>
          <a:solidFill>
            <a:srgbClr val="F1AA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aphicFrame>
        <p:nvGraphicFramePr>
          <p:cNvPr id="8" name="Table 7">
            <a:extLst>
              <a:ext uri="{FF2B5EF4-FFF2-40B4-BE49-F238E27FC236}">
                <a16:creationId xmlns:a16="http://schemas.microsoft.com/office/drawing/2014/main" id="{7609227E-220B-AE40-AC32-DE168922904B}"/>
              </a:ext>
            </a:extLst>
          </p:cNvPr>
          <p:cNvGraphicFramePr>
            <a:graphicFrameLocks noGrp="1"/>
          </p:cNvGraphicFramePr>
          <p:nvPr/>
        </p:nvGraphicFramePr>
        <p:xfrm>
          <a:off x="1819375" y="1291230"/>
          <a:ext cx="4029387" cy="4570254"/>
        </p:xfrm>
        <a:graphic>
          <a:graphicData uri="http://schemas.openxmlformats.org/drawingml/2006/table">
            <a:tbl>
              <a:tblPr firstRow="1" firstCol="1" bandRow="1"/>
              <a:tblGrid>
                <a:gridCol w="4029387">
                  <a:extLst>
                    <a:ext uri="{9D8B030D-6E8A-4147-A177-3AD203B41FA5}">
                      <a16:colId xmlns:a16="http://schemas.microsoft.com/office/drawing/2014/main" val="885900912"/>
                    </a:ext>
                  </a:extLst>
                </a:gridCol>
              </a:tblGrid>
              <a:tr h="101438">
                <a:tc>
                  <a:txBody>
                    <a:bodyPr/>
                    <a:lstStyle/>
                    <a:p>
                      <a:pPr algn="ctr"/>
                      <a:r>
                        <a:rPr lang="en-AU" sz="1100" b="1" dirty="0">
                          <a:solidFill>
                            <a:srgbClr val="F1AA48"/>
                          </a:solidFill>
                          <a:effectLst/>
                          <a:latin typeface="Calibri Light" panose="020F0302020204030204" pitchFamily="34" charset="0"/>
                          <a:ea typeface="Calibri" panose="020F0502020204030204" pitchFamily="34" charset="0"/>
                          <a:cs typeface="Calibri Light" panose="020F0302020204030204" pitchFamily="34" charset="0"/>
                        </a:rPr>
                        <a:t>1.  DESIGN</a:t>
                      </a:r>
                      <a:endParaRPr lang="en-AU" sz="11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963" marR="8963" marT="8963" marB="8963" anchor="ctr">
                    <a:lnL>
                      <a:noFill/>
                    </a:lnL>
                    <a:lnR>
                      <a:noFill/>
                    </a:lnR>
                    <a:lnT>
                      <a:noFill/>
                    </a:lnT>
                    <a:lnB>
                      <a:noFill/>
                    </a:lnB>
                    <a:solidFill>
                      <a:srgbClr val="025073"/>
                    </a:solidFill>
                  </a:tcPr>
                </a:tc>
                <a:extLst>
                  <a:ext uri="{0D108BD9-81ED-4DB2-BD59-A6C34878D82A}">
                    <a16:rowId xmlns:a16="http://schemas.microsoft.com/office/drawing/2014/main" val="2076156992"/>
                  </a:ext>
                </a:extLst>
              </a:tr>
              <a:tr h="512572">
                <a:tc>
                  <a:txBody>
                    <a:bodyPr/>
                    <a:lstStyle/>
                    <a:p>
                      <a:pPr marL="79375" algn="ctr">
                        <a:lnSpc>
                          <a:spcPct val="115000"/>
                        </a:lnSpc>
                        <a:spcBef>
                          <a:spcPts val="200"/>
                        </a:spcBef>
                        <a:spcAft>
                          <a:spcPts val="0"/>
                        </a:spcAft>
                      </a:pPr>
                      <a:r>
                        <a:rPr lang="en-AU" sz="1000" dirty="0">
                          <a:solidFill>
                            <a:srgbClr val="FFFFFF"/>
                          </a:solidFill>
                          <a:effectLst/>
                          <a:latin typeface="Calibri Light" panose="020F0302020204030204" pitchFamily="34" charset="0"/>
                          <a:ea typeface="Times New Roman" panose="02020603050405020304" pitchFamily="18" charset="0"/>
                          <a:cs typeface="Calibri Light" panose="020F0302020204030204" pitchFamily="34" charset="0"/>
                        </a:rPr>
                        <a:t>Define the purpose &amp; scope of the account</a:t>
                      </a:r>
                      <a:endParaRPr lang="en-AU" sz="1100" dirty="0">
                        <a:effectLst/>
                        <a:latin typeface="Calibri Light" panose="020F0302020204030204" pitchFamily="34" charset="0"/>
                        <a:ea typeface="Calibri" panose="020F0502020204030204" pitchFamily="34" charset="0"/>
                        <a:cs typeface="Times New Roman" panose="02020603050405020304" pitchFamily="18" charset="0"/>
                      </a:endParaRPr>
                    </a:p>
                    <a:p>
                      <a:pPr marL="79375" algn="ctr">
                        <a:lnSpc>
                          <a:spcPct val="115000"/>
                        </a:lnSpc>
                        <a:spcBef>
                          <a:spcPts val="200"/>
                        </a:spcBef>
                        <a:spcAft>
                          <a:spcPts val="0"/>
                        </a:spcAft>
                      </a:pPr>
                      <a:r>
                        <a:rPr lang="en-AU" sz="1000" dirty="0">
                          <a:solidFill>
                            <a:srgbClr val="FFFFFF"/>
                          </a:solidFill>
                          <a:effectLst/>
                          <a:latin typeface="Calibri Light" panose="020F0302020204030204" pitchFamily="34" charset="0"/>
                          <a:ea typeface="Times New Roman" panose="02020603050405020304" pitchFamily="18" charset="0"/>
                          <a:cs typeface="Calibri Light" panose="020F0302020204030204" pitchFamily="34" charset="0"/>
                        </a:rPr>
                        <a:t>Identify and prioritise environmental asset(s)</a:t>
                      </a:r>
                      <a:endParaRPr lang="en-AU" sz="1100" dirty="0">
                        <a:effectLst/>
                        <a:latin typeface="Calibri Light" panose="020F0302020204030204" pitchFamily="34" charset="0"/>
                        <a:ea typeface="Calibri" panose="020F0502020204030204" pitchFamily="34" charset="0"/>
                        <a:cs typeface="Times New Roman" panose="02020603050405020304" pitchFamily="18" charset="0"/>
                      </a:endParaRPr>
                    </a:p>
                    <a:p>
                      <a:pPr marL="79375" algn="ctr">
                        <a:lnSpc>
                          <a:spcPct val="115000"/>
                        </a:lnSpc>
                        <a:spcBef>
                          <a:spcPts val="200"/>
                        </a:spcBef>
                        <a:spcAft>
                          <a:spcPts val="0"/>
                        </a:spcAft>
                      </a:pPr>
                      <a:r>
                        <a:rPr lang="en-AU" sz="1000" dirty="0">
                          <a:solidFill>
                            <a:srgbClr val="FFFFFF"/>
                          </a:solidFill>
                          <a:effectLst/>
                          <a:latin typeface="Calibri Light" panose="020F0302020204030204" pitchFamily="34" charset="0"/>
                          <a:ea typeface="Times New Roman" panose="02020603050405020304" pitchFamily="18" charset="0"/>
                          <a:cs typeface="Calibri Light" panose="020F0302020204030204" pitchFamily="34" charset="0"/>
                        </a:rPr>
                        <a:t>Select existing or create new Method(s)</a:t>
                      </a:r>
                      <a:endParaRPr lang="en-AU" sz="1100" dirty="0">
                        <a:effectLst/>
                        <a:latin typeface="Calibri Light" panose="020F0302020204030204" pitchFamily="34" charset="0"/>
                        <a:ea typeface="Calibri" panose="020F0502020204030204" pitchFamily="34" charset="0"/>
                        <a:cs typeface="Times New Roman" panose="02020603050405020304" pitchFamily="18" charset="0"/>
                      </a:endParaRPr>
                    </a:p>
                    <a:p>
                      <a:pPr marL="79375" algn="ctr">
                        <a:lnSpc>
                          <a:spcPct val="115000"/>
                        </a:lnSpc>
                        <a:spcBef>
                          <a:spcPts val="200"/>
                        </a:spcBef>
                        <a:spcAft>
                          <a:spcPts val="0"/>
                        </a:spcAft>
                      </a:pPr>
                      <a:r>
                        <a:rPr lang="en-GB" sz="1000" dirty="0">
                          <a:solidFill>
                            <a:srgbClr val="FFFFFF"/>
                          </a:solidFill>
                          <a:effectLst/>
                          <a:latin typeface="Calibri Light" panose="020F0302020204030204" pitchFamily="34" charset="0"/>
                          <a:ea typeface="Times New Roman" panose="02020603050405020304" pitchFamily="18" charset="0"/>
                          <a:cs typeface="Calibri Light" panose="020F0302020204030204" pitchFamily="34" charset="0"/>
                        </a:rPr>
                        <a:t>Use Method(s) to plan stratification, indicators &amp; Reference Benchmarks</a:t>
                      </a:r>
                      <a:endParaRPr lang="en-AU" sz="11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963" marR="8963" marT="8963" marB="8963" anchor="ctr">
                    <a:lnL>
                      <a:noFill/>
                    </a:lnL>
                    <a:lnR>
                      <a:noFill/>
                    </a:lnR>
                    <a:lnT>
                      <a:noFill/>
                    </a:lnT>
                    <a:lnB>
                      <a:noFill/>
                    </a:lnB>
                    <a:solidFill>
                      <a:srgbClr val="909AA8"/>
                    </a:solidFill>
                  </a:tcPr>
                </a:tc>
                <a:extLst>
                  <a:ext uri="{0D108BD9-81ED-4DB2-BD59-A6C34878D82A}">
                    <a16:rowId xmlns:a16="http://schemas.microsoft.com/office/drawing/2014/main" val="2792518718"/>
                  </a:ext>
                </a:extLst>
              </a:tr>
              <a:tr h="97641">
                <a:tc>
                  <a:txBody>
                    <a:bodyPr/>
                    <a:lstStyle/>
                    <a:p>
                      <a:pPr marL="79375" algn="ctr">
                        <a:lnSpc>
                          <a:spcPct val="115000"/>
                        </a:lnSpc>
                      </a:pPr>
                      <a:endParaRPr lang="en-AU" sz="1000" dirty="0">
                        <a:solidFill>
                          <a:srgbClr val="FFFFFF"/>
                        </a:solidFill>
                        <a:effectLst/>
                        <a:latin typeface="Calibri Light" panose="020F0302020204030204" pitchFamily="34" charset="0"/>
                        <a:ea typeface="Times New Roman" panose="02020603050405020304" pitchFamily="18" charset="0"/>
                        <a:cs typeface="Calibri Light" panose="020F0302020204030204" pitchFamily="34" charset="0"/>
                      </a:endParaRPr>
                    </a:p>
                  </a:txBody>
                  <a:tcPr marL="8963" marR="8963" marT="8963" marB="8963" anchor="ctr">
                    <a:lnL>
                      <a:noFill/>
                    </a:lnL>
                    <a:lnR>
                      <a:noFill/>
                    </a:lnR>
                    <a:lnT>
                      <a:noFill/>
                    </a:lnT>
                    <a:lnB>
                      <a:noFill/>
                    </a:lnB>
                    <a:noFill/>
                  </a:tcPr>
                </a:tc>
                <a:extLst>
                  <a:ext uri="{0D108BD9-81ED-4DB2-BD59-A6C34878D82A}">
                    <a16:rowId xmlns:a16="http://schemas.microsoft.com/office/drawing/2014/main" val="2756483327"/>
                  </a:ext>
                </a:extLst>
              </a:tr>
              <a:tr h="101438">
                <a:tc>
                  <a:txBody>
                    <a:bodyPr/>
                    <a:lstStyle/>
                    <a:p>
                      <a:pPr algn="ctr"/>
                      <a:r>
                        <a:rPr lang="en-AU" sz="1100" b="1" dirty="0">
                          <a:solidFill>
                            <a:srgbClr val="F1AA48"/>
                          </a:solidFill>
                          <a:effectLst/>
                          <a:latin typeface="Calibri Light" panose="020F0302020204030204" pitchFamily="34" charset="0"/>
                          <a:ea typeface="Calibri" panose="020F0502020204030204" pitchFamily="34" charset="0"/>
                          <a:cs typeface="Calibri Light" panose="020F0302020204030204" pitchFamily="34" charset="0"/>
                        </a:rPr>
                        <a:t>2.  REGISTER</a:t>
                      </a:r>
                      <a:endParaRPr lang="en-AU" sz="11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963" marR="8963" marT="8963" marB="8963" anchor="ctr">
                    <a:lnL>
                      <a:noFill/>
                    </a:lnL>
                    <a:lnR>
                      <a:noFill/>
                    </a:lnR>
                    <a:lnT>
                      <a:noFill/>
                    </a:lnT>
                    <a:lnB>
                      <a:noFill/>
                    </a:lnB>
                    <a:solidFill>
                      <a:srgbClr val="025073"/>
                    </a:solidFill>
                  </a:tcPr>
                </a:tc>
                <a:extLst>
                  <a:ext uri="{0D108BD9-81ED-4DB2-BD59-A6C34878D82A}">
                    <a16:rowId xmlns:a16="http://schemas.microsoft.com/office/drawing/2014/main" val="398632988"/>
                  </a:ext>
                </a:extLst>
              </a:tr>
              <a:tr h="97641">
                <a:tc>
                  <a:txBody>
                    <a:bodyPr/>
                    <a:lstStyle/>
                    <a:p>
                      <a:pPr marL="79375" algn="ctr">
                        <a:lnSpc>
                          <a:spcPct val="115000"/>
                        </a:lnSpc>
                      </a:pPr>
                      <a:r>
                        <a:rPr lang="en-AU" sz="1000">
                          <a:solidFill>
                            <a:srgbClr val="FFFFFF"/>
                          </a:solidFill>
                          <a:effectLst/>
                          <a:latin typeface="Calibri Light" panose="020F0302020204030204" pitchFamily="34" charset="0"/>
                          <a:ea typeface="Times New Roman" panose="02020603050405020304" pitchFamily="18" charset="0"/>
                          <a:cs typeface="Calibri Light" panose="020F0302020204030204" pitchFamily="34" charset="0"/>
                        </a:rPr>
                        <a:t>Register project with Accounting for Nature Ltd</a:t>
                      </a:r>
                      <a:endParaRPr lang="en-AU" sz="1100">
                        <a:effectLst/>
                        <a:latin typeface="Calibri Light" panose="020F0302020204030204" pitchFamily="34" charset="0"/>
                        <a:ea typeface="Calibri" panose="020F0502020204030204" pitchFamily="34" charset="0"/>
                        <a:cs typeface="Times New Roman" panose="02020603050405020304" pitchFamily="18" charset="0"/>
                      </a:endParaRPr>
                    </a:p>
                  </a:txBody>
                  <a:tcPr marL="8963" marR="8963" marT="8963" marB="8963" anchor="ctr">
                    <a:lnL>
                      <a:noFill/>
                    </a:lnL>
                    <a:lnR>
                      <a:noFill/>
                    </a:lnR>
                    <a:lnT>
                      <a:noFill/>
                    </a:lnT>
                    <a:lnB>
                      <a:noFill/>
                    </a:lnB>
                    <a:solidFill>
                      <a:srgbClr val="909AA8"/>
                    </a:solidFill>
                  </a:tcPr>
                </a:tc>
                <a:extLst>
                  <a:ext uri="{0D108BD9-81ED-4DB2-BD59-A6C34878D82A}">
                    <a16:rowId xmlns:a16="http://schemas.microsoft.com/office/drawing/2014/main" val="1682353925"/>
                  </a:ext>
                </a:extLst>
              </a:tr>
              <a:tr h="97641">
                <a:tc>
                  <a:txBody>
                    <a:bodyPr/>
                    <a:lstStyle/>
                    <a:p>
                      <a:pPr marL="79375" algn="ctr">
                        <a:lnSpc>
                          <a:spcPct val="115000"/>
                        </a:lnSpc>
                      </a:pPr>
                      <a:endParaRPr lang="en-AU" sz="1000" dirty="0">
                        <a:solidFill>
                          <a:srgbClr val="FFFFFF"/>
                        </a:solidFill>
                        <a:effectLst/>
                        <a:latin typeface="Calibri Light" panose="020F0302020204030204" pitchFamily="34" charset="0"/>
                        <a:ea typeface="Times New Roman" panose="02020603050405020304" pitchFamily="18" charset="0"/>
                        <a:cs typeface="Calibri Light" panose="020F0302020204030204" pitchFamily="34" charset="0"/>
                      </a:endParaRPr>
                    </a:p>
                  </a:txBody>
                  <a:tcPr marL="8963" marR="8963" marT="8963" marB="8963" anchor="ctr">
                    <a:lnL>
                      <a:noFill/>
                    </a:lnL>
                    <a:lnR>
                      <a:noFill/>
                    </a:lnR>
                    <a:lnT>
                      <a:noFill/>
                    </a:lnT>
                    <a:lnB>
                      <a:noFill/>
                    </a:lnB>
                    <a:noFill/>
                  </a:tcPr>
                </a:tc>
                <a:extLst>
                  <a:ext uri="{0D108BD9-81ED-4DB2-BD59-A6C34878D82A}">
                    <a16:rowId xmlns:a16="http://schemas.microsoft.com/office/drawing/2014/main" val="389063388"/>
                  </a:ext>
                </a:extLst>
              </a:tr>
              <a:tr h="101438">
                <a:tc>
                  <a:txBody>
                    <a:bodyPr/>
                    <a:lstStyle/>
                    <a:p>
                      <a:pPr algn="ctr"/>
                      <a:r>
                        <a:rPr lang="en-AU" sz="1100" b="1" dirty="0">
                          <a:solidFill>
                            <a:srgbClr val="F1AA48"/>
                          </a:solidFill>
                          <a:effectLst/>
                          <a:latin typeface="Calibri Light" panose="020F0302020204030204" pitchFamily="34" charset="0"/>
                          <a:ea typeface="Calibri" panose="020F0502020204030204" pitchFamily="34" charset="0"/>
                          <a:cs typeface="Calibri Light" panose="020F0302020204030204" pitchFamily="34" charset="0"/>
                        </a:rPr>
                        <a:t>3.  BUILD</a:t>
                      </a:r>
                      <a:endParaRPr lang="en-AU" sz="11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963" marR="8963" marT="8963" marB="8963" anchor="ctr">
                    <a:lnL>
                      <a:noFill/>
                    </a:lnL>
                    <a:lnR>
                      <a:noFill/>
                    </a:lnR>
                    <a:lnT>
                      <a:noFill/>
                    </a:lnT>
                    <a:lnB>
                      <a:noFill/>
                    </a:lnB>
                    <a:solidFill>
                      <a:srgbClr val="025073"/>
                    </a:solidFill>
                  </a:tcPr>
                </a:tc>
                <a:extLst>
                  <a:ext uri="{0D108BD9-81ED-4DB2-BD59-A6C34878D82A}">
                    <a16:rowId xmlns:a16="http://schemas.microsoft.com/office/drawing/2014/main" val="3603222022"/>
                  </a:ext>
                </a:extLst>
              </a:tr>
              <a:tr h="204764">
                <a:tc>
                  <a:txBody>
                    <a:bodyPr/>
                    <a:lstStyle/>
                    <a:p>
                      <a:pPr marL="79375" algn="ctr">
                        <a:lnSpc>
                          <a:spcPct val="115000"/>
                        </a:lnSpc>
                        <a:spcBef>
                          <a:spcPts val="200"/>
                        </a:spcBef>
                        <a:spcAft>
                          <a:spcPts val="0"/>
                        </a:spcAft>
                      </a:pPr>
                      <a:r>
                        <a:rPr lang="en-AU" sz="1000" dirty="0">
                          <a:solidFill>
                            <a:srgbClr val="FFFFFF"/>
                          </a:solidFill>
                          <a:effectLst/>
                          <a:latin typeface="Calibri Light" panose="020F0302020204030204" pitchFamily="34" charset="0"/>
                          <a:ea typeface="Times New Roman" panose="02020603050405020304" pitchFamily="18" charset="0"/>
                          <a:cs typeface="Calibri Light" panose="020F0302020204030204" pitchFamily="34" charset="0"/>
                        </a:rPr>
                        <a:t>Collect data</a:t>
                      </a:r>
                      <a:endParaRPr lang="en-AU" sz="1100" dirty="0">
                        <a:effectLst/>
                        <a:latin typeface="Calibri Light" panose="020F0302020204030204" pitchFamily="34" charset="0"/>
                        <a:ea typeface="Calibri" panose="020F0502020204030204" pitchFamily="34" charset="0"/>
                        <a:cs typeface="Times New Roman" panose="02020603050405020304" pitchFamily="18" charset="0"/>
                      </a:endParaRPr>
                    </a:p>
                    <a:p>
                      <a:pPr marL="79375" algn="ctr">
                        <a:lnSpc>
                          <a:spcPct val="115000"/>
                        </a:lnSpc>
                        <a:spcBef>
                          <a:spcPts val="200"/>
                        </a:spcBef>
                        <a:spcAft>
                          <a:spcPts val="0"/>
                        </a:spcAft>
                      </a:pPr>
                      <a:r>
                        <a:rPr lang="en-AU" sz="1000" dirty="0">
                          <a:solidFill>
                            <a:srgbClr val="FFFFFF"/>
                          </a:solidFill>
                          <a:effectLst/>
                          <a:latin typeface="Calibri Light" panose="020F0302020204030204" pitchFamily="34" charset="0"/>
                          <a:ea typeface="Times New Roman" panose="02020603050405020304" pitchFamily="18" charset="0"/>
                          <a:cs typeface="Calibri Light" panose="020F0302020204030204" pitchFamily="34" charset="0"/>
                        </a:rPr>
                        <a:t>Calculate Econd</a:t>
                      </a:r>
                      <a:r>
                        <a:rPr lang="en-AU" sz="1000" baseline="30000" dirty="0">
                          <a:solidFill>
                            <a:srgbClr val="FFFFFF"/>
                          </a:solidFill>
                          <a:effectLst/>
                          <a:latin typeface="Calibri Light" panose="020F0302020204030204" pitchFamily="34" charset="0"/>
                          <a:ea typeface="Times New Roman" panose="02020603050405020304" pitchFamily="18" charset="0"/>
                          <a:cs typeface="Calibri Light" panose="020F0302020204030204" pitchFamily="34" charset="0"/>
                        </a:rPr>
                        <a:t>® </a:t>
                      </a:r>
                      <a:endParaRPr lang="en-AU" sz="11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963" marR="8963" marT="8963" marB="8963" anchor="ctr">
                    <a:lnL>
                      <a:noFill/>
                    </a:lnL>
                    <a:lnR>
                      <a:noFill/>
                    </a:lnR>
                    <a:lnT>
                      <a:noFill/>
                    </a:lnT>
                    <a:lnB>
                      <a:noFill/>
                    </a:lnB>
                    <a:solidFill>
                      <a:srgbClr val="909AA8"/>
                    </a:solidFill>
                  </a:tcPr>
                </a:tc>
                <a:extLst>
                  <a:ext uri="{0D108BD9-81ED-4DB2-BD59-A6C34878D82A}">
                    <a16:rowId xmlns:a16="http://schemas.microsoft.com/office/drawing/2014/main" val="4217156055"/>
                  </a:ext>
                </a:extLst>
              </a:tr>
              <a:tr h="69148">
                <a:tc>
                  <a:txBody>
                    <a:bodyPr/>
                    <a:lstStyle/>
                    <a:p>
                      <a:pPr marL="79375" algn="ctr">
                        <a:lnSpc>
                          <a:spcPct val="115000"/>
                        </a:lnSpc>
                      </a:pPr>
                      <a:r>
                        <a:rPr lang="en-AU" sz="1000" dirty="0">
                          <a:solidFill>
                            <a:srgbClr val="FFFFFF"/>
                          </a:solidFill>
                          <a:effectLst/>
                          <a:latin typeface="Calibri Light" panose="020F0302020204030204" pitchFamily="34" charset="0"/>
                          <a:ea typeface="Times New Roman" panose="02020603050405020304" pitchFamily="18" charset="0"/>
                          <a:cs typeface="Calibri Light" panose="020F0302020204030204" pitchFamily="34" charset="0"/>
                        </a:rPr>
                        <a:t> </a:t>
                      </a:r>
                      <a:r>
                        <a:rPr lang="en-AU" sz="1100" dirty="0">
                          <a:effectLst/>
                          <a:latin typeface="Calibri Light" panose="020F0302020204030204" pitchFamily="34" charset="0"/>
                          <a:ea typeface="Calibri" panose="020F0502020204030204" pitchFamily="34" charset="0"/>
                          <a:cs typeface="Times New Roman" panose="02020603050405020304" pitchFamily="18" charset="0"/>
                        </a:rPr>
                        <a:t> </a:t>
                      </a:r>
                    </a:p>
                  </a:txBody>
                  <a:tcPr marL="8963" marR="8963" marT="8963" marB="8963" anchor="ctr">
                    <a:lnL>
                      <a:noFill/>
                    </a:lnL>
                    <a:lnR>
                      <a:noFill/>
                    </a:lnR>
                    <a:lnT>
                      <a:noFill/>
                    </a:lnT>
                    <a:lnB>
                      <a:noFill/>
                    </a:lnB>
                    <a:noFill/>
                  </a:tcPr>
                </a:tc>
                <a:extLst>
                  <a:ext uri="{0D108BD9-81ED-4DB2-BD59-A6C34878D82A}">
                    <a16:rowId xmlns:a16="http://schemas.microsoft.com/office/drawing/2014/main" val="315932322"/>
                  </a:ext>
                </a:extLst>
              </a:tr>
              <a:tr h="101438">
                <a:tc>
                  <a:txBody>
                    <a:bodyPr/>
                    <a:lstStyle/>
                    <a:p>
                      <a:pPr algn="ctr"/>
                      <a:r>
                        <a:rPr lang="en-AU" sz="1100" b="1" dirty="0">
                          <a:solidFill>
                            <a:srgbClr val="F1AA48"/>
                          </a:solidFill>
                          <a:effectLst/>
                          <a:latin typeface="Calibri Light" panose="020F0302020204030204" pitchFamily="34" charset="0"/>
                          <a:ea typeface="Calibri" panose="020F0502020204030204" pitchFamily="34" charset="0"/>
                          <a:cs typeface="Calibri Light" panose="020F0302020204030204" pitchFamily="34" charset="0"/>
                        </a:rPr>
                        <a:t>4.  SUBMIT</a:t>
                      </a:r>
                      <a:endParaRPr lang="en-AU" sz="11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963" marR="8963" marT="8963" marB="8963" anchor="ctr">
                    <a:lnL>
                      <a:noFill/>
                    </a:lnL>
                    <a:lnR>
                      <a:noFill/>
                    </a:lnR>
                    <a:lnT>
                      <a:noFill/>
                    </a:lnT>
                    <a:lnB>
                      <a:noFill/>
                    </a:lnB>
                    <a:solidFill>
                      <a:srgbClr val="025073"/>
                    </a:solidFill>
                  </a:tcPr>
                </a:tc>
                <a:extLst>
                  <a:ext uri="{0D108BD9-81ED-4DB2-BD59-A6C34878D82A}">
                    <a16:rowId xmlns:a16="http://schemas.microsoft.com/office/drawing/2014/main" val="3797641703"/>
                  </a:ext>
                </a:extLst>
              </a:tr>
              <a:tr h="405449">
                <a:tc>
                  <a:txBody>
                    <a:bodyPr/>
                    <a:lstStyle/>
                    <a:p>
                      <a:pPr marL="79375" algn="ctr">
                        <a:lnSpc>
                          <a:spcPct val="115000"/>
                        </a:lnSpc>
                        <a:spcBef>
                          <a:spcPts val="200"/>
                        </a:spcBef>
                        <a:spcAft>
                          <a:spcPts val="0"/>
                        </a:spcAft>
                      </a:pPr>
                      <a:r>
                        <a:rPr lang="en-AU" sz="1000" dirty="0">
                          <a:solidFill>
                            <a:srgbClr val="FFFFFF"/>
                          </a:solidFill>
                          <a:effectLst/>
                          <a:latin typeface="Calibri Light" panose="020F0302020204030204" pitchFamily="34" charset="0"/>
                          <a:ea typeface="Times New Roman" panose="02020603050405020304" pitchFamily="18" charset="0"/>
                          <a:cs typeface="Calibri Light" panose="020F0302020204030204" pitchFamily="34" charset="0"/>
                        </a:rPr>
                        <a:t>Prepare account documentation, including Environmental Account Summary &amp; Information Statement</a:t>
                      </a:r>
                      <a:endParaRPr lang="en-AU" sz="1100" dirty="0">
                        <a:effectLst/>
                        <a:latin typeface="Calibri Light" panose="020F0302020204030204" pitchFamily="34" charset="0"/>
                        <a:ea typeface="Calibri" panose="020F0502020204030204" pitchFamily="34" charset="0"/>
                        <a:cs typeface="Times New Roman" panose="02020603050405020304" pitchFamily="18" charset="0"/>
                      </a:endParaRPr>
                    </a:p>
                    <a:p>
                      <a:pPr marL="79375" algn="ctr">
                        <a:lnSpc>
                          <a:spcPct val="115000"/>
                        </a:lnSpc>
                        <a:spcBef>
                          <a:spcPts val="200"/>
                        </a:spcBef>
                        <a:spcAft>
                          <a:spcPts val="0"/>
                        </a:spcAft>
                      </a:pPr>
                      <a:r>
                        <a:rPr lang="en-AU" sz="1000" dirty="0">
                          <a:solidFill>
                            <a:srgbClr val="FFFFFF"/>
                          </a:solidFill>
                          <a:effectLst/>
                          <a:latin typeface="Calibri Light" panose="020F0302020204030204" pitchFamily="34" charset="0"/>
                          <a:ea typeface="Times New Roman" panose="02020603050405020304" pitchFamily="18" charset="0"/>
                          <a:cs typeface="Calibri Light" panose="020F0302020204030204" pitchFamily="34" charset="0"/>
                        </a:rPr>
                        <a:t>Obtain Technical Assessment or independent audit</a:t>
                      </a:r>
                    </a:p>
                    <a:p>
                      <a:pPr marL="79375" algn="ctr">
                        <a:lnSpc>
                          <a:spcPct val="115000"/>
                        </a:lnSpc>
                        <a:spcBef>
                          <a:spcPts val="200"/>
                        </a:spcBef>
                        <a:spcAft>
                          <a:spcPts val="0"/>
                        </a:spcAft>
                      </a:pPr>
                      <a:r>
                        <a:rPr lang="en-AU" sz="1000" dirty="0">
                          <a:solidFill>
                            <a:srgbClr val="FFFFFF"/>
                          </a:solidFill>
                          <a:effectLst/>
                          <a:latin typeface="Calibri Light" panose="020F0302020204030204" pitchFamily="34" charset="0"/>
                          <a:ea typeface="Calibri" panose="020F0502020204030204" pitchFamily="34" charset="0"/>
                          <a:cs typeface="Calibri Light" panose="020F0302020204030204" pitchFamily="34" charset="0"/>
                        </a:rPr>
                        <a:t>Set Condition Targets (optional)</a:t>
                      </a:r>
                      <a:endParaRPr lang="en-AU" sz="11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963" marR="8963" marT="8963" marB="8963" anchor="ctr">
                    <a:lnL>
                      <a:noFill/>
                    </a:lnL>
                    <a:lnR>
                      <a:noFill/>
                    </a:lnR>
                    <a:lnT>
                      <a:noFill/>
                    </a:lnT>
                    <a:lnB>
                      <a:noFill/>
                    </a:lnB>
                    <a:solidFill>
                      <a:srgbClr val="909AA8"/>
                    </a:solidFill>
                  </a:tcPr>
                </a:tc>
                <a:extLst>
                  <a:ext uri="{0D108BD9-81ED-4DB2-BD59-A6C34878D82A}">
                    <a16:rowId xmlns:a16="http://schemas.microsoft.com/office/drawing/2014/main" val="786253575"/>
                  </a:ext>
                </a:extLst>
              </a:tr>
              <a:tr h="198811">
                <a:tc>
                  <a:txBody>
                    <a:bodyPr/>
                    <a:lstStyle/>
                    <a:p>
                      <a:pPr marL="79375" algn="ctr">
                        <a:lnSpc>
                          <a:spcPct val="115000"/>
                        </a:lnSpc>
                        <a:spcBef>
                          <a:spcPts val="200"/>
                        </a:spcBef>
                        <a:spcAft>
                          <a:spcPts val="0"/>
                        </a:spcAft>
                      </a:pPr>
                      <a:r>
                        <a:rPr lang="en-AU" sz="1100" dirty="0">
                          <a:effectLst/>
                          <a:latin typeface="Calibri Light" panose="020F0302020204030204" pitchFamily="34" charset="0"/>
                          <a:ea typeface="Calibri" panose="020F0502020204030204" pitchFamily="34" charset="0"/>
                          <a:cs typeface="Times New Roman" panose="02020603050405020304" pitchFamily="18" charset="0"/>
                        </a:rPr>
                        <a:t>Submit for “Self-Verified” or “Certified” license approval</a:t>
                      </a:r>
                    </a:p>
                  </a:txBody>
                  <a:tcPr marL="8963" marR="8963" marT="8963" marB="8963" anchor="ctr">
                    <a:lnL>
                      <a:noFill/>
                    </a:lnL>
                    <a:lnR>
                      <a:noFill/>
                    </a:lnR>
                    <a:lnT>
                      <a:noFill/>
                    </a:lnT>
                    <a:lnB>
                      <a:noFill/>
                    </a:lnB>
                    <a:solidFill>
                      <a:srgbClr val="FFC000"/>
                    </a:solidFill>
                  </a:tcPr>
                </a:tc>
                <a:extLst>
                  <a:ext uri="{0D108BD9-81ED-4DB2-BD59-A6C34878D82A}">
                    <a16:rowId xmlns:a16="http://schemas.microsoft.com/office/drawing/2014/main" val="534986576"/>
                  </a:ext>
                </a:extLst>
              </a:tr>
              <a:tr h="97641">
                <a:tc>
                  <a:txBody>
                    <a:bodyPr/>
                    <a:lstStyle/>
                    <a:p>
                      <a:pPr marL="79375" algn="ctr">
                        <a:lnSpc>
                          <a:spcPct val="115000"/>
                        </a:lnSpc>
                      </a:pPr>
                      <a:endParaRPr lang="en-AU" sz="1000" dirty="0">
                        <a:solidFill>
                          <a:srgbClr val="FFFFFF"/>
                        </a:solidFill>
                        <a:effectLst/>
                        <a:latin typeface="Calibri Light" panose="020F0302020204030204" pitchFamily="34" charset="0"/>
                        <a:ea typeface="Times New Roman" panose="02020603050405020304" pitchFamily="18" charset="0"/>
                        <a:cs typeface="Calibri Light" panose="020F0302020204030204" pitchFamily="34" charset="0"/>
                      </a:endParaRPr>
                    </a:p>
                  </a:txBody>
                  <a:tcPr marL="8963" marR="8963" marT="8963" marB="8963" anchor="ctr">
                    <a:lnL>
                      <a:noFill/>
                    </a:lnL>
                    <a:lnR>
                      <a:noFill/>
                    </a:lnR>
                    <a:lnT>
                      <a:noFill/>
                    </a:lnT>
                    <a:lnB>
                      <a:noFill/>
                    </a:lnB>
                    <a:noFill/>
                  </a:tcPr>
                </a:tc>
                <a:extLst>
                  <a:ext uri="{0D108BD9-81ED-4DB2-BD59-A6C34878D82A}">
                    <a16:rowId xmlns:a16="http://schemas.microsoft.com/office/drawing/2014/main" val="1942783144"/>
                  </a:ext>
                </a:extLst>
              </a:tr>
              <a:tr h="101438">
                <a:tc>
                  <a:txBody>
                    <a:bodyPr/>
                    <a:lstStyle/>
                    <a:p>
                      <a:pPr algn="ctr"/>
                      <a:r>
                        <a:rPr lang="en-AU" sz="1100" b="1" dirty="0">
                          <a:solidFill>
                            <a:srgbClr val="F1AA48"/>
                          </a:solidFill>
                          <a:effectLst/>
                          <a:latin typeface="Calibri Light" panose="020F0302020204030204" pitchFamily="34" charset="0"/>
                          <a:ea typeface="Calibri" panose="020F0502020204030204" pitchFamily="34" charset="0"/>
                          <a:cs typeface="Calibri Light" panose="020F0302020204030204" pitchFamily="34" charset="0"/>
                        </a:rPr>
                        <a:t>5.  MAINTAIN</a:t>
                      </a:r>
                      <a:endParaRPr lang="en-AU" sz="11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963" marR="8963" marT="8963" marB="8963" anchor="ctr">
                    <a:lnL>
                      <a:noFill/>
                    </a:lnL>
                    <a:lnR>
                      <a:noFill/>
                    </a:lnR>
                    <a:lnT>
                      <a:noFill/>
                    </a:lnT>
                    <a:lnB>
                      <a:noFill/>
                    </a:lnB>
                    <a:solidFill>
                      <a:srgbClr val="025073"/>
                    </a:solidFill>
                  </a:tcPr>
                </a:tc>
                <a:extLst>
                  <a:ext uri="{0D108BD9-81ED-4DB2-BD59-A6C34878D82A}">
                    <a16:rowId xmlns:a16="http://schemas.microsoft.com/office/drawing/2014/main" val="749507336"/>
                  </a:ext>
                </a:extLst>
              </a:tr>
              <a:tr h="311886">
                <a:tc>
                  <a:txBody>
                    <a:bodyPr/>
                    <a:lstStyle/>
                    <a:p>
                      <a:pPr marL="79375" algn="ctr">
                        <a:lnSpc>
                          <a:spcPct val="115000"/>
                        </a:lnSpc>
                        <a:spcBef>
                          <a:spcPts val="200"/>
                        </a:spcBef>
                        <a:spcAft>
                          <a:spcPts val="0"/>
                        </a:spcAft>
                      </a:pPr>
                      <a:r>
                        <a:rPr lang="en-AU" sz="1000" dirty="0">
                          <a:solidFill>
                            <a:srgbClr val="FFFFFF"/>
                          </a:solidFill>
                          <a:effectLst/>
                          <a:latin typeface="Calibri Light" panose="020F0302020204030204" pitchFamily="34" charset="0"/>
                          <a:ea typeface="Times New Roman" panose="02020603050405020304" pitchFamily="18" charset="0"/>
                          <a:cs typeface="Calibri Light" panose="020F0302020204030204" pitchFamily="34" charset="0"/>
                        </a:rPr>
                        <a:t>Maintain active project registration</a:t>
                      </a:r>
                      <a:endParaRPr lang="en-AU" sz="1100" dirty="0">
                        <a:effectLst/>
                        <a:latin typeface="Calibri Light" panose="020F0302020204030204" pitchFamily="34" charset="0"/>
                        <a:ea typeface="Calibri" panose="020F0502020204030204" pitchFamily="34" charset="0"/>
                        <a:cs typeface="Times New Roman" panose="02020603050405020304" pitchFamily="18" charset="0"/>
                      </a:endParaRPr>
                    </a:p>
                    <a:p>
                      <a:pPr marL="79375" algn="ctr">
                        <a:lnSpc>
                          <a:spcPct val="115000"/>
                        </a:lnSpc>
                        <a:spcBef>
                          <a:spcPts val="200"/>
                        </a:spcBef>
                        <a:spcAft>
                          <a:spcPts val="0"/>
                        </a:spcAft>
                      </a:pPr>
                      <a:r>
                        <a:rPr lang="en-AU" sz="1000" dirty="0">
                          <a:solidFill>
                            <a:srgbClr val="FFFFFF"/>
                          </a:solidFill>
                          <a:effectLst/>
                          <a:latin typeface="Calibri Light" panose="020F0302020204030204" pitchFamily="34" charset="0"/>
                          <a:ea typeface="Times New Roman" panose="02020603050405020304" pitchFamily="18" charset="0"/>
                          <a:cs typeface="Calibri Light" panose="020F0302020204030204" pitchFamily="34" charset="0"/>
                        </a:rPr>
                        <a:t>Submit Annual Certification Compliance Report </a:t>
                      </a:r>
                      <a:endParaRPr lang="en-AU" sz="1100" dirty="0">
                        <a:effectLst/>
                        <a:latin typeface="Calibri Light" panose="020F0302020204030204" pitchFamily="34" charset="0"/>
                        <a:ea typeface="Calibri" panose="020F0502020204030204" pitchFamily="34" charset="0"/>
                        <a:cs typeface="Times New Roman" panose="02020603050405020304" pitchFamily="18" charset="0"/>
                      </a:endParaRPr>
                    </a:p>
                    <a:p>
                      <a:pPr marL="79375" algn="ctr">
                        <a:lnSpc>
                          <a:spcPct val="115000"/>
                        </a:lnSpc>
                        <a:spcBef>
                          <a:spcPts val="200"/>
                        </a:spcBef>
                        <a:spcAft>
                          <a:spcPts val="0"/>
                        </a:spcAft>
                      </a:pPr>
                      <a:r>
                        <a:rPr lang="en-AU" sz="1000" dirty="0">
                          <a:solidFill>
                            <a:srgbClr val="FFFFFF"/>
                          </a:solidFill>
                          <a:effectLst/>
                          <a:latin typeface="Calibri Light" panose="020F0302020204030204" pitchFamily="34" charset="0"/>
                          <a:ea typeface="Times New Roman" panose="02020603050405020304" pitchFamily="18" charset="0"/>
                          <a:cs typeface="Calibri Light" panose="020F0302020204030204" pitchFamily="34" charset="0"/>
                        </a:rPr>
                        <a:t>Submit account and audit report (minimum every 5 years) </a:t>
                      </a:r>
                      <a:endParaRPr lang="en-AU" sz="11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963" marR="8963" marT="8963" marB="8963" anchor="ctr">
                    <a:lnL>
                      <a:noFill/>
                    </a:lnL>
                    <a:lnR>
                      <a:noFill/>
                    </a:lnR>
                    <a:lnT>
                      <a:noFill/>
                    </a:lnT>
                    <a:lnB>
                      <a:noFill/>
                    </a:lnB>
                    <a:solidFill>
                      <a:srgbClr val="909AA8"/>
                    </a:solidFill>
                  </a:tcPr>
                </a:tc>
                <a:extLst>
                  <a:ext uri="{0D108BD9-81ED-4DB2-BD59-A6C34878D82A}">
                    <a16:rowId xmlns:a16="http://schemas.microsoft.com/office/drawing/2014/main" val="2459772371"/>
                  </a:ext>
                </a:extLst>
              </a:tr>
            </a:tbl>
          </a:graphicData>
        </a:graphic>
      </p:graphicFrame>
      <p:sp>
        <p:nvSpPr>
          <p:cNvPr id="24" name="Triangle 23">
            <a:extLst>
              <a:ext uri="{FF2B5EF4-FFF2-40B4-BE49-F238E27FC236}">
                <a16:creationId xmlns:a16="http://schemas.microsoft.com/office/drawing/2014/main" id="{1532BB40-2EAD-B249-881E-04C64FAD5EAA}"/>
              </a:ext>
            </a:extLst>
          </p:cNvPr>
          <p:cNvSpPr/>
          <p:nvPr/>
        </p:nvSpPr>
        <p:spPr>
          <a:xfrm rot="10800000">
            <a:off x="3687481" y="2271440"/>
            <a:ext cx="287337" cy="148936"/>
          </a:xfrm>
          <a:prstGeom prst="triangle">
            <a:avLst/>
          </a:prstGeom>
          <a:solidFill>
            <a:srgbClr val="F1AA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7" name="Triangle 26">
            <a:extLst>
              <a:ext uri="{FF2B5EF4-FFF2-40B4-BE49-F238E27FC236}">
                <a16:creationId xmlns:a16="http://schemas.microsoft.com/office/drawing/2014/main" id="{A934F321-273D-AC48-8C78-82F58CDE8800}"/>
              </a:ext>
            </a:extLst>
          </p:cNvPr>
          <p:cNvSpPr/>
          <p:nvPr/>
        </p:nvSpPr>
        <p:spPr>
          <a:xfrm rot="10800000">
            <a:off x="3687480" y="2823422"/>
            <a:ext cx="287337" cy="148936"/>
          </a:xfrm>
          <a:prstGeom prst="triangle">
            <a:avLst/>
          </a:prstGeom>
          <a:solidFill>
            <a:srgbClr val="F1AA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8" name="Triangle 27">
            <a:extLst>
              <a:ext uri="{FF2B5EF4-FFF2-40B4-BE49-F238E27FC236}">
                <a16:creationId xmlns:a16="http://schemas.microsoft.com/office/drawing/2014/main" id="{F9305561-2423-2049-BBE1-427F67CBBFFD}"/>
              </a:ext>
            </a:extLst>
          </p:cNvPr>
          <p:cNvSpPr/>
          <p:nvPr/>
        </p:nvSpPr>
        <p:spPr>
          <a:xfrm rot="10800000">
            <a:off x="3687480" y="3576357"/>
            <a:ext cx="287337" cy="148936"/>
          </a:xfrm>
          <a:prstGeom prst="triangle">
            <a:avLst/>
          </a:prstGeom>
          <a:solidFill>
            <a:srgbClr val="F1AA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9" name="Triangle 28">
            <a:extLst>
              <a:ext uri="{FF2B5EF4-FFF2-40B4-BE49-F238E27FC236}">
                <a16:creationId xmlns:a16="http://schemas.microsoft.com/office/drawing/2014/main" id="{F0983571-5845-7D43-A392-87309FBE2810}"/>
              </a:ext>
            </a:extLst>
          </p:cNvPr>
          <p:cNvSpPr/>
          <p:nvPr/>
        </p:nvSpPr>
        <p:spPr>
          <a:xfrm rot="10800000">
            <a:off x="3687480" y="4928682"/>
            <a:ext cx="287337" cy="148936"/>
          </a:xfrm>
          <a:prstGeom prst="triangle">
            <a:avLst/>
          </a:prstGeom>
          <a:solidFill>
            <a:srgbClr val="F1AA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0" name="U-turn Arrow 29">
            <a:extLst>
              <a:ext uri="{FF2B5EF4-FFF2-40B4-BE49-F238E27FC236}">
                <a16:creationId xmlns:a16="http://schemas.microsoft.com/office/drawing/2014/main" id="{04ED7F6F-0006-1841-8E91-E05253B16F4C}"/>
              </a:ext>
            </a:extLst>
          </p:cNvPr>
          <p:cNvSpPr/>
          <p:nvPr/>
        </p:nvSpPr>
        <p:spPr>
          <a:xfrm rot="16200000">
            <a:off x="218761" y="4060208"/>
            <a:ext cx="2677356" cy="523875"/>
          </a:xfrm>
          <a:prstGeom prst="uturnArrow">
            <a:avLst>
              <a:gd name="adj1" fmla="val 32582"/>
              <a:gd name="adj2" fmla="val 25000"/>
              <a:gd name="adj3" fmla="val 25001"/>
              <a:gd name="adj4" fmla="val 75000"/>
              <a:gd name="adj5" fmla="val 100000"/>
            </a:avLst>
          </a:prstGeom>
          <a:solidFill>
            <a:srgbClr val="EEA9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1" name="Text Box 3">
            <a:extLst>
              <a:ext uri="{FF2B5EF4-FFF2-40B4-BE49-F238E27FC236}">
                <a16:creationId xmlns:a16="http://schemas.microsoft.com/office/drawing/2014/main" id="{16823D5F-C4A2-1B40-A945-531233DD6B67}"/>
              </a:ext>
            </a:extLst>
          </p:cNvPr>
          <p:cNvSpPr txBox="1"/>
          <p:nvPr/>
        </p:nvSpPr>
        <p:spPr>
          <a:xfrm rot="16200000">
            <a:off x="317327" y="4352611"/>
            <a:ext cx="2117725" cy="2540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AU" sz="1050" dirty="0">
                <a:solidFill>
                  <a:srgbClr val="FFFFFF"/>
                </a:solidFill>
                <a:effectLst/>
                <a:latin typeface="Calibri Light" panose="020F0302020204030204" pitchFamily="34" charset="0"/>
                <a:ea typeface="Calibri" panose="020F0502020204030204" pitchFamily="34" charset="0"/>
                <a:cs typeface="Calibri Light" panose="020F0302020204030204" pitchFamily="34" charset="0"/>
              </a:rPr>
              <a:t>Repeat steps 3 - 5</a:t>
            </a:r>
            <a:endParaRPr lang="en-AU" sz="1200" dirty="0">
              <a:effectLst/>
              <a:latin typeface="Calibri Light" panose="020F0302020204030204" pitchFamily="34" charset="0"/>
              <a:ea typeface="Calibri" panose="020F0502020204030204" pitchFamily="34" charset="0"/>
            </a:endParaRPr>
          </a:p>
        </p:txBody>
      </p:sp>
      <p:pic>
        <p:nvPicPr>
          <p:cNvPr id="4" name="Picture 3" descr="Logo&#10;&#10;Description automatically generated">
            <a:extLst>
              <a:ext uri="{FF2B5EF4-FFF2-40B4-BE49-F238E27FC236}">
                <a16:creationId xmlns:a16="http://schemas.microsoft.com/office/drawing/2014/main" id="{04760F16-C28A-EE4C-A696-6A4BF8D7EDB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671979" y="3725294"/>
            <a:ext cx="1582541" cy="1946189"/>
          </a:xfrm>
          <a:prstGeom prst="rect">
            <a:avLst/>
          </a:prstGeom>
        </p:spPr>
      </p:pic>
      <p:pic>
        <p:nvPicPr>
          <p:cNvPr id="6" name="Picture 5" descr="Logo, company name&#10;&#10;Description automatically generated">
            <a:extLst>
              <a:ext uri="{FF2B5EF4-FFF2-40B4-BE49-F238E27FC236}">
                <a16:creationId xmlns:a16="http://schemas.microsoft.com/office/drawing/2014/main" id="{B629FB42-43CB-044E-AF42-E75FA3414C2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71979" y="1779105"/>
            <a:ext cx="1582541" cy="1946189"/>
          </a:xfrm>
          <a:prstGeom prst="rect">
            <a:avLst/>
          </a:prstGeom>
        </p:spPr>
      </p:pic>
      <p:sp>
        <p:nvSpPr>
          <p:cNvPr id="2" name="Rectangle 1">
            <a:extLst>
              <a:ext uri="{FF2B5EF4-FFF2-40B4-BE49-F238E27FC236}">
                <a16:creationId xmlns:a16="http://schemas.microsoft.com/office/drawing/2014/main" id="{A8E301A3-30D3-0543-141C-49D1D111A38D}"/>
              </a:ext>
            </a:extLst>
          </p:cNvPr>
          <p:cNvSpPr/>
          <p:nvPr/>
        </p:nvSpPr>
        <p:spPr>
          <a:xfrm>
            <a:off x="1800730" y="5077619"/>
            <a:ext cx="4762720" cy="983315"/>
          </a:xfrm>
          <a:prstGeom prst="rect">
            <a:avLst/>
          </a:prstGeom>
          <a:solidFill>
            <a:srgbClr val="FFFFFF">
              <a:alpha val="7176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ectangle 4">
            <a:extLst>
              <a:ext uri="{FF2B5EF4-FFF2-40B4-BE49-F238E27FC236}">
                <a16:creationId xmlns:a16="http://schemas.microsoft.com/office/drawing/2014/main" id="{D8F79C44-B3E9-525E-10EE-973124711035}"/>
              </a:ext>
            </a:extLst>
          </p:cNvPr>
          <p:cNvSpPr/>
          <p:nvPr/>
        </p:nvSpPr>
        <p:spPr>
          <a:xfrm>
            <a:off x="1800730" y="1162764"/>
            <a:ext cx="4573709" cy="2413592"/>
          </a:xfrm>
          <a:prstGeom prst="rect">
            <a:avLst/>
          </a:prstGeom>
          <a:solidFill>
            <a:srgbClr val="FFFFFF">
              <a:alpha val="7176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64BF2766-0124-7A8E-8246-AF283044BC51}"/>
              </a:ext>
            </a:extLst>
          </p:cNvPr>
          <p:cNvSpPr/>
          <p:nvPr/>
        </p:nvSpPr>
        <p:spPr>
          <a:xfrm rot="5400000">
            <a:off x="-1464283" y="3255438"/>
            <a:ext cx="4762720" cy="1810053"/>
          </a:xfrm>
          <a:prstGeom prst="rect">
            <a:avLst/>
          </a:prstGeom>
          <a:solidFill>
            <a:srgbClr val="FFFFFF">
              <a:alpha val="7176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15129344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BEC7587C-B91B-4CA0-B3EB-37A1513F2288}"/>
              </a:ext>
            </a:extLst>
          </p:cNvPr>
          <p:cNvSpPr txBox="1"/>
          <p:nvPr/>
        </p:nvSpPr>
        <p:spPr>
          <a:xfrm>
            <a:off x="6846163" y="6398162"/>
            <a:ext cx="224742" cy="276999"/>
          </a:xfrm>
          <a:prstGeom prst="rect">
            <a:avLst/>
          </a:prstGeom>
          <a:noFill/>
        </p:spPr>
        <p:txBody>
          <a:bodyPr wrap="none" rtlCol="0">
            <a:spAutoFit/>
          </a:bodyPr>
          <a:lstStyle/>
          <a:p>
            <a:pPr>
              <a:spcAft>
                <a:spcPts val="600"/>
              </a:spcAft>
            </a:pPr>
            <a:r>
              <a:rPr lang="en-AU" sz="1200" dirty="0">
                <a:solidFill>
                  <a:srgbClr val="6C809C"/>
                </a:solidFill>
                <a:latin typeface="Avenir LT Std 35 Light" panose="020B0402020203020204" pitchFamily="34" charset="0"/>
              </a:rPr>
              <a:t> </a:t>
            </a:r>
            <a:endParaRPr lang="en-AU" sz="1200">
              <a:solidFill>
                <a:srgbClr val="6C809C"/>
              </a:solidFill>
              <a:latin typeface="Avenir LT Std 35 Light" panose="020B0402020203020204" pitchFamily="34" charset="0"/>
            </a:endParaRPr>
          </a:p>
        </p:txBody>
      </p:sp>
      <p:sp>
        <p:nvSpPr>
          <p:cNvPr id="21" name="Rectangle 20">
            <a:extLst>
              <a:ext uri="{FF2B5EF4-FFF2-40B4-BE49-F238E27FC236}">
                <a16:creationId xmlns:a16="http://schemas.microsoft.com/office/drawing/2014/main" id="{F75C0AB0-C3CD-42A7-9DC1-5F2D9DF477DE}"/>
              </a:ext>
            </a:extLst>
          </p:cNvPr>
          <p:cNvSpPr/>
          <p:nvPr/>
        </p:nvSpPr>
        <p:spPr>
          <a:xfrm>
            <a:off x="-451717" y="5506700"/>
            <a:ext cx="121295" cy="204414"/>
          </a:xfrm>
          <a:prstGeom prst="rect">
            <a:avLst/>
          </a:prstGeom>
          <a:ln>
            <a:noFill/>
          </a:ln>
        </p:spPr>
        <p:txBody>
          <a:bodyPr vert="horz" lIns="0" tIns="0" rIns="0" bIns="0" rtlCol="0">
            <a:noAutofit/>
          </a:bodyPr>
          <a:lstStyle/>
          <a:p>
            <a:pPr marL="6350" marR="264795" lvl="0" indent="-6350" algn="l" defTabSz="914400" rtl="0" eaLnBrk="1" fontAlgn="auto" latinLnBrk="0" hangingPunct="1">
              <a:lnSpc>
                <a:spcPct val="107000"/>
              </a:lnSpc>
              <a:spcBef>
                <a:spcPts val="0"/>
              </a:spcBef>
              <a:spcAft>
                <a:spcPts val="800"/>
              </a:spcAft>
              <a:buClrTx/>
              <a:buSzTx/>
              <a:buFontTx/>
              <a:buNone/>
              <a:tabLst/>
              <a:defRPr/>
            </a:pPr>
            <a:r>
              <a:rPr kumimoji="0" lang="en-AU" sz="1100" b="0" i="0" u="none" strike="noStrike" kern="1200" cap="none" spc="0" normalizeH="0" baseline="0" noProof="0">
                <a:ln>
                  <a:noFill/>
                </a:ln>
                <a:solidFill>
                  <a:srgbClr val="181717"/>
                </a:solidFill>
                <a:effectLst/>
                <a:uLnTx/>
                <a:uFillTx/>
                <a:latin typeface="Avenir LT Std"/>
                <a:ea typeface="Avenir LT Std"/>
                <a:cs typeface="Avenir LT Std"/>
              </a:rPr>
              <a:t> </a:t>
            </a:r>
          </a:p>
        </p:txBody>
      </p:sp>
      <p:graphicFrame>
        <p:nvGraphicFramePr>
          <p:cNvPr id="30" name="TextBox 3">
            <a:extLst>
              <a:ext uri="{FF2B5EF4-FFF2-40B4-BE49-F238E27FC236}">
                <a16:creationId xmlns:a16="http://schemas.microsoft.com/office/drawing/2014/main" id="{95076BF6-1D11-4A22-9882-1ADA0AA436B5}"/>
              </a:ext>
            </a:extLst>
          </p:cNvPr>
          <p:cNvGraphicFramePr/>
          <p:nvPr/>
        </p:nvGraphicFramePr>
        <p:xfrm>
          <a:off x="1646454" y="1105341"/>
          <a:ext cx="6227546" cy="55698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0F2D2A9C-DD2F-7F48-B198-FA4A928C4900}"/>
              </a:ext>
            </a:extLst>
          </p:cNvPr>
          <p:cNvSpPr>
            <a:spLocks noGrp="1"/>
          </p:cNvSpPr>
          <p:nvPr>
            <p:ph type="sldNum" sz="quarter" idx="12"/>
          </p:nvPr>
        </p:nvSpPr>
        <p:spPr/>
        <p:txBody>
          <a:bodyPr/>
          <a:lstStyle/>
          <a:p>
            <a:fld id="{20550A7E-0215-EA48-A579-C9E7E81A0714}" type="slidenum">
              <a:rPr lang="en-AU" smtClean="0"/>
              <a:t>75</a:t>
            </a:fld>
            <a:endParaRPr lang="en-AU"/>
          </a:p>
        </p:txBody>
      </p:sp>
      <p:pic>
        <p:nvPicPr>
          <p:cNvPr id="3" name="Picture 2">
            <a:extLst>
              <a:ext uri="{FF2B5EF4-FFF2-40B4-BE49-F238E27FC236}">
                <a16:creationId xmlns:a16="http://schemas.microsoft.com/office/drawing/2014/main" id="{BFFC98B5-A1F4-F119-1142-A45D93122715}"/>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0" y="1"/>
            <a:ext cx="7378996" cy="956932"/>
          </a:xfrm>
          <a:prstGeom prst="rect">
            <a:avLst/>
          </a:prstGeom>
        </p:spPr>
      </p:pic>
      <p:sp>
        <p:nvSpPr>
          <p:cNvPr id="5" name="Title 1">
            <a:extLst>
              <a:ext uri="{FF2B5EF4-FFF2-40B4-BE49-F238E27FC236}">
                <a16:creationId xmlns:a16="http://schemas.microsoft.com/office/drawing/2014/main" id="{F801C96B-CFF9-105B-A940-CC25DF7BF082}"/>
              </a:ext>
            </a:extLst>
          </p:cNvPr>
          <p:cNvSpPr txBox="1">
            <a:spLocks/>
          </p:cNvSpPr>
          <p:nvPr/>
        </p:nvSpPr>
        <p:spPr>
          <a:xfrm>
            <a:off x="162487" y="-77524"/>
            <a:ext cx="8813185" cy="1143000"/>
          </a:xfrm>
          <a:prstGeom prst="rect">
            <a:avLst/>
          </a:prstGeom>
        </p:spPr>
        <p:txBody>
          <a:bodyPr vert="horz" lIns="238658" tIns="119329" rIns="238658" bIns="119329" rtlCol="0" anchor="ctr">
            <a:noAutofit/>
          </a:bodyPr>
          <a:lstStyle>
            <a:lvl1pPr algn="l" defTabSz="914301"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n-US" sz="2800" b="1" dirty="0">
                <a:solidFill>
                  <a:schemeClr val="bg1"/>
                </a:solidFill>
                <a:ea typeface="+mn-ea"/>
                <a:cs typeface="+mn-cs"/>
              </a:rPr>
              <a:t>What do I need to become certified?</a:t>
            </a:r>
          </a:p>
        </p:txBody>
      </p:sp>
    </p:spTree>
    <p:extLst>
      <p:ext uri="{BB962C8B-B14F-4D97-AF65-F5344CB8AC3E}">
        <p14:creationId xmlns:p14="http://schemas.microsoft.com/office/powerpoint/2010/main" val="110694565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BFB1264-D19A-4A4B-8C4D-E9CC3909D800}"/>
              </a:ext>
            </a:extLst>
          </p:cNvPr>
          <p:cNvSpPr txBox="1">
            <a:spLocks/>
          </p:cNvSpPr>
          <p:nvPr/>
        </p:nvSpPr>
        <p:spPr>
          <a:xfrm>
            <a:off x="1208511" y="1017039"/>
            <a:ext cx="6927004" cy="69723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800" i="0" u="none" strike="noStrike" kern="1200" cap="none" spc="0" normalizeH="0" baseline="0" noProof="0" dirty="0">
                <a:ln>
                  <a:noFill/>
                </a:ln>
                <a:solidFill>
                  <a:prstClr val="black"/>
                </a:solidFill>
                <a:effectLst/>
                <a:uLnTx/>
                <a:uFillTx/>
                <a:ea typeface="+mj-ea"/>
                <a:cs typeface="+mj-cs"/>
              </a:rPr>
              <a:t>Structure of an environmental account</a:t>
            </a:r>
          </a:p>
          <a:p>
            <a:pPr marL="0" marR="0" lvl="0" indent="0" defTabSz="914400" rtl="0" eaLnBrk="1" fontAlgn="auto" latinLnBrk="0" hangingPunct="1">
              <a:lnSpc>
                <a:spcPct val="90000"/>
              </a:lnSpc>
              <a:spcBef>
                <a:spcPts val="0"/>
              </a:spcBef>
              <a:spcAft>
                <a:spcPts val="0"/>
              </a:spcAft>
              <a:buClrTx/>
              <a:buSzTx/>
              <a:buFontTx/>
              <a:buNone/>
              <a:tabLst/>
              <a:defRPr/>
            </a:pPr>
            <a:r>
              <a:rPr lang="en-US" sz="2800" dirty="0">
                <a:solidFill>
                  <a:prstClr val="black"/>
                </a:solidFill>
              </a:rPr>
              <a:t>Data table</a:t>
            </a:r>
            <a:endParaRPr kumimoji="0" lang="en-US" sz="2800" i="0" u="none" strike="noStrike" kern="1200" cap="none" spc="0" normalizeH="0" baseline="0" noProof="0" dirty="0">
              <a:ln>
                <a:noFill/>
              </a:ln>
              <a:solidFill>
                <a:prstClr val="black"/>
              </a:solidFill>
              <a:effectLst/>
              <a:uLnTx/>
              <a:uFillTx/>
              <a:ea typeface="+mj-ea"/>
              <a:cs typeface="+mj-cs"/>
            </a:endParaRPr>
          </a:p>
        </p:txBody>
      </p:sp>
      <p:pic>
        <p:nvPicPr>
          <p:cNvPr id="5" name="Picture 4" descr="Table&#10;&#10;Description automatically generated">
            <a:extLst>
              <a:ext uri="{FF2B5EF4-FFF2-40B4-BE49-F238E27FC236}">
                <a16:creationId xmlns:a16="http://schemas.microsoft.com/office/drawing/2014/main" id="{7FD28C2E-5871-2345-BD08-CB6D94471F0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76300" y="1864245"/>
            <a:ext cx="7391400" cy="3644900"/>
          </a:xfrm>
          <a:prstGeom prst="rect">
            <a:avLst/>
          </a:prstGeom>
        </p:spPr>
      </p:pic>
      <p:sp>
        <p:nvSpPr>
          <p:cNvPr id="2" name="Slide Number Placeholder 1">
            <a:extLst>
              <a:ext uri="{FF2B5EF4-FFF2-40B4-BE49-F238E27FC236}">
                <a16:creationId xmlns:a16="http://schemas.microsoft.com/office/drawing/2014/main" id="{78C92621-D861-584A-BA82-E5FFEE47C8EA}"/>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810D05-EF9E-4802-83AC-82DB24C16FD7}" type="slidenum">
              <a:rPr lang="en-AU" smtClean="0"/>
              <a:pPr/>
              <a:t>76</a:t>
            </a:fld>
            <a:endParaRPr lang="en-AU" dirty="0"/>
          </a:p>
        </p:txBody>
      </p:sp>
    </p:spTree>
    <p:extLst>
      <p:ext uri="{BB962C8B-B14F-4D97-AF65-F5344CB8AC3E}">
        <p14:creationId xmlns:p14="http://schemas.microsoft.com/office/powerpoint/2010/main" val="108170132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BFB1264-D19A-4A4B-8C4D-E9CC3909D800}"/>
              </a:ext>
            </a:extLst>
          </p:cNvPr>
          <p:cNvSpPr txBox="1">
            <a:spLocks/>
          </p:cNvSpPr>
          <p:nvPr/>
        </p:nvSpPr>
        <p:spPr>
          <a:xfrm>
            <a:off x="1033193" y="970411"/>
            <a:ext cx="7179849" cy="69723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defTabSz="914400" rtl="0" eaLnBrk="1" fontAlgn="auto" latinLnBrk="0" hangingPunct="1">
              <a:lnSpc>
                <a:spcPct val="90000"/>
              </a:lnSpc>
              <a:spcBef>
                <a:spcPts val="0"/>
              </a:spcBef>
              <a:spcAft>
                <a:spcPts val="0"/>
              </a:spcAft>
              <a:buClrTx/>
              <a:buSzTx/>
              <a:buFontTx/>
              <a:buNone/>
              <a:tabLst/>
              <a:defRPr/>
            </a:pPr>
            <a:r>
              <a:rPr kumimoji="0" lang="en-US" sz="2800" i="0" u="none" strike="noStrike" kern="1200" cap="none" spc="0" normalizeH="0" baseline="0" noProof="0" dirty="0">
                <a:ln>
                  <a:noFill/>
                </a:ln>
                <a:solidFill>
                  <a:prstClr val="black"/>
                </a:solidFill>
                <a:effectLst/>
                <a:uLnTx/>
                <a:uFillTx/>
                <a:ea typeface="+mj-ea"/>
                <a:cs typeface="+mj-cs"/>
              </a:rPr>
              <a:t>Structure of an environmental account</a:t>
            </a:r>
          </a:p>
          <a:p>
            <a:pPr marL="0" marR="0" lvl="0" indent="0" defTabSz="914400" rtl="0" eaLnBrk="1" fontAlgn="auto" latinLnBrk="0" hangingPunct="1">
              <a:lnSpc>
                <a:spcPct val="90000"/>
              </a:lnSpc>
              <a:spcBef>
                <a:spcPts val="0"/>
              </a:spcBef>
              <a:spcAft>
                <a:spcPts val="0"/>
              </a:spcAft>
              <a:buClrTx/>
              <a:buSzTx/>
              <a:buFontTx/>
              <a:buNone/>
              <a:tabLst/>
              <a:defRPr/>
            </a:pPr>
            <a:r>
              <a:rPr lang="en-US" sz="2800" dirty="0">
                <a:solidFill>
                  <a:prstClr val="black"/>
                </a:solidFill>
              </a:rPr>
              <a:t>Summary Table</a:t>
            </a:r>
            <a:endParaRPr kumimoji="0" lang="en-US" sz="2800" i="0" u="none" strike="noStrike" kern="1200" cap="none" spc="0" normalizeH="0" baseline="0" noProof="0" dirty="0">
              <a:ln>
                <a:noFill/>
              </a:ln>
              <a:solidFill>
                <a:prstClr val="black"/>
              </a:solidFill>
              <a:effectLst/>
              <a:uLnTx/>
              <a:uFillTx/>
              <a:ea typeface="+mj-ea"/>
              <a:cs typeface="+mj-cs"/>
            </a:endParaRPr>
          </a:p>
        </p:txBody>
      </p:sp>
      <p:pic>
        <p:nvPicPr>
          <p:cNvPr id="5" name="Picture 4" descr="Table&#10;&#10;Description automatically generated">
            <a:extLst>
              <a:ext uri="{FF2B5EF4-FFF2-40B4-BE49-F238E27FC236}">
                <a16:creationId xmlns:a16="http://schemas.microsoft.com/office/drawing/2014/main" id="{7A505A00-B833-FE44-8240-DDB31B48964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33193" y="1667644"/>
            <a:ext cx="7077614" cy="4871269"/>
          </a:xfrm>
          <a:prstGeom prst="rect">
            <a:avLst/>
          </a:prstGeom>
        </p:spPr>
      </p:pic>
      <p:sp>
        <p:nvSpPr>
          <p:cNvPr id="2" name="Slide Number Placeholder 1">
            <a:extLst>
              <a:ext uri="{FF2B5EF4-FFF2-40B4-BE49-F238E27FC236}">
                <a16:creationId xmlns:a16="http://schemas.microsoft.com/office/drawing/2014/main" id="{BD80225D-D330-1A49-9822-A98E57C2BB9E}"/>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810D05-EF9E-4802-83AC-82DB24C16FD7}" type="slidenum">
              <a:rPr lang="en-AU" smtClean="0"/>
              <a:pPr/>
              <a:t>77</a:t>
            </a:fld>
            <a:endParaRPr lang="en-AU" dirty="0"/>
          </a:p>
        </p:txBody>
      </p:sp>
    </p:spTree>
    <p:extLst>
      <p:ext uri="{BB962C8B-B14F-4D97-AF65-F5344CB8AC3E}">
        <p14:creationId xmlns:p14="http://schemas.microsoft.com/office/powerpoint/2010/main" val="63215480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906F435-DE12-C341-B01F-34AEAE5315A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956932"/>
            <a:ext cx="9144000" cy="5901067"/>
          </a:xfrm>
          <a:prstGeom prst="rect">
            <a:avLst/>
          </a:prstGeom>
        </p:spPr>
      </p:pic>
      <p:pic>
        <p:nvPicPr>
          <p:cNvPr id="5" name="Picture 4">
            <a:extLst>
              <a:ext uri="{FF2B5EF4-FFF2-40B4-BE49-F238E27FC236}">
                <a16:creationId xmlns:a16="http://schemas.microsoft.com/office/drawing/2014/main" id="{131BA3BD-055D-9341-9097-9A74E9E5069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
            <a:ext cx="7378996" cy="956932"/>
          </a:xfrm>
          <a:prstGeom prst="rect">
            <a:avLst/>
          </a:prstGeom>
        </p:spPr>
      </p:pic>
      <p:sp>
        <p:nvSpPr>
          <p:cNvPr id="6" name="Title 1">
            <a:extLst>
              <a:ext uri="{FF2B5EF4-FFF2-40B4-BE49-F238E27FC236}">
                <a16:creationId xmlns:a16="http://schemas.microsoft.com/office/drawing/2014/main" id="{3A71BB3A-0369-4046-B5DD-E899D4ACE050}"/>
              </a:ext>
            </a:extLst>
          </p:cNvPr>
          <p:cNvSpPr txBox="1">
            <a:spLocks/>
          </p:cNvSpPr>
          <p:nvPr/>
        </p:nvSpPr>
        <p:spPr>
          <a:xfrm>
            <a:off x="162487" y="-77524"/>
            <a:ext cx="8813185" cy="1143000"/>
          </a:xfrm>
          <a:prstGeom prst="rect">
            <a:avLst/>
          </a:prstGeom>
        </p:spPr>
        <p:txBody>
          <a:bodyPr vert="horz" lIns="238658" tIns="119329" rIns="238658" bIns="119329" rtlCol="0" anchor="ctr">
            <a:noAutofit/>
          </a:bodyPr>
          <a:lstStyle>
            <a:lvl1pPr algn="l" defTabSz="914301"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n-US" sz="2800" b="1" dirty="0">
                <a:solidFill>
                  <a:schemeClr val="bg1"/>
                </a:solidFill>
                <a:ea typeface="+mn-ea"/>
                <a:cs typeface="+mn-cs"/>
              </a:rPr>
              <a:t>The Information Statement</a:t>
            </a:r>
          </a:p>
        </p:txBody>
      </p:sp>
      <p:sp>
        <p:nvSpPr>
          <p:cNvPr id="8" name="TextBox 7">
            <a:extLst>
              <a:ext uri="{FF2B5EF4-FFF2-40B4-BE49-F238E27FC236}">
                <a16:creationId xmlns:a16="http://schemas.microsoft.com/office/drawing/2014/main" id="{C6FF8277-5120-6E4A-87E9-23BA4CB1A8A7}"/>
              </a:ext>
            </a:extLst>
          </p:cNvPr>
          <p:cNvSpPr txBox="1"/>
          <p:nvPr/>
        </p:nvSpPr>
        <p:spPr>
          <a:xfrm>
            <a:off x="501630" y="1493413"/>
            <a:ext cx="5013158" cy="4524315"/>
          </a:xfrm>
          <a:prstGeom prst="rect">
            <a:avLst/>
          </a:prstGeom>
          <a:noFill/>
        </p:spPr>
        <p:txBody>
          <a:bodyPr wrap="square">
            <a:spAutoFit/>
          </a:bodyPr>
          <a:lstStyle/>
          <a:p>
            <a:r>
              <a:rPr lang="en-AU" sz="1800" b="0" dirty="0">
                <a:solidFill>
                  <a:schemeClr val="bg1"/>
                </a:solidFill>
                <a:effectLst/>
                <a:latin typeface="+mj-lt"/>
              </a:rPr>
              <a:t>An </a:t>
            </a:r>
            <a:r>
              <a:rPr lang="en-AU" sz="1800" b="1" dirty="0">
                <a:solidFill>
                  <a:schemeClr val="bg1"/>
                </a:solidFill>
                <a:effectLst/>
                <a:latin typeface="+mj-lt"/>
              </a:rPr>
              <a:t>Information Statement </a:t>
            </a:r>
            <a:r>
              <a:rPr lang="en-AU" sz="1800" b="0" dirty="0">
                <a:solidFill>
                  <a:schemeClr val="bg1"/>
                </a:solidFill>
                <a:effectLst/>
                <a:latin typeface="+mj-lt"/>
              </a:rPr>
              <a:t>is a </a:t>
            </a:r>
            <a:r>
              <a:rPr lang="en-AU" sz="1800" b="0" dirty="0">
                <a:solidFill>
                  <a:srgbClr val="F2A947"/>
                </a:solidFill>
                <a:effectLst/>
                <a:latin typeface="+mj-lt"/>
              </a:rPr>
              <a:t>public document </a:t>
            </a:r>
            <a:r>
              <a:rPr lang="en-AU" sz="1800" b="0" dirty="0">
                <a:solidFill>
                  <a:schemeClr val="bg1"/>
                </a:solidFill>
                <a:effectLst/>
                <a:latin typeface="+mj-lt"/>
              </a:rPr>
              <a:t>that </a:t>
            </a:r>
            <a:r>
              <a:rPr lang="en-AU" dirty="0">
                <a:solidFill>
                  <a:schemeClr val="bg1"/>
                </a:solidFill>
                <a:latin typeface="+mj-lt"/>
              </a:rPr>
              <a:t>accompanies ALL </a:t>
            </a:r>
            <a:r>
              <a:rPr lang="en-AU" dirty="0" err="1">
                <a:solidFill>
                  <a:schemeClr val="bg1"/>
                </a:solidFill>
                <a:latin typeface="+mj-lt"/>
              </a:rPr>
              <a:t>AfN</a:t>
            </a:r>
            <a:r>
              <a:rPr lang="en-AU" dirty="0">
                <a:solidFill>
                  <a:schemeClr val="bg1"/>
                </a:solidFill>
                <a:latin typeface="+mj-lt"/>
              </a:rPr>
              <a:t> Environmental Accounts. </a:t>
            </a:r>
          </a:p>
          <a:p>
            <a:endParaRPr lang="en-AU" dirty="0">
              <a:solidFill>
                <a:schemeClr val="bg1"/>
              </a:solidFill>
              <a:latin typeface="+mj-lt"/>
            </a:endParaRPr>
          </a:p>
          <a:p>
            <a:r>
              <a:rPr lang="en-AU" dirty="0">
                <a:solidFill>
                  <a:schemeClr val="bg1"/>
                </a:solidFill>
                <a:latin typeface="+mj-lt"/>
              </a:rPr>
              <a:t>It includes:</a:t>
            </a:r>
          </a:p>
          <a:p>
            <a:pPr marL="285750" indent="-285750">
              <a:buFont typeface="Arial" panose="020B0604020202020204" pitchFamily="34" charset="0"/>
              <a:buChar char="•"/>
            </a:pPr>
            <a:r>
              <a:rPr lang="en-AU" dirty="0">
                <a:solidFill>
                  <a:schemeClr val="bg1"/>
                </a:solidFill>
                <a:latin typeface="+mj-lt"/>
              </a:rPr>
              <a:t>An introduction to the account </a:t>
            </a:r>
            <a:r>
              <a:rPr lang="en-AU" dirty="0">
                <a:solidFill>
                  <a:srgbClr val="F2A947"/>
                </a:solidFill>
                <a:latin typeface="+mj-lt"/>
              </a:rPr>
              <a:t>context</a:t>
            </a:r>
            <a:r>
              <a:rPr lang="en-AU" dirty="0">
                <a:solidFill>
                  <a:schemeClr val="bg1"/>
                </a:solidFill>
                <a:latin typeface="+mj-lt"/>
              </a:rPr>
              <a:t>, </a:t>
            </a:r>
            <a:r>
              <a:rPr lang="en-AU" dirty="0">
                <a:solidFill>
                  <a:srgbClr val="F2A947"/>
                </a:solidFill>
                <a:latin typeface="+mj-lt"/>
              </a:rPr>
              <a:t>purpose</a:t>
            </a:r>
            <a:r>
              <a:rPr lang="en-AU" dirty="0">
                <a:solidFill>
                  <a:schemeClr val="bg1"/>
                </a:solidFill>
                <a:latin typeface="+mj-lt"/>
              </a:rPr>
              <a:t> and </a:t>
            </a:r>
            <a:r>
              <a:rPr lang="en-AU" dirty="0">
                <a:solidFill>
                  <a:srgbClr val="F2A947"/>
                </a:solidFill>
                <a:latin typeface="+mj-lt"/>
              </a:rPr>
              <a:t>scope</a:t>
            </a:r>
          </a:p>
          <a:p>
            <a:pPr marL="285750" indent="-285750">
              <a:buFont typeface="Arial" panose="020B0604020202020204" pitchFamily="34" charset="0"/>
              <a:buChar char="•"/>
            </a:pPr>
            <a:r>
              <a:rPr lang="en-AU" dirty="0">
                <a:solidFill>
                  <a:schemeClr val="bg1"/>
                </a:solidFill>
                <a:latin typeface="+mj-lt"/>
              </a:rPr>
              <a:t>A simple description of the </a:t>
            </a:r>
            <a:r>
              <a:rPr lang="en-AU" dirty="0">
                <a:solidFill>
                  <a:srgbClr val="F2A947"/>
                </a:solidFill>
                <a:latin typeface="+mj-lt"/>
              </a:rPr>
              <a:t>process</a:t>
            </a:r>
            <a:r>
              <a:rPr lang="en-AU" dirty="0">
                <a:solidFill>
                  <a:schemeClr val="bg1"/>
                </a:solidFill>
                <a:latin typeface="+mj-lt"/>
              </a:rPr>
              <a:t>, </a:t>
            </a:r>
          </a:p>
          <a:p>
            <a:pPr marL="285750" indent="-285750">
              <a:buFont typeface="Arial" panose="020B0604020202020204" pitchFamily="34" charset="0"/>
              <a:buChar char="•"/>
            </a:pPr>
            <a:r>
              <a:rPr lang="en-AU" dirty="0">
                <a:solidFill>
                  <a:schemeClr val="bg1"/>
                </a:solidFill>
                <a:latin typeface="+mj-lt"/>
              </a:rPr>
              <a:t>A summary of the </a:t>
            </a:r>
            <a:r>
              <a:rPr lang="en-AU" dirty="0">
                <a:solidFill>
                  <a:srgbClr val="F2A947"/>
                </a:solidFill>
                <a:latin typeface="+mj-lt"/>
              </a:rPr>
              <a:t>outcomes</a:t>
            </a:r>
            <a:r>
              <a:rPr lang="en-AU" dirty="0">
                <a:solidFill>
                  <a:schemeClr val="bg1"/>
                </a:solidFill>
                <a:latin typeface="+mj-lt"/>
              </a:rPr>
              <a:t>, and</a:t>
            </a:r>
          </a:p>
          <a:p>
            <a:pPr marL="285750" indent="-285750">
              <a:buFont typeface="Arial" panose="020B0604020202020204" pitchFamily="34" charset="0"/>
              <a:buChar char="•"/>
            </a:pPr>
            <a:r>
              <a:rPr lang="en-AU" dirty="0">
                <a:solidFill>
                  <a:schemeClr val="bg1"/>
                </a:solidFill>
                <a:latin typeface="+mj-lt"/>
              </a:rPr>
              <a:t>Identification and acknowledgement of </a:t>
            </a:r>
            <a:r>
              <a:rPr lang="en-AU" dirty="0">
                <a:solidFill>
                  <a:srgbClr val="F2A947"/>
                </a:solidFill>
                <a:latin typeface="+mj-lt"/>
              </a:rPr>
              <a:t>limitations</a:t>
            </a:r>
            <a:r>
              <a:rPr lang="en-AU" dirty="0">
                <a:solidFill>
                  <a:schemeClr val="bg1"/>
                </a:solidFill>
                <a:latin typeface="+mj-lt"/>
              </a:rPr>
              <a:t>. </a:t>
            </a:r>
          </a:p>
          <a:p>
            <a:endParaRPr lang="en-AU" dirty="0">
              <a:solidFill>
                <a:schemeClr val="bg1"/>
              </a:solidFill>
              <a:latin typeface="+mj-lt"/>
            </a:endParaRPr>
          </a:p>
          <a:p>
            <a:r>
              <a:rPr lang="en-AU" dirty="0">
                <a:solidFill>
                  <a:schemeClr val="bg1"/>
                </a:solidFill>
                <a:latin typeface="+mj-lt"/>
              </a:rPr>
              <a:t>It provides </a:t>
            </a:r>
            <a:r>
              <a:rPr lang="en-AU" dirty="0">
                <a:solidFill>
                  <a:srgbClr val="F2A947"/>
                </a:solidFill>
                <a:latin typeface="+mj-lt"/>
              </a:rPr>
              <a:t>complete</a:t>
            </a:r>
            <a:r>
              <a:rPr lang="en-AU" dirty="0">
                <a:solidFill>
                  <a:schemeClr val="bg1"/>
                </a:solidFill>
                <a:latin typeface="+mj-lt"/>
              </a:rPr>
              <a:t> </a:t>
            </a:r>
            <a:r>
              <a:rPr lang="en-AU" dirty="0">
                <a:solidFill>
                  <a:srgbClr val="F2A947"/>
                </a:solidFill>
                <a:latin typeface="+mj-lt"/>
              </a:rPr>
              <a:t>transparency in an easy to understand format</a:t>
            </a:r>
            <a:r>
              <a:rPr lang="en-AU" dirty="0">
                <a:solidFill>
                  <a:schemeClr val="bg1"/>
                </a:solidFill>
                <a:latin typeface="+mj-lt"/>
              </a:rPr>
              <a:t>, which allow the market to understand exactly what was involved in creating the account. </a:t>
            </a:r>
          </a:p>
          <a:p>
            <a:pPr>
              <a:buFont typeface="+mj-lt"/>
              <a:buAutoNum type="alphaLcPeriod"/>
            </a:pPr>
            <a:endParaRPr lang="en-AU" dirty="0">
              <a:solidFill>
                <a:schemeClr val="bg1"/>
              </a:solidFill>
              <a:effectLst/>
              <a:latin typeface="+mj-lt"/>
            </a:endParaRPr>
          </a:p>
        </p:txBody>
      </p:sp>
      <p:pic>
        <p:nvPicPr>
          <p:cNvPr id="10" name="Picture 9">
            <a:extLst>
              <a:ext uri="{FF2B5EF4-FFF2-40B4-BE49-F238E27FC236}">
                <a16:creationId xmlns:a16="http://schemas.microsoft.com/office/drawing/2014/main" id="{CCEDDF5B-6670-304E-BC52-9AA21358E1D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29674" y="1379808"/>
            <a:ext cx="1709879" cy="2225911"/>
          </a:xfrm>
          <a:prstGeom prst="rect">
            <a:avLst/>
          </a:prstGeom>
        </p:spPr>
      </p:pic>
      <p:pic>
        <p:nvPicPr>
          <p:cNvPr id="11" name="Picture 10">
            <a:extLst>
              <a:ext uri="{FF2B5EF4-FFF2-40B4-BE49-F238E27FC236}">
                <a16:creationId xmlns:a16="http://schemas.microsoft.com/office/drawing/2014/main" id="{206CD253-B13A-B040-8DF7-9237CF60145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529675" y="3724886"/>
            <a:ext cx="1711390" cy="2412027"/>
          </a:xfrm>
          <a:prstGeom prst="rect">
            <a:avLst/>
          </a:prstGeom>
        </p:spPr>
      </p:pic>
      <p:sp>
        <p:nvSpPr>
          <p:cNvPr id="2" name="Slide Number Placeholder 1">
            <a:extLst>
              <a:ext uri="{FF2B5EF4-FFF2-40B4-BE49-F238E27FC236}">
                <a16:creationId xmlns:a16="http://schemas.microsoft.com/office/drawing/2014/main" id="{A518A248-0E3A-F49B-7453-808B87637A01}"/>
              </a:ext>
            </a:extLst>
          </p:cNvPr>
          <p:cNvSpPr>
            <a:spLocks noGrp="1"/>
          </p:cNvSpPr>
          <p:nvPr>
            <p:ph type="sldNum" sz="quarter" idx="12"/>
          </p:nvPr>
        </p:nvSpPr>
        <p:spPr/>
        <p:txBody>
          <a:bodyPr/>
          <a:lstStyle/>
          <a:p>
            <a:fld id="{0CF3C098-057A-459F-A7C8-BC4F417EF10C}" type="slidenum">
              <a:rPr lang="en-AU" smtClean="0"/>
              <a:t>78</a:t>
            </a:fld>
            <a:endParaRPr lang="en-AU" dirty="0"/>
          </a:p>
        </p:txBody>
      </p:sp>
    </p:spTree>
    <p:extLst>
      <p:ext uri="{BB962C8B-B14F-4D97-AF65-F5344CB8AC3E}">
        <p14:creationId xmlns:p14="http://schemas.microsoft.com/office/powerpoint/2010/main" val="219196492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904B23AD-5F18-40A9-A127-DA7671574E5F}"/>
              </a:ext>
            </a:extLst>
          </p:cNvPr>
          <p:cNvSpPr txBox="1"/>
          <p:nvPr/>
        </p:nvSpPr>
        <p:spPr>
          <a:xfrm>
            <a:off x="6923021" y="6589719"/>
            <a:ext cx="1867627" cy="276999"/>
          </a:xfrm>
          <a:prstGeom prst="rect">
            <a:avLst/>
          </a:prstGeom>
          <a:noFill/>
        </p:spPr>
        <p:txBody>
          <a:bodyPr wrap="none" rtlCol="0">
            <a:spAutoFit/>
          </a:bodyPr>
          <a:lstStyle/>
          <a:p>
            <a:r>
              <a:rPr lang="en-AU" sz="1200" dirty="0">
                <a:solidFill>
                  <a:srgbClr val="6C809C"/>
                </a:solidFill>
                <a:latin typeface="+mj-lt"/>
              </a:rPr>
              <a:t>Not for general </a:t>
            </a:r>
            <a:r>
              <a:rPr lang="en-AU" sz="1200" dirty="0" err="1">
                <a:solidFill>
                  <a:srgbClr val="6C809C"/>
                </a:solidFill>
                <a:latin typeface="+mj-lt"/>
              </a:rPr>
              <a:t>distribuion</a:t>
            </a:r>
            <a:endParaRPr lang="en-AU" sz="1200" dirty="0">
              <a:solidFill>
                <a:srgbClr val="6C809C"/>
              </a:solidFill>
              <a:latin typeface="+mj-lt"/>
            </a:endParaRPr>
          </a:p>
        </p:txBody>
      </p:sp>
      <p:sp>
        <p:nvSpPr>
          <p:cNvPr id="3" name="Rectangle: Single Corner Snipped 2">
            <a:extLst>
              <a:ext uri="{FF2B5EF4-FFF2-40B4-BE49-F238E27FC236}">
                <a16:creationId xmlns:a16="http://schemas.microsoft.com/office/drawing/2014/main" id="{A04AE4A1-8CFE-4E35-BC26-A94F4ECE47ED}"/>
              </a:ext>
            </a:extLst>
          </p:cNvPr>
          <p:cNvSpPr/>
          <p:nvPr/>
        </p:nvSpPr>
        <p:spPr>
          <a:xfrm>
            <a:off x="4572000" y="1459675"/>
            <a:ext cx="3266621" cy="4938487"/>
          </a:xfrm>
          <a:prstGeom prst="snip1Rect">
            <a:avLst/>
          </a:prstGeom>
          <a:solidFill>
            <a:schemeClr val="bg1"/>
          </a:solidFill>
          <a:ln>
            <a:solidFill>
              <a:schemeClr val="tx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mj-lt"/>
            </a:endParaRPr>
          </a:p>
        </p:txBody>
      </p:sp>
      <p:sp>
        <p:nvSpPr>
          <p:cNvPr id="10" name="Rectangle: Single Corner Snipped 9">
            <a:extLst>
              <a:ext uri="{FF2B5EF4-FFF2-40B4-BE49-F238E27FC236}">
                <a16:creationId xmlns:a16="http://schemas.microsoft.com/office/drawing/2014/main" id="{2C0D7EF8-3BC3-4569-9BEE-98390CC3C22D}"/>
              </a:ext>
            </a:extLst>
          </p:cNvPr>
          <p:cNvSpPr/>
          <p:nvPr/>
        </p:nvSpPr>
        <p:spPr>
          <a:xfrm>
            <a:off x="932972" y="1459675"/>
            <a:ext cx="3266621" cy="4938487"/>
          </a:xfrm>
          <a:prstGeom prst="snip1Rect">
            <a:avLst/>
          </a:prstGeom>
          <a:solidFill>
            <a:schemeClr val="bg1"/>
          </a:solidFill>
          <a:ln>
            <a:solidFill>
              <a:schemeClr val="tx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mj-lt"/>
            </a:endParaRPr>
          </a:p>
        </p:txBody>
      </p:sp>
      <p:pic>
        <p:nvPicPr>
          <p:cNvPr id="5" name="Picture 4" descr="Logo&#10;&#10;Description automatically generated">
            <a:extLst>
              <a:ext uri="{FF2B5EF4-FFF2-40B4-BE49-F238E27FC236}">
                <a16:creationId xmlns:a16="http://schemas.microsoft.com/office/drawing/2014/main" id="{714617FA-E1B2-4B1F-BF58-C5BF0A3B396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6679"/>
          <a:stretch/>
        </p:blipFill>
        <p:spPr>
          <a:xfrm>
            <a:off x="1780362" y="1780626"/>
            <a:ext cx="1802371" cy="2066051"/>
          </a:xfrm>
          <a:prstGeom prst="rect">
            <a:avLst/>
          </a:prstGeom>
        </p:spPr>
      </p:pic>
      <p:sp>
        <p:nvSpPr>
          <p:cNvPr id="12" name="TextBox 11">
            <a:extLst>
              <a:ext uri="{FF2B5EF4-FFF2-40B4-BE49-F238E27FC236}">
                <a16:creationId xmlns:a16="http://schemas.microsoft.com/office/drawing/2014/main" id="{D9034823-2837-452B-8AEE-F41E707E7826}"/>
              </a:ext>
            </a:extLst>
          </p:cNvPr>
          <p:cNvSpPr txBox="1"/>
          <p:nvPr/>
        </p:nvSpPr>
        <p:spPr>
          <a:xfrm>
            <a:off x="4644262" y="3837624"/>
            <a:ext cx="3068847" cy="2554545"/>
          </a:xfrm>
          <a:prstGeom prst="rect">
            <a:avLst/>
          </a:prstGeom>
          <a:noFill/>
        </p:spPr>
        <p:txBody>
          <a:bodyPr wrap="square" rtlCol="0">
            <a:spAutoFit/>
          </a:bodyPr>
          <a:lstStyle/>
          <a:p>
            <a:pPr>
              <a:spcBef>
                <a:spcPts val="1200"/>
              </a:spcBef>
            </a:pPr>
            <a:r>
              <a:rPr lang="en-AU" sz="1400" b="1" dirty="0">
                <a:latin typeface="+mj-lt"/>
                <a:ea typeface="Calibri" panose="020F0502020204030204" pitchFamily="34" charset="0"/>
              </a:rPr>
              <a:t>       TIER 2</a:t>
            </a:r>
          </a:p>
          <a:p>
            <a:pPr marL="285750" indent="-285750">
              <a:spcBef>
                <a:spcPts val="1200"/>
              </a:spcBef>
              <a:buFont typeface="Arial" panose="020B0604020202020204" pitchFamily="34" charset="0"/>
              <a:buChar char="•"/>
            </a:pPr>
            <a:r>
              <a:rPr lang="en-AU" sz="1400" dirty="0">
                <a:latin typeface="+mj-lt"/>
                <a:ea typeface="Calibri" panose="020F0502020204030204" pitchFamily="34" charset="0"/>
              </a:rPr>
              <a:t>For small landholders and others who are not ready / have the budget for independent auditing but that </a:t>
            </a:r>
            <a:r>
              <a:rPr lang="en-AU" sz="1400" b="1" dirty="0">
                <a:latin typeface="+mj-lt"/>
                <a:ea typeface="Calibri" panose="020F0502020204030204" pitchFamily="34" charset="0"/>
              </a:rPr>
              <a:t>want some recognition of their efforts in environmental accounting and/or to inform better land management</a:t>
            </a:r>
            <a:r>
              <a:rPr lang="en-AU" sz="1400" dirty="0">
                <a:latin typeface="+mj-lt"/>
                <a:ea typeface="Calibri" panose="020F0502020204030204" pitchFamily="34" charset="0"/>
              </a:rPr>
              <a:t>.</a:t>
            </a:r>
          </a:p>
          <a:p>
            <a:pPr marL="285750" indent="-285750">
              <a:spcBef>
                <a:spcPts val="1200"/>
              </a:spcBef>
              <a:buFont typeface="Arial" panose="020B0604020202020204" pitchFamily="34" charset="0"/>
              <a:buChar char="•"/>
            </a:pPr>
            <a:r>
              <a:rPr lang="en-AU" sz="1400" dirty="0">
                <a:latin typeface="+mj-lt"/>
                <a:ea typeface="Calibri" panose="020F0502020204030204" pitchFamily="34" charset="0"/>
              </a:rPr>
              <a:t>Self-verification &amp; AfN Technical</a:t>
            </a:r>
            <a:br>
              <a:rPr lang="en-AU" sz="1400" dirty="0">
                <a:latin typeface="+mj-lt"/>
                <a:ea typeface="Calibri" panose="020F0502020204030204" pitchFamily="34" charset="0"/>
              </a:rPr>
            </a:br>
            <a:r>
              <a:rPr lang="en-AU" sz="1400" dirty="0">
                <a:latin typeface="+mj-lt"/>
                <a:ea typeface="Calibri" panose="020F0502020204030204" pitchFamily="34" charset="0"/>
              </a:rPr>
              <a:t>Assessment required. </a:t>
            </a:r>
          </a:p>
        </p:txBody>
      </p:sp>
      <p:sp>
        <p:nvSpPr>
          <p:cNvPr id="13" name="TextBox 12">
            <a:extLst>
              <a:ext uri="{FF2B5EF4-FFF2-40B4-BE49-F238E27FC236}">
                <a16:creationId xmlns:a16="http://schemas.microsoft.com/office/drawing/2014/main" id="{98D2F688-49B1-4DC3-A046-786CD84C1BCB}"/>
              </a:ext>
            </a:extLst>
          </p:cNvPr>
          <p:cNvSpPr txBox="1"/>
          <p:nvPr/>
        </p:nvSpPr>
        <p:spPr>
          <a:xfrm>
            <a:off x="932973" y="3837624"/>
            <a:ext cx="3093596" cy="2893100"/>
          </a:xfrm>
          <a:prstGeom prst="rect">
            <a:avLst/>
          </a:prstGeom>
          <a:noFill/>
        </p:spPr>
        <p:txBody>
          <a:bodyPr wrap="square" rtlCol="0">
            <a:spAutoFit/>
          </a:bodyPr>
          <a:lstStyle/>
          <a:p>
            <a:pPr>
              <a:spcBef>
                <a:spcPts val="1200"/>
              </a:spcBef>
            </a:pPr>
            <a:r>
              <a:rPr lang="en-AU" sz="1400" dirty="0">
                <a:latin typeface="Calibri Light" panose="020F0302020204030204" pitchFamily="34" charset="0"/>
                <a:ea typeface="Calibri" panose="020F0502020204030204" pitchFamily="34" charset="0"/>
                <a:cs typeface="Calibri Light" panose="020F0302020204030204" pitchFamily="34" charset="0"/>
              </a:rPr>
              <a:t>       </a:t>
            </a:r>
            <a:r>
              <a:rPr lang="en-AU" sz="1400" b="1" dirty="0">
                <a:effectLst/>
                <a:latin typeface="Calibri Light" panose="020F0302020204030204" pitchFamily="34" charset="0"/>
                <a:ea typeface="Calibri" panose="020F0502020204030204" pitchFamily="34" charset="0"/>
                <a:cs typeface="Calibri Light" panose="020F0302020204030204" pitchFamily="34" charset="0"/>
              </a:rPr>
              <a:t>TIER 1</a:t>
            </a:r>
          </a:p>
          <a:p>
            <a:pPr marL="285750" indent="-285750">
              <a:spcBef>
                <a:spcPts val="1200"/>
              </a:spcBef>
              <a:buFont typeface="Arial" panose="020B0604020202020204" pitchFamily="34" charset="0"/>
              <a:buChar char="•"/>
            </a:pPr>
            <a:r>
              <a:rPr lang="en-AU" sz="1400" dirty="0">
                <a:effectLst/>
                <a:latin typeface="Calibri Light" panose="020F0302020204030204" pitchFamily="34" charset="0"/>
                <a:ea typeface="Calibri" panose="020F0502020204030204" pitchFamily="34" charset="0"/>
                <a:cs typeface="Calibri Light" panose="020F0302020204030204" pitchFamily="34" charset="0"/>
              </a:rPr>
              <a:t>For</a:t>
            </a:r>
            <a:r>
              <a:rPr lang="en-AU" sz="1400" dirty="0">
                <a:latin typeface="Calibri Light" panose="020F0302020204030204" pitchFamily="34" charset="0"/>
                <a:ea typeface="Calibri" panose="020F0502020204030204" pitchFamily="34" charset="0"/>
                <a:cs typeface="Calibri Light" panose="020F0302020204030204" pitchFamily="34" charset="0"/>
              </a:rPr>
              <a:t> those landholders/ organisations that want a trust mark to </a:t>
            </a:r>
            <a:r>
              <a:rPr lang="en-AU" sz="1400" b="1" dirty="0">
                <a:latin typeface="Calibri Light" panose="020F0302020204030204" pitchFamily="34" charset="0"/>
                <a:ea typeface="Calibri" panose="020F0502020204030204" pitchFamily="34" charset="0"/>
                <a:cs typeface="Calibri Light" panose="020F0302020204030204" pitchFamily="34" charset="0"/>
              </a:rPr>
              <a:t>credibly engage in environmental markets, </a:t>
            </a:r>
            <a:r>
              <a:rPr lang="en-AU" sz="1400" dirty="0">
                <a:latin typeface="Calibri Light" panose="020F0302020204030204" pitchFamily="34" charset="0"/>
                <a:ea typeface="Calibri" panose="020F0502020204030204" pitchFamily="34" charset="0"/>
                <a:cs typeface="Calibri Light" panose="020F0302020204030204" pitchFamily="34" charset="0"/>
              </a:rPr>
              <a:t>including: public &amp; private finance (impact investment, carbon-co-benefits, performance grants), consumer products e.g. food &amp; fibre.  </a:t>
            </a:r>
          </a:p>
          <a:p>
            <a:pPr marL="285750" indent="-285750">
              <a:spcBef>
                <a:spcPts val="1200"/>
              </a:spcBef>
              <a:buFont typeface="Arial" panose="020B0604020202020204" pitchFamily="34" charset="0"/>
              <a:buChar char="•"/>
            </a:pPr>
            <a:r>
              <a:rPr lang="en-AU" sz="1400" dirty="0">
                <a:latin typeface="Calibri Light" panose="020F0302020204030204" pitchFamily="34" charset="0"/>
                <a:ea typeface="Calibri" panose="020F0502020204030204" pitchFamily="34" charset="0"/>
                <a:cs typeface="Calibri Light" panose="020F0302020204030204" pitchFamily="34" charset="0"/>
              </a:rPr>
              <a:t>Independent third-party </a:t>
            </a:r>
            <a:br>
              <a:rPr lang="en-AU" sz="1400" dirty="0">
                <a:latin typeface="Calibri Light" panose="020F0302020204030204" pitchFamily="34" charset="0"/>
                <a:ea typeface="Calibri" panose="020F0502020204030204" pitchFamily="34" charset="0"/>
                <a:cs typeface="Calibri Light" panose="020F0302020204030204" pitchFamily="34" charset="0"/>
              </a:rPr>
            </a:br>
            <a:r>
              <a:rPr lang="en-AU" sz="1400" dirty="0">
                <a:latin typeface="Calibri Light" panose="020F0302020204030204" pitchFamily="34" charset="0"/>
                <a:ea typeface="Calibri" panose="020F0502020204030204" pitchFamily="34" charset="0"/>
                <a:cs typeface="Calibri Light" panose="020F0302020204030204" pitchFamily="34" charset="0"/>
              </a:rPr>
              <a:t>verification required.  </a:t>
            </a:r>
          </a:p>
          <a:p>
            <a:pPr marL="285750" indent="-285750">
              <a:spcBef>
                <a:spcPts val="1200"/>
              </a:spcBef>
              <a:buFont typeface="Arial" panose="020B0604020202020204" pitchFamily="34" charset="0"/>
              <a:buChar char="•"/>
            </a:pPr>
            <a:endParaRPr lang="en-AU" sz="1200" dirty="0">
              <a:effectLst/>
              <a:latin typeface="Calibri Light" panose="020F0302020204030204" pitchFamily="34" charset="0"/>
              <a:ea typeface="Calibri" panose="020F0502020204030204" pitchFamily="34" charset="0"/>
              <a:cs typeface="Calibri Light" panose="020F0302020204030204" pitchFamily="34" charset="0"/>
            </a:endParaRPr>
          </a:p>
        </p:txBody>
      </p:sp>
      <p:pic>
        <p:nvPicPr>
          <p:cNvPr id="15" name="Picture 14" descr="Logo, company name&#10;&#10;Description automatically generated">
            <a:extLst>
              <a:ext uri="{FF2B5EF4-FFF2-40B4-BE49-F238E27FC236}">
                <a16:creationId xmlns:a16="http://schemas.microsoft.com/office/drawing/2014/main" id="{4D932CA7-196F-461A-B852-444727B5214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64251" y="1692395"/>
            <a:ext cx="1699338" cy="1991274"/>
          </a:xfrm>
          <a:prstGeom prst="rect">
            <a:avLst/>
          </a:prstGeom>
        </p:spPr>
      </p:pic>
      <p:pic>
        <p:nvPicPr>
          <p:cNvPr id="16" name="Picture 15" descr="A close up of a sign&#10;&#10;Description automatically generated">
            <a:extLst>
              <a:ext uri="{FF2B5EF4-FFF2-40B4-BE49-F238E27FC236}">
                <a16:creationId xmlns:a16="http://schemas.microsoft.com/office/drawing/2014/main" id="{CDD94B21-73D7-CA4D-B960-396FB0081BB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245231" y="-44245"/>
            <a:ext cx="1892370" cy="1220470"/>
          </a:xfrm>
          <a:prstGeom prst="rect">
            <a:avLst/>
          </a:prstGeom>
        </p:spPr>
      </p:pic>
      <p:pic>
        <p:nvPicPr>
          <p:cNvPr id="17" name="Picture 16">
            <a:extLst>
              <a:ext uri="{FF2B5EF4-FFF2-40B4-BE49-F238E27FC236}">
                <a16:creationId xmlns:a16="http://schemas.microsoft.com/office/drawing/2014/main" id="{B943602C-F846-954C-84E6-A23FCE6BCE8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0" y="1"/>
            <a:ext cx="7378996" cy="956932"/>
          </a:xfrm>
          <a:prstGeom prst="rect">
            <a:avLst/>
          </a:prstGeom>
        </p:spPr>
      </p:pic>
      <p:sp>
        <p:nvSpPr>
          <p:cNvPr id="19" name="Title 1">
            <a:extLst>
              <a:ext uri="{FF2B5EF4-FFF2-40B4-BE49-F238E27FC236}">
                <a16:creationId xmlns:a16="http://schemas.microsoft.com/office/drawing/2014/main" id="{D19C8C4E-EB8D-5D42-8E17-8E7E03BE358E}"/>
              </a:ext>
            </a:extLst>
          </p:cNvPr>
          <p:cNvSpPr txBox="1">
            <a:spLocks/>
          </p:cNvSpPr>
          <p:nvPr/>
        </p:nvSpPr>
        <p:spPr>
          <a:xfrm>
            <a:off x="162487" y="89208"/>
            <a:ext cx="8813185" cy="1143000"/>
          </a:xfrm>
          <a:prstGeom prst="rect">
            <a:avLst/>
          </a:prstGeom>
        </p:spPr>
        <p:txBody>
          <a:bodyPr vert="horz" lIns="238658" tIns="119329" rIns="238658" bIns="119329" rtlCol="0" anchor="ctr">
            <a:noAutofit/>
          </a:bodyPr>
          <a:lstStyle>
            <a:lvl1pPr algn="l" defTabSz="914301"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n-US" sz="2800" b="1" dirty="0" err="1">
                <a:solidFill>
                  <a:schemeClr val="bg1"/>
                </a:solidFill>
                <a:ea typeface="+mn-ea"/>
                <a:cs typeface="+mn-cs"/>
              </a:rPr>
              <a:t>AfN</a:t>
            </a:r>
            <a:r>
              <a:rPr lang="en-US" sz="2800" b="1" dirty="0">
                <a:solidFill>
                  <a:schemeClr val="bg1"/>
                </a:solidFill>
                <a:ea typeface="+mn-ea"/>
                <a:cs typeface="+mn-cs"/>
              </a:rPr>
              <a:t> Certification Options</a:t>
            </a:r>
          </a:p>
        </p:txBody>
      </p:sp>
      <p:sp>
        <p:nvSpPr>
          <p:cNvPr id="2" name="Slide Number Placeholder 1">
            <a:extLst>
              <a:ext uri="{FF2B5EF4-FFF2-40B4-BE49-F238E27FC236}">
                <a16:creationId xmlns:a16="http://schemas.microsoft.com/office/drawing/2014/main" id="{C5062945-F2E4-8A4B-2666-81037D4A2AD0}"/>
              </a:ext>
            </a:extLst>
          </p:cNvPr>
          <p:cNvSpPr>
            <a:spLocks noGrp="1"/>
          </p:cNvSpPr>
          <p:nvPr>
            <p:ph type="sldNum" sz="quarter" idx="12"/>
          </p:nvPr>
        </p:nvSpPr>
        <p:spPr/>
        <p:txBody>
          <a:bodyPr/>
          <a:lstStyle/>
          <a:p>
            <a:fld id="{0CF3C098-057A-459F-A7C8-BC4F417EF10C}" type="slidenum">
              <a:rPr lang="en-AU" smtClean="0"/>
              <a:t>79</a:t>
            </a:fld>
            <a:endParaRPr lang="en-AU" dirty="0"/>
          </a:p>
        </p:txBody>
      </p:sp>
    </p:spTree>
    <p:extLst>
      <p:ext uri="{BB962C8B-B14F-4D97-AF65-F5344CB8AC3E}">
        <p14:creationId xmlns:p14="http://schemas.microsoft.com/office/powerpoint/2010/main" val="41584530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798012A-6A81-4E4F-BE78-A27FCBFE1834}"/>
              </a:ext>
            </a:extLst>
          </p:cNvPr>
          <p:cNvSpPr/>
          <p:nvPr/>
        </p:nvSpPr>
        <p:spPr>
          <a:xfrm>
            <a:off x="-7883" y="0"/>
            <a:ext cx="9144000" cy="1562641"/>
          </a:xfrm>
          <a:prstGeom prst="rect">
            <a:avLst/>
          </a:prstGeom>
          <a:solidFill>
            <a:srgbClr val="025073"/>
          </a:solidFill>
          <a:ln>
            <a:noFill/>
          </a:ln>
        </p:spPr>
        <p:style>
          <a:lnRef idx="2">
            <a:schemeClr val="accent1">
              <a:shade val="50000"/>
            </a:schemeClr>
          </a:lnRef>
          <a:fillRef idx="1">
            <a:schemeClr val="accent1"/>
          </a:fillRef>
          <a:effectRef idx="0">
            <a:schemeClr val="accent1"/>
          </a:effectRef>
          <a:fontRef idx="minor">
            <a:schemeClr val="lt1"/>
          </a:fontRef>
        </p:style>
        <p:txBody>
          <a:bodyPr lIns="189000" rtlCol="0" anchor="ctr"/>
          <a:lstStyle/>
          <a:p>
            <a:r>
              <a:rPr lang="en-GB" sz="2400" dirty="0">
                <a:latin typeface="+mj-lt"/>
              </a:rPr>
              <a:t> </a:t>
            </a:r>
            <a:r>
              <a:rPr lang="en-GB" sz="2400" b="1" dirty="0">
                <a:latin typeface="+mj-lt"/>
              </a:rPr>
              <a:t>Integrity. </a:t>
            </a:r>
            <a:r>
              <a:rPr lang="en-GB" sz="2400" dirty="0">
                <a:latin typeface="+mj-lt"/>
              </a:rPr>
              <a:t>The foundation of any credible market.</a:t>
            </a:r>
            <a:endParaRPr lang="en-AU" sz="2400" dirty="0">
              <a:latin typeface="+mj-lt"/>
            </a:endParaRPr>
          </a:p>
        </p:txBody>
      </p:sp>
      <p:sp>
        <p:nvSpPr>
          <p:cNvPr id="8" name="Content Placeholder 4">
            <a:extLst>
              <a:ext uri="{FF2B5EF4-FFF2-40B4-BE49-F238E27FC236}">
                <a16:creationId xmlns:a16="http://schemas.microsoft.com/office/drawing/2014/main" id="{C88F816A-3E69-66BE-184F-C1AFCCD1BFB1}"/>
              </a:ext>
            </a:extLst>
          </p:cNvPr>
          <p:cNvSpPr>
            <a:spLocks noGrp="1"/>
          </p:cNvSpPr>
          <p:nvPr>
            <p:ph idx="1"/>
          </p:nvPr>
        </p:nvSpPr>
        <p:spPr>
          <a:xfrm>
            <a:off x="468437" y="1968708"/>
            <a:ext cx="5099081" cy="3746201"/>
          </a:xfrm>
        </p:spPr>
        <p:txBody>
          <a:bodyPr anchor="ctr">
            <a:normAutofit/>
          </a:bodyPr>
          <a:lstStyle/>
          <a:p>
            <a:pPr marL="0" indent="0" defTabSz="342900">
              <a:spcBef>
                <a:spcPts val="900"/>
              </a:spcBef>
              <a:buNone/>
              <a:defRPr/>
            </a:pPr>
            <a:r>
              <a:rPr lang="en-AU" sz="1350" b="1" dirty="0">
                <a:latin typeface="+mj-lt"/>
              </a:rPr>
              <a:t>The Challenge: Rebuild trust</a:t>
            </a:r>
          </a:p>
          <a:p>
            <a:pPr defTabSz="342900">
              <a:spcBef>
                <a:spcPts val="900"/>
              </a:spcBef>
              <a:defRPr/>
            </a:pPr>
            <a:r>
              <a:rPr lang="en-GB" sz="1350" dirty="0">
                <a:latin typeface="+mj-lt"/>
              </a:rPr>
              <a:t>Carbon markets provide an opportunity to direct finance towards climate mitigation and nature-based solutions.</a:t>
            </a:r>
          </a:p>
          <a:p>
            <a:pPr defTabSz="342900">
              <a:spcBef>
                <a:spcPts val="900"/>
              </a:spcBef>
              <a:defRPr/>
            </a:pPr>
            <a:r>
              <a:rPr lang="en-GB" sz="1350" dirty="0">
                <a:latin typeface="+mj-lt"/>
              </a:rPr>
              <a:t>Recent developments in both voluntary and compliance “nature-based solution” carbon markets have been questioned for their integrity. </a:t>
            </a:r>
          </a:p>
          <a:p>
            <a:pPr defTabSz="342900">
              <a:spcBef>
                <a:spcPts val="900"/>
              </a:spcBef>
              <a:defRPr/>
            </a:pPr>
            <a:r>
              <a:rPr lang="en-GB" sz="1350" dirty="0">
                <a:latin typeface="+mj-lt"/>
              </a:rPr>
              <a:t>Likewise, more generally, corporate sustainability claims centring on nature have come under fire for greenwashing. </a:t>
            </a:r>
          </a:p>
          <a:p>
            <a:pPr defTabSz="342900">
              <a:spcBef>
                <a:spcPts val="900"/>
              </a:spcBef>
              <a:defRPr/>
            </a:pPr>
            <a:r>
              <a:rPr lang="en-GB" sz="1350" dirty="0">
                <a:latin typeface="+mj-lt"/>
              </a:rPr>
              <a:t>Lack of governance and unified standards around making green claims – such as “climate positive” and “nature positive” make it difficult for market participants to verify the integrity of carbon credits and green claims. </a:t>
            </a:r>
          </a:p>
          <a:p>
            <a:pPr defTabSz="342900">
              <a:spcBef>
                <a:spcPts val="900"/>
              </a:spcBef>
              <a:defRPr/>
            </a:pPr>
            <a:r>
              <a:rPr lang="en-GB" sz="1350" b="1" dirty="0">
                <a:latin typeface="+mj-lt"/>
              </a:rPr>
              <a:t>This is a risk, not only for brand reputation, but also for the entire credibility of carbon and natural capital markets.   </a:t>
            </a:r>
          </a:p>
        </p:txBody>
      </p:sp>
      <p:pic>
        <p:nvPicPr>
          <p:cNvPr id="3" name="Picture 2">
            <a:extLst>
              <a:ext uri="{FF2B5EF4-FFF2-40B4-BE49-F238E27FC236}">
                <a16:creationId xmlns:a16="http://schemas.microsoft.com/office/drawing/2014/main" id="{B9A7B9BC-1EBC-D9D8-03C6-09DD449478D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20900257">
            <a:off x="5704894" y="1726285"/>
            <a:ext cx="2797983" cy="1652081"/>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D931DBCA-A4A1-B428-B070-5E37CA36C36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111346" y="2741885"/>
            <a:ext cx="1709646" cy="1804451"/>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C0B1A9E0-7F27-ED86-BEAD-E2173D4A3C1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763152">
            <a:off x="6570061" y="3669427"/>
            <a:ext cx="1438325" cy="1790909"/>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sp>
        <p:nvSpPr>
          <p:cNvPr id="2" name="Slide Number Placeholder 1">
            <a:extLst>
              <a:ext uri="{FF2B5EF4-FFF2-40B4-BE49-F238E27FC236}">
                <a16:creationId xmlns:a16="http://schemas.microsoft.com/office/drawing/2014/main" id="{7A398AD6-42A8-0659-C12F-B33664484159}"/>
              </a:ext>
            </a:extLst>
          </p:cNvPr>
          <p:cNvSpPr>
            <a:spLocks noGrp="1"/>
          </p:cNvSpPr>
          <p:nvPr>
            <p:ph type="sldNum" sz="quarter" idx="12"/>
          </p:nvPr>
        </p:nvSpPr>
        <p:spPr/>
        <p:txBody>
          <a:bodyPr/>
          <a:lstStyle/>
          <a:p>
            <a:fld id="{0CF3C098-057A-459F-A7C8-BC4F417EF10C}" type="slidenum">
              <a:rPr lang="en-AU" smtClean="0"/>
              <a:t>8</a:t>
            </a:fld>
            <a:endParaRPr lang="en-AU" dirty="0"/>
          </a:p>
        </p:txBody>
      </p:sp>
    </p:spTree>
    <p:extLst>
      <p:ext uri="{BB962C8B-B14F-4D97-AF65-F5344CB8AC3E}">
        <p14:creationId xmlns:p14="http://schemas.microsoft.com/office/powerpoint/2010/main" val="34686240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7BDF9949-1982-48E1-9181-B3EA64312823}"/>
              </a:ext>
            </a:extLst>
          </p:cNvPr>
          <p:cNvSpPr txBox="1"/>
          <p:nvPr/>
        </p:nvSpPr>
        <p:spPr>
          <a:xfrm>
            <a:off x="310234" y="1080185"/>
            <a:ext cx="851769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mj-lt"/>
                <a:ea typeface="+mn-ea"/>
                <a:cs typeface="Helvetica" panose="020B0604020202020204" pitchFamily="34" charset="0"/>
              </a:rPr>
              <a:t>Fee Schedule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mj-lt"/>
              <a:ea typeface="+mn-ea"/>
              <a:cs typeface="Helvetica" panose="020B0604020202020204" pitchFamily="34" charset="0"/>
            </a:endParaRPr>
          </a:p>
        </p:txBody>
      </p:sp>
      <p:pic>
        <p:nvPicPr>
          <p:cNvPr id="15" name="Picture 14">
            <a:extLst>
              <a:ext uri="{FF2B5EF4-FFF2-40B4-BE49-F238E27FC236}">
                <a16:creationId xmlns:a16="http://schemas.microsoft.com/office/drawing/2014/main" id="{624CDE57-CD5C-431A-8A64-E992178FEBA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835" y="5762171"/>
            <a:ext cx="9149835" cy="1095829"/>
          </a:xfrm>
          <a:prstGeom prst="rect">
            <a:avLst/>
          </a:prstGeom>
        </p:spPr>
      </p:pic>
      <p:sp>
        <p:nvSpPr>
          <p:cNvPr id="16" name="TextBox 15">
            <a:extLst>
              <a:ext uri="{FF2B5EF4-FFF2-40B4-BE49-F238E27FC236}">
                <a16:creationId xmlns:a16="http://schemas.microsoft.com/office/drawing/2014/main" id="{96DDE3AD-FC9B-4008-8281-3F6F9C95FA38}"/>
              </a:ext>
            </a:extLst>
          </p:cNvPr>
          <p:cNvSpPr txBox="1"/>
          <p:nvPr/>
        </p:nvSpPr>
        <p:spPr>
          <a:xfrm>
            <a:off x="6846163" y="6398162"/>
            <a:ext cx="224742" cy="276999"/>
          </a:xfrm>
          <a:prstGeom prst="rect">
            <a:avLst/>
          </a:prstGeom>
          <a:noFill/>
        </p:spPr>
        <p:txBody>
          <a:bodyPr wrap="none" rtlCol="0">
            <a:spAutoFit/>
          </a:bodyPr>
          <a:lstStyle/>
          <a:p>
            <a:r>
              <a:rPr lang="en-AU" sz="1200" dirty="0">
                <a:solidFill>
                  <a:srgbClr val="6C809C"/>
                </a:solidFill>
                <a:latin typeface="Avenir LT Std 35 Light" panose="020B0402020203020204" pitchFamily="34" charset="0"/>
              </a:rPr>
              <a:t> </a:t>
            </a:r>
          </a:p>
        </p:txBody>
      </p:sp>
      <p:sp>
        <p:nvSpPr>
          <p:cNvPr id="3" name="Rectangle 2">
            <a:extLst>
              <a:ext uri="{FF2B5EF4-FFF2-40B4-BE49-F238E27FC236}">
                <a16:creationId xmlns:a16="http://schemas.microsoft.com/office/drawing/2014/main" id="{8A1157D6-774B-324C-BE4F-197BF4626A88}"/>
              </a:ext>
            </a:extLst>
          </p:cNvPr>
          <p:cNvSpPr/>
          <p:nvPr/>
        </p:nvSpPr>
        <p:spPr>
          <a:xfrm>
            <a:off x="1225142" y="5008396"/>
            <a:ext cx="6687880" cy="369332"/>
          </a:xfrm>
          <a:prstGeom prst="rect">
            <a:avLst/>
          </a:prstGeom>
        </p:spPr>
        <p:txBody>
          <a:bodyPr wrap="square">
            <a:spAutoFit/>
          </a:bodyPr>
          <a:lstStyle/>
          <a:p>
            <a:pPr algn="ctr"/>
            <a:r>
              <a:rPr lang="en-AU" dirty="0">
                <a:latin typeface="+mj-lt"/>
              </a:rPr>
              <a:t>https://</a:t>
            </a:r>
            <a:r>
              <a:rPr lang="en-AU" dirty="0" err="1">
                <a:latin typeface="+mj-lt"/>
              </a:rPr>
              <a:t>www.accountingfornature.org</a:t>
            </a:r>
            <a:r>
              <a:rPr lang="en-AU" dirty="0">
                <a:latin typeface="+mj-lt"/>
              </a:rPr>
              <a:t>/key-documents</a:t>
            </a:r>
          </a:p>
        </p:txBody>
      </p:sp>
      <p:sp>
        <p:nvSpPr>
          <p:cNvPr id="5" name="Slide Number Placeholder 4">
            <a:extLst>
              <a:ext uri="{FF2B5EF4-FFF2-40B4-BE49-F238E27FC236}">
                <a16:creationId xmlns:a16="http://schemas.microsoft.com/office/drawing/2014/main" id="{31045394-7B0E-9046-BD18-A89D8A380E6D}"/>
              </a:ext>
            </a:extLst>
          </p:cNvPr>
          <p:cNvSpPr>
            <a:spLocks noGrp="1"/>
          </p:cNvSpPr>
          <p:nvPr>
            <p:ph type="sldNum" sz="quarter" idx="12"/>
          </p:nvPr>
        </p:nvSpPr>
        <p:spPr/>
        <p:txBody>
          <a:bodyPr/>
          <a:lstStyle/>
          <a:p>
            <a:fld id="{20550A7E-0215-EA48-A579-C9E7E81A0714}" type="slidenum">
              <a:rPr lang="en-AU" smtClean="0"/>
              <a:t>80</a:t>
            </a:fld>
            <a:endParaRPr lang="en-AU"/>
          </a:p>
        </p:txBody>
      </p:sp>
      <p:sp>
        <p:nvSpPr>
          <p:cNvPr id="7" name="TextBox 6">
            <a:extLst>
              <a:ext uri="{FF2B5EF4-FFF2-40B4-BE49-F238E27FC236}">
                <a16:creationId xmlns:a16="http://schemas.microsoft.com/office/drawing/2014/main" id="{C7B7068C-23BC-B049-85EB-DD5BA31CDD39}"/>
              </a:ext>
            </a:extLst>
          </p:cNvPr>
          <p:cNvSpPr txBox="1"/>
          <p:nvPr/>
        </p:nvSpPr>
        <p:spPr>
          <a:xfrm>
            <a:off x="1057972" y="2439909"/>
            <a:ext cx="7418965" cy="1938992"/>
          </a:xfrm>
          <a:prstGeom prst="rect">
            <a:avLst/>
          </a:prstGeom>
          <a:noFill/>
        </p:spPr>
        <p:txBody>
          <a:bodyPr wrap="square">
            <a:spAutoFit/>
          </a:bodyPr>
          <a:lstStyle/>
          <a:p>
            <a:pPr algn="ctr"/>
            <a:r>
              <a:rPr lang="en-AU" sz="2000" b="1" dirty="0">
                <a:effectLst/>
                <a:latin typeface="Calibri Light" panose="020F0302020204030204" pitchFamily="34" charset="0"/>
                <a:ea typeface="Calibri" panose="020F0502020204030204" pitchFamily="34" charset="0"/>
              </a:rPr>
              <a:t>The purpose of AfN’s two-tiered certification system is to provide options to the market to suit a range of budgets. </a:t>
            </a:r>
          </a:p>
          <a:p>
            <a:pPr algn="ctr"/>
            <a:endParaRPr lang="en-AU" sz="2000" dirty="0">
              <a:latin typeface="Calibri Light" panose="020F0302020204030204" pitchFamily="34" charset="0"/>
              <a:ea typeface="Calibri" panose="020F0502020204030204" pitchFamily="34" charset="0"/>
            </a:endParaRPr>
          </a:p>
          <a:p>
            <a:pPr algn="ctr"/>
            <a:r>
              <a:rPr lang="en-AU" sz="2000" dirty="0">
                <a:effectLst/>
                <a:latin typeface="Calibri Light" panose="020F0302020204030204" pitchFamily="34" charset="0"/>
                <a:ea typeface="Calibri" panose="020F0502020204030204" pitchFamily="34" charset="0"/>
              </a:rPr>
              <a:t>It provides a pathway for organisations who are not immediately ready to achieve full certification to be recognised for their participation as they progress on their environmental accounting journey. </a:t>
            </a:r>
            <a:endParaRPr lang="en-AU" sz="2000" dirty="0"/>
          </a:p>
        </p:txBody>
      </p:sp>
    </p:spTree>
    <p:extLst>
      <p:ext uri="{BB962C8B-B14F-4D97-AF65-F5344CB8AC3E}">
        <p14:creationId xmlns:p14="http://schemas.microsoft.com/office/powerpoint/2010/main" val="365927607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158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extBox 3">
            <a:extLst>
              <a:ext uri="{FF2B5EF4-FFF2-40B4-BE49-F238E27FC236}">
                <a16:creationId xmlns:a16="http://schemas.microsoft.com/office/drawing/2014/main" id="{A805E7BC-F8DC-47E9-B6E1-EC3D3BF64F9A}"/>
              </a:ext>
            </a:extLst>
          </p:cNvPr>
          <p:cNvSpPr txBox="1"/>
          <p:nvPr/>
        </p:nvSpPr>
        <p:spPr>
          <a:xfrm>
            <a:off x="480059" y="2053641"/>
            <a:ext cx="2751871" cy="2760098"/>
          </a:xfrm>
          <a:prstGeom prst="rect">
            <a:avLst/>
          </a:prstGeom>
        </p:spPr>
        <p:txBody>
          <a:bodyPr vert="horz" lIns="91440" tIns="45720" rIns="91440" bIns="45720" rtlCol="0" anchor="ctr">
            <a:normAutofit/>
          </a:bodyPr>
          <a:lstStyle/>
          <a:p>
            <a:pPr marL="0" marR="0" lvl="0" indent="0" defTabSz="914400" fontAlgn="auto">
              <a:lnSpc>
                <a:spcPct val="90000"/>
              </a:lnSpc>
              <a:spcBef>
                <a:spcPct val="0"/>
              </a:spcBef>
              <a:spcAft>
                <a:spcPts val="600"/>
              </a:spcAft>
              <a:buClrTx/>
              <a:buSzTx/>
              <a:tabLst/>
              <a:defRPr/>
            </a:pPr>
            <a:r>
              <a:rPr kumimoji="0" lang="en-US" sz="3100" i="0" u="none" strike="noStrike" kern="1200" cap="none" spc="0" normalizeH="0" baseline="0" noProof="0" dirty="0">
                <a:ln>
                  <a:noFill/>
                </a:ln>
                <a:effectLst/>
                <a:uLnTx/>
                <a:uFillTx/>
                <a:latin typeface="+mj-lt"/>
                <a:ea typeface="+mj-ea"/>
                <a:cs typeface="+mj-cs"/>
              </a:rPr>
              <a:t>Maintaining Certification</a:t>
            </a:r>
          </a:p>
          <a:p>
            <a:pPr marL="0" marR="0" lvl="0" indent="0" defTabSz="914400" fontAlgn="auto">
              <a:lnSpc>
                <a:spcPct val="90000"/>
              </a:lnSpc>
              <a:spcBef>
                <a:spcPct val="0"/>
              </a:spcBef>
              <a:spcAft>
                <a:spcPts val="600"/>
              </a:spcAft>
              <a:buClrTx/>
              <a:buSzTx/>
              <a:tabLst/>
              <a:defRPr/>
            </a:pPr>
            <a:r>
              <a:rPr kumimoji="0" lang="en-US" sz="3100" i="1" u="none" strike="noStrike" kern="1200" cap="none" spc="0" normalizeH="0" baseline="0" noProof="0" dirty="0">
                <a:ln>
                  <a:noFill/>
                </a:ln>
                <a:effectLst/>
                <a:uLnTx/>
                <a:uFillTx/>
                <a:latin typeface="+mj-lt"/>
                <a:ea typeface="+mj-ea"/>
                <a:cs typeface="+mj-cs"/>
              </a:rPr>
              <a:t>Annual Certification Compliance Report</a:t>
            </a:r>
          </a:p>
        </p:txBody>
      </p:sp>
      <p:sp>
        <p:nvSpPr>
          <p:cNvPr id="10" name="TextBox 9">
            <a:extLst>
              <a:ext uri="{FF2B5EF4-FFF2-40B4-BE49-F238E27FC236}">
                <a16:creationId xmlns:a16="http://schemas.microsoft.com/office/drawing/2014/main" id="{5D32D60F-312B-491D-9C12-8A8F27122980}"/>
              </a:ext>
            </a:extLst>
          </p:cNvPr>
          <p:cNvSpPr txBox="1"/>
          <p:nvPr/>
        </p:nvSpPr>
        <p:spPr>
          <a:xfrm>
            <a:off x="4567930" y="801866"/>
            <a:ext cx="3979563" cy="5230634"/>
          </a:xfrm>
          <a:prstGeom prst="rect">
            <a:avLst/>
          </a:prstGeom>
        </p:spPr>
        <p:txBody>
          <a:bodyPr vert="horz" lIns="91440" tIns="45720" rIns="91440" bIns="45720" rtlCol="0" anchor="ctr">
            <a:normAutofit/>
          </a:bodyPr>
          <a:lstStyle/>
          <a:p>
            <a:pPr defTabSz="914400">
              <a:lnSpc>
                <a:spcPct val="90000"/>
              </a:lnSpc>
              <a:spcAft>
                <a:spcPts val="600"/>
              </a:spcAft>
            </a:pPr>
            <a:r>
              <a:rPr lang="en-US" sz="2100" dirty="0">
                <a:solidFill>
                  <a:srgbClr val="000000"/>
                </a:solidFill>
                <a:latin typeface="+mj-lt"/>
              </a:rPr>
              <a:t>Requires you to o</a:t>
            </a:r>
            <a:r>
              <a:rPr lang="en-US" sz="2100" dirty="0">
                <a:solidFill>
                  <a:srgbClr val="000000"/>
                </a:solidFill>
                <a:effectLst/>
                <a:latin typeface="+mj-lt"/>
              </a:rPr>
              <a:t>utline any material changes in their Environmental Account. This process aims to help ensure transparency around the condition of Environmental Accounts in non-audit years. </a:t>
            </a:r>
          </a:p>
          <a:p>
            <a:pPr defTabSz="914400">
              <a:lnSpc>
                <a:spcPct val="90000"/>
              </a:lnSpc>
              <a:spcAft>
                <a:spcPts val="600"/>
              </a:spcAft>
            </a:pPr>
            <a:endParaRPr lang="en-US" sz="2100" dirty="0">
              <a:solidFill>
                <a:srgbClr val="000000"/>
              </a:solidFill>
              <a:latin typeface="+mj-lt"/>
            </a:endParaRPr>
          </a:p>
          <a:p>
            <a:pPr defTabSz="914400">
              <a:lnSpc>
                <a:spcPct val="90000"/>
              </a:lnSpc>
              <a:spcAft>
                <a:spcPts val="600"/>
              </a:spcAft>
            </a:pPr>
            <a:endParaRPr lang="en-US" sz="2100" dirty="0">
              <a:solidFill>
                <a:srgbClr val="000000"/>
              </a:solidFill>
              <a:latin typeface="+mj-lt"/>
            </a:endParaRPr>
          </a:p>
          <a:p>
            <a:pPr defTabSz="914400">
              <a:lnSpc>
                <a:spcPct val="90000"/>
              </a:lnSpc>
              <a:spcAft>
                <a:spcPts val="600"/>
              </a:spcAft>
            </a:pPr>
            <a:r>
              <a:rPr lang="en-US" sz="2100" dirty="0">
                <a:solidFill>
                  <a:srgbClr val="000000"/>
                </a:solidFill>
                <a:effectLst/>
                <a:latin typeface="+mj-lt"/>
              </a:rPr>
              <a:t>This report is also used by AfN to update any new information on the status of an Environmental Account, including changes to an Econd</a:t>
            </a:r>
            <a:r>
              <a:rPr lang="en-US" sz="2100" baseline="30000" dirty="0">
                <a:solidFill>
                  <a:srgbClr val="000000"/>
                </a:solidFill>
                <a:effectLst/>
                <a:latin typeface="+mj-lt"/>
              </a:rPr>
              <a:t>®</a:t>
            </a:r>
            <a:r>
              <a:rPr lang="en-US" sz="2100" dirty="0">
                <a:solidFill>
                  <a:srgbClr val="000000"/>
                </a:solidFill>
                <a:effectLst/>
                <a:latin typeface="+mj-lt"/>
              </a:rPr>
              <a:t> that may have occurred since the last reporting milestone. </a:t>
            </a:r>
          </a:p>
          <a:p>
            <a:pPr defTabSz="914400">
              <a:lnSpc>
                <a:spcPct val="90000"/>
              </a:lnSpc>
              <a:spcAft>
                <a:spcPts val="600"/>
              </a:spcAft>
            </a:pPr>
            <a:endParaRPr lang="en-US" sz="2100" dirty="0">
              <a:solidFill>
                <a:srgbClr val="000000"/>
              </a:solidFill>
              <a:latin typeface="+mj-lt"/>
            </a:endParaRPr>
          </a:p>
        </p:txBody>
      </p:sp>
      <p:sp>
        <p:nvSpPr>
          <p:cNvPr id="14" name="TextBox 13">
            <a:extLst>
              <a:ext uri="{FF2B5EF4-FFF2-40B4-BE49-F238E27FC236}">
                <a16:creationId xmlns:a16="http://schemas.microsoft.com/office/drawing/2014/main" id="{48539EA5-9CD9-4F25-8CB5-2EC999276AC3}"/>
              </a:ext>
            </a:extLst>
          </p:cNvPr>
          <p:cNvSpPr txBox="1"/>
          <p:nvPr/>
        </p:nvSpPr>
        <p:spPr>
          <a:xfrm>
            <a:off x="6846163" y="6398162"/>
            <a:ext cx="224742" cy="276999"/>
          </a:xfrm>
          <a:prstGeom prst="rect">
            <a:avLst/>
          </a:prstGeom>
          <a:noFill/>
        </p:spPr>
        <p:txBody>
          <a:bodyPr wrap="none" rtlCol="0">
            <a:spAutoFit/>
          </a:bodyPr>
          <a:lstStyle/>
          <a:p>
            <a:pPr>
              <a:spcAft>
                <a:spcPts val="600"/>
              </a:spcAft>
            </a:pPr>
            <a:r>
              <a:rPr lang="en-AU" sz="1200" dirty="0">
                <a:solidFill>
                  <a:srgbClr val="6C809C"/>
                </a:solidFill>
                <a:latin typeface="Avenir LT Std 35 Light" panose="020B0402020203020204" pitchFamily="34" charset="0"/>
              </a:rPr>
              <a:t> </a:t>
            </a:r>
            <a:endParaRPr lang="en-AU" sz="1200">
              <a:solidFill>
                <a:srgbClr val="6C809C"/>
              </a:solidFill>
              <a:latin typeface="Avenir LT Std 35 Light" panose="020B0402020203020204" pitchFamily="34" charset="0"/>
            </a:endParaRPr>
          </a:p>
        </p:txBody>
      </p:sp>
      <p:sp>
        <p:nvSpPr>
          <p:cNvPr id="5" name="Slide Number Placeholder 4">
            <a:extLst>
              <a:ext uri="{FF2B5EF4-FFF2-40B4-BE49-F238E27FC236}">
                <a16:creationId xmlns:a16="http://schemas.microsoft.com/office/drawing/2014/main" id="{883EDDE6-3925-7143-AA00-DD36263F50CB}"/>
              </a:ext>
            </a:extLst>
          </p:cNvPr>
          <p:cNvSpPr>
            <a:spLocks noGrp="1"/>
          </p:cNvSpPr>
          <p:nvPr>
            <p:ph type="sldNum" sz="quarter" idx="12"/>
          </p:nvPr>
        </p:nvSpPr>
        <p:spPr/>
        <p:txBody>
          <a:bodyPr/>
          <a:lstStyle/>
          <a:p>
            <a:fld id="{20550A7E-0215-EA48-A579-C9E7E81A0714}" type="slidenum">
              <a:rPr lang="en-AU" smtClean="0"/>
              <a:t>81</a:t>
            </a:fld>
            <a:endParaRPr lang="en-AU"/>
          </a:p>
        </p:txBody>
      </p:sp>
    </p:spTree>
    <p:extLst>
      <p:ext uri="{BB962C8B-B14F-4D97-AF65-F5344CB8AC3E}">
        <p14:creationId xmlns:p14="http://schemas.microsoft.com/office/powerpoint/2010/main" val="240999059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805E7BC-F8DC-47E9-B6E1-EC3D3BF64F9A}"/>
              </a:ext>
            </a:extLst>
          </p:cNvPr>
          <p:cNvSpPr txBox="1"/>
          <p:nvPr/>
        </p:nvSpPr>
        <p:spPr>
          <a:xfrm>
            <a:off x="496080" y="1191853"/>
            <a:ext cx="8517696" cy="11541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mn-ea"/>
                <a:cs typeface="Helvetica" panose="020B0604020202020204" pitchFamily="34" charset="0"/>
              </a:rPr>
              <a:t>The Accounting for Nature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mn-ea"/>
                <a:cs typeface="Helvetica" panose="020B0604020202020204" pitchFamily="34" charset="0"/>
              </a:rPr>
              <a:t>Certification Logo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prstClr val="black"/>
              </a:solidFill>
              <a:effectLst/>
              <a:uLnTx/>
              <a:uFillTx/>
              <a:latin typeface="+mj-lt"/>
              <a:ea typeface="+mn-ea"/>
              <a:cs typeface="Helvetica" panose="020B0604020202020204" pitchFamily="34" charset="0"/>
            </a:endParaRPr>
          </a:p>
        </p:txBody>
      </p:sp>
      <p:sp>
        <p:nvSpPr>
          <p:cNvPr id="2" name="Rectangle 1">
            <a:extLst>
              <a:ext uri="{FF2B5EF4-FFF2-40B4-BE49-F238E27FC236}">
                <a16:creationId xmlns:a16="http://schemas.microsoft.com/office/drawing/2014/main" id="{66154B5A-C1A4-4FA2-9D5F-658DFDE277FC}"/>
              </a:ext>
            </a:extLst>
          </p:cNvPr>
          <p:cNvSpPr/>
          <p:nvPr/>
        </p:nvSpPr>
        <p:spPr>
          <a:xfrm>
            <a:off x="48637" y="4313354"/>
            <a:ext cx="8790173" cy="1400383"/>
          </a:xfrm>
          <a:prstGeom prst="rect">
            <a:avLst/>
          </a:prstGeom>
        </p:spPr>
        <p:txBody>
          <a:bodyPr wrap="square">
            <a:spAutoFit/>
          </a:bodyPr>
          <a:lstStyle/>
          <a:p>
            <a:pPr marL="443230" marR="0" lvl="0" indent="0" algn="ctr" defTabSz="914400" rtl="0" eaLnBrk="1" fontAlgn="auto" latinLnBrk="0" hangingPunct="1">
              <a:lnSpc>
                <a:spcPct val="100000"/>
              </a:lnSpc>
              <a:spcBef>
                <a:spcPts val="600"/>
              </a:spcBef>
              <a:spcAft>
                <a:spcPts val="600"/>
              </a:spcAft>
              <a:buClrTx/>
              <a:buSzTx/>
              <a:buFontTx/>
              <a:buNone/>
              <a:tabLst/>
              <a:defRPr/>
            </a:pPr>
            <a:r>
              <a:rPr kumimoji="0" lang="en-AU" sz="1500" u="none" strike="noStrike" kern="1200" cap="none" spc="0" normalizeH="0" baseline="0" noProof="0" dirty="0">
                <a:ln>
                  <a:noFill/>
                </a:ln>
                <a:solidFill>
                  <a:prstClr val="black"/>
                </a:solidFill>
                <a:effectLst/>
                <a:uLnTx/>
                <a:uFillTx/>
                <a:latin typeface="Calibri Light" panose="020F0502020204030204" pitchFamily="34" charset="0"/>
                <a:ea typeface="Arial Unicode MS" panose="020B0604020202020204" pitchFamily="34" charset="-128"/>
                <a:cs typeface="Calibri Light" panose="020F0502020204030204" pitchFamily="34" charset="0"/>
              </a:rPr>
              <a:t>The Accounting for Nature Certified Environmental Account “trust mark” is awarded to environmental accounts that meet the highest level of scientific credibility i.e. that the numbers in an environmental account can be trusted. It does NOT suggest that a project is </a:t>
            </a:r>
            <a:br>
              <a:rPr kumimoji="0" lang="en-AU" sz="1500" u="none" strike="noStrike" kern="1200" cap="none" spc="0" normalizeH="0" baseline="0" noProof="0" dirty="0">
                <a:ln>
                  <a:noFill/>
                </a:ln>
                <a:solidFill>
                  <a:prstClr val="black"/>
                </a:solidFill>
                <a:effectLst/>
                <a:uLnTx/>
                <a:uFillTx/>
                <a:latin typeface="Calibri Light" panose="020F0502020204030204" pitchFamily="34" charset="0"/>
                <a:ea typeface="Arial Unicode MS" panose="020B0604020202020204" pitchFamily="34" charset="-128"/>
                <a:cs typeface="Calibri Light" panose="020F0502020204030204" pitchFamily="34" charset="0"/>
              </a:rPr>
            </a:br>
            <a:r>
              <a:rPr kumimoji="0" lang="en-AU" sz="1500" u="none" strike="noStrike" kern="1200" cap="none" spc="0" normalizeH="0" baseline="0" noProof="0" dirty="0">
                <a:ln>
                  <a:noFill/>
                </a:ln>
                <a:solidFill>
                  <a:prstClr val="black"/>
                </a:solidFill>
                <a:effectLst/>
                <a:uLnTx/>
                <a:uFillTx/>
                <a:latin typeface="Calibri Light" panose="020F0502020204030204" pitchFamily="34" charset="0"/>
                <a:ea typeface="Arial Unicode MS" panose="020B0604020202020204" pitchFamily="34" charset="-128"/>
                <a:cs typeface="Calibri Light" panose="020F0502020204030204" pitchFamily="34" charset="0"/>
              </a:rPr>
              <a:t>sustainable or not sustainable.  </a:t>
            </a:r>
          </a:p>
          <a:p>
            <a:pPr marL="443230" marR="0" lvl="0" indent="0" algn="ctr" defTabSz="914400" rtl="0" eaLnBrk="1" fontAlgn="auto" latinLnBrk="0" hangingPunct="1">
              <a:lnSpc>
                <a:spcPct val="100000"/>
              </a:lnSpc>
              <a:spcBef>
                <a:spcPts val="600"/>
              </a:spcBef>
              <a:spcAft>
                <a:spcPts val="600"/>
              </a:spcAft>
              <a:buClrTx/>
              <a:buSzTx/>
              <a:buFontTx/>
              <a:buNone/>
              <a:tabLst/>
              <a:defRPr/>
            </a:pPr>
            <a:r>
              <a:rPr kumimoji="0" lang="en-AU" sz="1500" u="none" strike="noStrike" kern="1200" cap="none" spc="0" normalizeH="0" baseline="0" noProof="0" dirty="0">
                <a:ln>
                  <a:noFill/>
                </a:ln>
                <a:solidFill>
                  <a:prstClr val="black"/>
                </a:solidFill>
                <a:effectLst/>
                <a:uLnTx/>
                <a:uFillTx/>
                <a:latin typeface="Calibri Light" panose="020F0502020204030204" pitchFamily="34" charset="0"/>
                <a:ea typeface="Arial Unicode MS" panose="020B0604020202020204" pitchFamily="34" charset="-128"/>
                <a:cs typeface="Calibri Light" panose="020F0502020204030204" pitchFamily="34" charset="0"/>
              </a:rPr>
              <a:t>It can be used on both product packaging and marketing collateral in accordance with the Claims Rules. </a:t>
            </a:r>
          </a:p>
        </p:txBody>
      </p:sp>
      <p:pic>
        <p:nvPicPr>
          <p:cNvPr id="13" name="Picture 12">
            <a:extLst>
              <a:ext uri="{FF2B5EF4-FFF2-40B4-BE49-F238E27FC236}">
                <a16:creationId xmlns:a16="http://schemas.microsoft.com/office/drawing/2014/main" id="{1B0DC06C-0DFC-49D8-957D-ECCED1F0E18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835" y="5762171"/>
            <a:ext cx="9149835" cy="1095829"/>
          </a:xfrm>
          <a:prstGeom prst="rect">
            <a:avLst/>
          </a:prstGeom>
        </p:spPr>
      </p:pic>
      <p:sp>
        <p:nvSpPr>
          <p:cNvPr id="14" name="TextBox 13">
            <a:extLst>
              <a:ext uri="{FF2B5EF4-FFF2-40B4-BE49-F238E27FC236}">
                <a16:creationId xmlns:a16="http://schemas.microsoft.com/office/drawing/2014/main" id="{48539EA5-9CD9-4F25-8CB5-2EC999276AC3}"/>
              </a:ext>
            </a:extLst>
          </p:cNvPr>
          <p:cNvSpPr txBox="1"/>
          <p:nvPr/>
        </p:nvSpPr>
        <p:spPr>
          <a:xfrm>
            <a:off x="6846163" y="6398162"/>
            <a:ext cx="224742" cy="276999"/>
          </a:xfrm>
          <a:prstGeom prst="rect">
            <a:avLst/>
          </a:prstGeom>
          <a:noFill/>
        </p:spPr>
        <p:txBody>
          <a:bodyPr wrap="none" rtlCol="0">
            <a:spAutoFit/>
          </a:bodyPr>
          <a:lstStyle/>
          <a:p>
            <a:r>
              <a:rPr lang="en-AU" sz="1200" dirty="0">
                <a:solidFill>
                  <a:srgbClr val="6C809C"/>
                </a:solidFill>
                <a:latin typeface="Avenir LT Std 35 Light" panose="020B0402020203020204" pitchFamily="34" charset="0"/>
              </a:rPr>
              <a:t> </a:t>
            </a:r>
          </a:p>
        </p:txBody>
      </p:sp>
      <p:sp>
        <p:nvSpPr>
          <p:cNvPr id="6" name="Slide Number Placeholder 5">
            <a:extLst>
              <a:ext uri="{FF2B5EF4-FFF2-40B4-BE49-F238E27FC236}">
                <a16:creationId xmlns:a16="http://schemas.microsoft.com/office/drawing/2014/main" id="{733A719D-46DD-634B-B80C-49FF916D8A5C}"/>
              </a:ext>
            </a:extLst>
          </p:cNvPr>
          <p:cNvSpPr>
            <a:spLocks noGrp="1"/>
          </p:cNvSpPr>
          <p:nvPr>
            <p:ph type="sldNum" sz="quarter" idx="12"/>
          </p:nvPr>
        </p:nvSpPr>
        <p:spPr/>
        <p:txBody>
          <a:bodyPr/>
          <a:lstStyle/>
          <a:p>
            <a:fld id="{20550A7E-0215-EA48-A579-C9E7E81A0714}" type="slidenum">
              <a:rPr lang="en-AU" smtClean="0"/>
              <a:t>82</a:t>
            </a:fld>
            <a:endParaRPr lang="en-AU"/>
          </a:p>
        </p:txBody>
      </p:sp>
      <p:pic>
        <p:nvPicPr>
          <p:cNvPr id="5" name="Picture 4" descr="Logo&#10;&#10;Description automatically generated with low confidence">
            <a:extLst>
              <a:ext uri="{FF2B5EF4-FFF2-40B4-BE49-F238E27FC236}">
                <a16:creationId xmlns:a16="http://schemas.microsoft.com/office/drawing/2014/main" id="{6AD0ACCD-09CE-7A47-8343-8B7F155B1F3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01670" y="1987093"/>
            <a:ext cx="5734824" cy="2066999"/>
          </a:xfrm>
          <a:prstGeom prst="rect">
            <a:avLst/>
          </a:prstGeom>
        </p:spPr>
      </p:pic>
    </p:spTree>
    <p:extLst>
      <p:ext uri="{BB962C8B-B14F-4D97-AF65-F5344CB8AC3E}">
        <p14:creationId xmlns:p14="http://schemas.microsoft.com/office/powerpoint/2010/main" val="191329595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429DB43-BFBF-7545-B8D0-E377DC468C6C}"/>
              </a:ext>
            </a:extLst>
          </p:cNvPr>
          <p:cNvSpPr txBox="1"/>
          <p:nvPr/>
        </p:nvSpPr>
        <p:spPr>
          <a:xfrm>
            <a:off x="1073425" y="1940614"/>
            <a:ext cx="6997150" cy="2459936"/>
          </a:xfrm>
          <a:prstGeom prst="rect">
            <a:avLst/>
          </a:prstGeom>
          <a:solidFill>
            <a:schemeClr val="tx2"/>
          </a:solidFill>
          <a:ln w="76200">
            <a:solidFill>
              <a:schemeClr val="bg1"/>
            </a:solidFill>
          </a:ln>
        </p:spPr>
        <p:txBody>
          <a:bodyPr wrap="square" rtlCol="0">
            <a:spAutoFit/>
          </a:bodyPr>
          <a:lstStyle/>
          <a:p>
            <a:endParaRPr lang="en-AU" dirty="0"/>
          </a:p>
        </p:txBody>
      </p:sp>
      <p:sp>
        <p:nvSpPr>
          <p:cNvPr id="4" name="TextBox 3">
            <a:extLst>
              <a:ext uri="{FF2B5EF4-FFF2-40B4-BE49-F238E27FC236}">
                <a16:creationId xmlns:a16="http://schemas.microsoft.com/office/drawing/2014/main" id="{76DF7DC9-8BDC-E44D-B792-E0EB425CC8DA}"/>
              </a:ext>
            </a:extLst>
          </p:cNvPr>
          <p:cNvSpPr txBox="1"/>
          <p:nvPr/>
        </p:nvSpPr>
        <p:spPr>
          <a:xfrm>
            <a:off x="1764196" y="2461558"/>
            <a:ext cx="5615608" cy="1938992"/>
          </a:xfrm>
          <a:prstGeom prst="rect">
            <a:avLst/>
          </a:prstGeom>
          <a:noFill/>
        </p:spPr>
        <p:txBody>
          <a:bodyPr wrap="square" rtlCol="0">
            <a:spAutoFit/>
          </a:bodyPr>
          <a:lstStyle/>
          <a:p>
            <a:pPr algn="ctr"/>
            <a:r>
              <a:rPr lang="en-AU" sz="2400" dirty="0">
                <a:solidFill>
                  <a:schemeClr val="bg1"/>
                </a:solidFill>
              </a:rPr>
              <a:t>How could an AfN Logo enhance your credibility when it comes to making environmental claims?</a:t>
            </a:r>
          </a:p>
          <a:p>
            <a:pPr algn="ctr"/>
            <a:endParaRPr lang="en-AU" sz="2400" dirty="0">
              <a:solidFill>
                <a:schemeClr val="bg1"/>
              </a:solidFill>
            </a:endParaRPr>
          </a:p>
          <a:p>
            <a:pPr algn="ctr"/>
            <a:endParaRPr lang="en-AU" sz="2400" dirty="0">
              <a:solidFill>
                <a:schemeClr val="bg1"/>
              </a:solidFill>
            </a:endParaRPr>
          </a:p>
        </p:txBody>
      </p:sp>
      <p:sp>
        <p:nvSpPr>
          <p:cNvPr id="3" name="Slide Number Placeholder 2">
            <a:extLst>
              <a:ext uri="{FF2B5EF4-FFF2-40B4-BE49-F238E27FC236}">
                <a16:creationId xmlns:a16="http://schemas.microsoft.com/office/drawing/2014/main" id="{D99E684E-482D-D146-AFCD-3489617B1615}"/>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810D05-EF9E-4802-83AC-82DB24C16FD7}" type="slidenum">
              <a:rPr lang="en-AU" smtClean="0"/>
              <a:pPr/>
              <a:t>83</a:t>
            </a:fld>
            <a:endParaRPr lang="en-AU" dirty="0"/>
          </a:p>
        </p:txBody>
      </p:sp>
      <p:pic>
        <p:nvPicPr>
          <p:cNvPr id="5" name="Graphic 4" descr="Boardroom with solid fill">
            <a:extLst>
              <a:ext uri="{FF2B5EF4-FFF2-40B4-BE49-F238E27FC236}">
                <a16:creationId xmlns:a16="http://schemas.microsoft.com/office/drawing/2014/main" id="{E98208DB-7EB0-F84A-811F-D3D1F945114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25835" y="5104106"/>
            <a:ext cx="1053790" cy="1053790"/>
          </a:xfrm>
          <a:prstGeom prst="rect">
            <a:avLst/>
          </a:prstGeom>
        </p:spPr>
      </p:pic>
    </p:spTree>
    <p:extLst>
      <p:ext uri="{BB962C8B-B14F-4D97-AF65-F5344CB8AC3E}">
        <p14:creationId xmlns:p14="http://schemas.microsoft.com/office/powerpoint/2010/main" val="253508499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CF187-B065-3E40-8E9E-F7390BBEF847}"/>
              </a:ext>
            </a:extLst>
          </p:cNvPr>
          <p:cNvSpPr>
            <a:spLocks noGrp="1"/>
          </p:cNvSpPr>
          <p:nvPr>
            <p:ph type="ctrTitle"/>
          </p:nvPr>
        </p:nvSpPr>
        <p:spPr/>
        <p:txBody>
          <a:bodyPr/>
          <a:lstStyle/>
          <a:p>
            <a:r>
              <a:rPr lang="en-AU" dirty="0"/>
              <a:t>Fauna Case Study</a:t>
            </a:r>
          </a:p>
        </p:txBody>
      </p:sp>
      <p:sp>
        <p:nvSpPr>
          <p:cNvPr id="3" name="Subtitle 2">
            <a:extLst>
              <a:ext uri="{FF2B5EF4-FFF2-40B4-BE49-F238E27FC236}">
                <a16:creationId xmlns:a16="http://schemas.microsoft.com/office/drawing/2014/main" id="{1E06D98C-8559-AE47-8C8B-04EC81920C01}"/>
              </a:ext>
            </a:extLst>
          </p:cNvPr>
          <p:cNvSpPr>
            <a:spLocks noGrp="1"/>
          </p:cNvSpPr>
          <p:nvPr>
            <p:ph type="subTitle" idx="1"/>
          </p:nvPr>
        </p:nvSpPr>
        <p:spPr/>
        <p:txBody>
          <a:bodyPr/>
          <a:lstStyle/>
          <a:p>
            <a:r>
              <a:rPr lang="en-AU" dirty="0"/>
              <a:t>11:25-11:40</a:t>
            </a:r>
          </a:p>
        </p:txBody>
      </p:sp>
    </p:spTree>
    <p:extLst>
      <p:ext uri="{BB962C8B-B14F-4D97-AF65-F5344CB8AC3E}">
        <p14:creationId xmlns:p14="http://schemas.microsoft.com/office/powerpoint/2010/main" val="377152414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2592C-1A50-0010-D3D1-FC75E8CF8740}"/>
              </a:ext>
            </a:extLst>
          </p:cNvPr>
          <p:cNvSpPr>
            <a:spLocks noGrp="1"/>
          </p:cNvSpPr>
          <p:nvPr>
            <p:ph type="title"/>
          </p:nvPr>
        </p:nvSpPr>
        <p:spPr/>
        <p:txBody>
          <a:bodyPr/>
          <a:lstStyle/>
          <a:p>
            <a:r>
              <a:rPr lang="en-AU" dirty="0">
                <a:solidFill>
                  <a:schemeClr val="tx2"/>
                </a:solidFill>
              </a:rPr>
              <a:t>Available Fauna Methods</a:t>
            </a:r>
          </a:p>
        </p:txBody>
      </p:sp>
      <p:pic>
        <p:nvPicPr>
          <p:cNvPr id="6" name="Content Placeholder 5" descr="Graphical user interface, website&#10;&#10;Description automatically generated">
            <a:extLst>
              <a:ext uri="{FF2B5EF4-FFF2-40B4-BE49-F238E27FC236}">
                <a16:creationId xmlns:a16="http://schemas.microsoft.com/office/drawing/2014/main" id="{9E7E3BEC-A534-FBC5-0D51-1132859A331A}"/>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628650" y="1095668"/>
            <a:ext cx="7886700" cy="5625808"/>
          </a:xfrm>
        </p:spPr>
      </p:pic>
      <p:sp>
        <p:nvSpPr>
          <p:cNvPr id="4" name="Slide Number Placeholder 3">
            <a:extLst>
              <a:ext uri="{FF2B5EF4-FFF2-40B4-BE49-F238E27FC236}">
                <a16:creationId xmlns:a16="http://schemas.microsoft.com/office/drawing/2014/main" id="{C17F3266-894A-B63F-2978-1D5DF062B8A3}"/>
              </a:ext>
            </a:extLst>
          </p:cNvPr>
          <p:cNvSpPr>
            <a:spLocks noGrp="1"/>
          </p:cNvSpPr>
          <p:nvPr>
            <p:ph type="sldNum" sz="quarter" idx="12"/>
          </p:nvPr>
        </p:nvSpPr>
        <p:spPr/>
        <p:txBody>
          <a:bodyPr/>
          <a:lstStyle/>
          <a:p>
            <a:fld id="{20550A7E-0215-EA48-A579-C9E7E81A0714}" type="slidenum">
              <a:rPr lang="en-AU" smtClean="0"/>
              <a:t>85</a:t>
            </a:fld>
            <a:endParaRPr lang="en-AU"/>
          </a:p>
        </p:txBody>
      </p:sp>
      <p:sp>
        <p:nvSpPr>
          <p:cNvPr id="7" name="Rectangle 6">
            <a:extLst>
              <a:ext uri="{FF2B5EF4-FFF2-40B4-BE49-F238E27FC236}">
                <a16:creationId xmlns:a16="http://schemas.microsoft.com/office/drawing/2014/main" id="{3CBE98A1-9176-7BA5-27C7-364DAD961937}"/>
              </a:ext>
            </a:extLst>
          </p:cNvPr>
          <p:cNvSpPr/>
          <p:nvPr/>
        </p:nvSpPr>
        <p:spPr>
          <a:xfrm>
            <a:off x="770467" y="1261533"/>
            <a:ext cx="3657600" cy="1667934"/>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56466321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2375C-AE73-1D9F-07FD-32BB4E4120CD}"/>
              </a:ext>
            </a:extLst>
          </p:cNvPr>
          <p:cNvSpPr>
            <a:spLocks noGrp="1"/>
          </p:cNvSpPr>
          <p:nvPr>
            <p:ph type="title"/>
          </p:nvPr>
        </p:nvSpPr>
        <p:spPr/>
        <p:txBody>
          <a:bodyPr/>
          <a:lstStyle/>
          <a:p>
            <a:r>
              <a:rPr lang="en-AU" dirty="0">
                <a:solidFill>
                  <a:schemeClr val="tx2"/>
                </a:solidFill>
              </a:rPr>
              <a:t>Why measure fauna condition</a:t>
            </a:r>
          </a:p>
        </p:txBody>
      </p:sp>
      <p:sp>
        <p:nvSpPr>
          <p:cNvPr id="3" name="Content Placeholder 2">
            <a:extLst>
              <a:ext uri="{FF2B5EF4-FFF2-40B4-BE49-F238E27FC236}">
                <a16:creationId xmlns:a16="http://schemas.microsoft.com/office/drawing/2014/main" id="{E0E0ECEB-8211-599D-8323-13E6B8FCD263}"/>
              </a:ext>
            </a:extLst>
          </p:cNvPr>
          <p:cNvSpPr>
            <a:spLocks noGrp="1"/>
          </p:cNvSpPr>
          <p:nvPr>
            <p:ph idx="1"/>
          </p:nvPr>
        </p:nvSpPr>
        <p:spPr/>
        <p:txBody>
          <a:bodyPr anchor="ctr"/>
          <a:lstStyle/>
          <a:p>
            <a:r>
              <a:rPr lang="en-AU" dirty="0"/>
              <a:t>Understand impact of vegetation management practices and restoration on wildlife</a:t>
            </a:r>
          </a:p>
          <a:p>
            <a:endParaRPr lang="en-AU" dirty="0"/>
          </a:p>
          <a:p>
            <a:r>
              <a:rPr lang="en-AU" dirty="0"/>
              <a:t>Identify if there are threatened species on your property</a:t>
            </a:r>
          </a:p>
          <a:p>
            <a:endParaRPr lang="en-AU" dirty="0"/>
          </a:p>
          <a:p>
            <a:r>
              <a:rPr lang="en-AU" dirty="0"/>
              <a:t>Helps create a “why” for protecting remnant vegetation</a:t>
            </a:r>
          </a:p>
          <a:p>
            <a:endParaRPr lang="en-AU" dirty="0"/>
          </a:p>
          <a:p>
            <a:r>
              <a:rPr lang="en-AU" dirty="0"/>
              <a:t>There is a high degree of public interest and concern for Australian mammals </a:t>
            </a:r>
          </a:p>
          <a:p>
            <a:endParaRPr lang="en-AU" dirty="0"/>
          </a:p>
        </p:txBody>
      </p:sp>
      <p:sp>
        <p:nvSpPr>
          <p:cNvPr id="4" name="Slide Number Placeholder 3">
            <a:extLst>
              <a:ext uri="{FF2B5EF4-FFF2-40B4-BE49-F238E27FC236}">
                <a16:creationId xmlns:a16="http://schemas.microsoft.com/office/drawing/2014/main" id="{08F004A4-BF1C-0E8C-FBF1-FFB851169132}"/>
              </a:ext>
            </a:extLst>
          </p:cNvPr>
          <p:cNvSpPr>
            <a:spLocks noGrp="1"/>
          </p:cNvSpPr>
          <p:nvPr>
            <p:ph type="sldNum" sz="quarter" idx="12"/>
          </p:nvPr>
        </p:nvSpPr>
        <p:spPr/>
        <p:txBody>
          <a:bodyPr/>
          <a:lstStyle/>
          <a:p>
            <a:fld id="{20550A7E-0215-EA48-A579-C9E7E81A0714}" type="slidenum">
              <a:rPr lang="en-AU" smtClean="0"/>
              <a:t>86</a:t>
            </a:fld>
            <a:endParaRPr lang="en-AU"/>
          </a:p>
        </p:txBody>
      </p:sp>
    </p:spTree>
    <p:extLst>
      <p:ext uri="{BB962C8B-B14F-4D97-AF65-F5344CB8AC3E}">
        <p14:creationId xmlns:p14="http://schemas.microsoft.com/office/powerpoint/2010/main" val="388499561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B93CC-16BD-C70F-6279-F0AACFA0428F}"/>
              </a:ext>
            </a:extLst>
          </p:cNvPr>
          <p:cNvSpPr>
            <a:spLocks noGrp="1"/>
          </p:cNvSpPr>
          <p:nvPr>
            <p:ph type="title" idx="4294967295"/>
          </p:nvPr>
        </p:nvSpPr>
        <p:spPr>
          <a:xfrm>
            <a:off x="0" y="517525"/>
            <a:ext cx="6763048" cy="1325563"/>
          </a:xfrm>
        </p:spPr>
        <p:txBody>
          <a:bodyPr>
            <a:normAutofit/>
          </a:bodyPr>
          <a:lstStyle/>
          <a:p>
            <a:r>
              <a:rPr lang="en-AU" sz="3200" dirty="0">
                <a:solidFill>
                  <a:schemeClr val="tx2"/>
                </a:solidFill>
              </a:rPr>
              <a:t>Plus – many are interested to find out what species live on their property</a:t>
            </a:r>
          </a:p>
        </p:txBody>
      </p:sp>
      <p:pic>
        <p:nvPicPr>
          <p:cNvPr id="4" name="Content Placeholder 3">
            <a:extLst>
              <a:ext uri="{FF2B5EF4-FFF2-40B4-BE49-F238E27FC236}">
                <a16:creationId xmlns:a16="http://schemas.microsoft.com/office/drawing/2014/main" id="{48B42659-CFA3-4555-FAD1-9ACFA1F4E9B7}"/>
              </a:ext>
            </a:extLst>
          </p:cNvPr>
          <p:cNvPicPr>
            <a:picLocks noGrp="1" noChangeAspect="1"/>
          </p:cNvPicPr>
          <p:nvPr>
            <p:ph idx="4294967295"/>
          </p:nvPr>
        </p:nvPicPr>
        <p:blipFill>
          <a:blip r:embed="rId2" cstate="print">
            <a:extLst>
              <a:ext uri="{28A0092B-C50C-407E-A947-70E740481C1C}">
                <a14:useLocalDpi xmlns:a14="http://schemas.microsoft.com/office/drawing/2010/main"/>
              </a:ext>
            </a:extLst>
          </a:blip>
          <a:stretch>
            <a:fillRect/>
          </a:stretch>
        </p:blipFill>
        <p:spPr>
          <a:xfrm>
            <a:off x="6054207" y="2087630"/>
            <a:ext cx="2290762" cy="1714500"/>
          </a:xfrm>
          <a:prstGeom prst="rect">
            <a:avLst/>
          </a:prstGeom>
        </p:spPr>
      </p:pic>
      <p:pic>
        <p:nvPicPr>
          <p:cNvPr id="7" name="Picture 6" descr="Bandicoot and python&#10;">
            <a:extLst>
              <a:ext uri="{FF2B5EF4-FFF2-40B4-BE49-F238E27FC236}">
                <a16:creationId xmlns:a16="http://schemas.microsoft.com/office/drawing/2014/main" id="{01CD8AAF-D343-4D9C-C932-6520FF60276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7220" y="2239488"/>
            <a:ext cx="2286149" cy="1285959"/>
          </a:xfrm>
          <a:prstGeom prst="rect">
            <a:avLst/>
          </a:prstGeom>
        </p:spPr>
      </p:pic>
      <p:pic>
        <p:nvPicPr>
          <p:cNvPr id="9" name="Picture 8" descr="A picture containing text, television, monitor, indoor&#10;&#10;Description automatically generated">
            <a:extLst>
              <a:ext uri="{FF2B5EF4-FFF2-40B4-BE49-F238E27FC236}">
                <a16:creationId xmlns:a16="http://schemas.microsoft.com/office/drawing/2014/main" id="{C39C5420-5CC8-2C17-9F10-7E90EDE7F03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17379" y="4058078"/>
            <a:ext cx="2286149" cy="1714612"/>
          </a:xfrm>
          <a:prstGeom prst="rect">
            <a:avLst/>
          </a:prstGeom>
        </p:spPr>
      </p:pic>
      <p:sp>
        <p:nvSpPr>
          <p:cNvPr id="10" name="TextBox 9">
            <a:extLst>
              <a:ext uri="{FF2B5EF4-FFF2-40B4-BE49-F238E27FC236}">
                <a16:creationId xmlns:a16="http://schemas.microsoft.com/office/drawing/2014/main" id="{73E0FBD5-2B2C-468D-F9CC-CD3C0219F988}"/>
              </a:ext>
            </a:extLst>
          </p:cNvPr>
          <p:cNvSpPr txBox="1"/>
          <p:nvPr/>
        </p:nvSpPr>
        <p:spPr>
          <a:xfrm>
            <a:off x="277220" y="3525447"/>
            <a:ext cx="1656064" cy="196208"/>
          </a:xfrm>
          <a:prstGeom prst="rect">
            <a:avLst/>
          </a:prstGeom>
          <a:noFill/>
        </p:spPr>
        <p:txBody>
          <a:bodyPr wrap="square" rtlCol="0">
            <a:spAutoFit/>
          </a:bodyPr>
          <a:lstStyle/>
          <a:p>
            <a:r>
              <a:rPr lang="en-AU" sz="675" dirty="0">
                <a:latin typeface="+mj-lt"/>
              </a:rPr>
              <a:t>Bandicoot and python</a:t>
            </a:r>
          </a:p>
        </p:txBody>
      </p:sp>
      <p:sp>
        <p:nvSpPr>
          <p:cNvPr id="11" name="TextBox 10">
            <a:extLst>
              <a:ext uri="{FF2B5EF4-FFF2-40B4-BE49-F238E27FC236}">
                <a16:creationId xmlns:a16="http://schemas.microsoft.com/office/drawing/2014/main" id="{AE8D6F4D-3C3B-0E08-B1A8-6E0CE7DFAEC7}"/>
              </a:ext>
            </a:extLst>
          </p:cNvPr>
          <p:cNvSpPr txBox="1"/>
          <p:nvPr/>
        </p:nvSpPr>
        <p:spPr>
          <a:xfrm>
            <a:off x="217379" y="5810956"/>
            <a:ext cx="2609555" cy="196208"/>
          </a:xfrm>
          <a:prstGeom prst="rect">
            <a:avLst/>
          </a:prstGeom>
          <a:noFill/>
        </p:spPr>
        <p:txBody>
          <a:bodyPr wrap="square" rtlCol="0">
            <a:spAutoFit/>
          </a:bodyPr>
          <a:lstStyle/>
          <a:p>
            <a:r>
              <a:rPr lang="en-AU" sz="675" dirty="0">
                <a:latin typeface="+mj-lt"/>
              </a:rPr>
              <a:t>Dingo</a:t>
            </a:r>
          </a:p>
        </p:txBody>
      </p:sp>
      <p:pic>
        <p:nvPicPr>
          <p:cNvPr id="13" name="Picture 12" descr="A close-up of a pipe&#10;&#10;Description automatically generated with medium confidence">
            <a:extLst>
              <a:ext uri="{FF2B5EF4-FFF2-40B4-BE49-F238E27FC236}">
                <a16:creationId xmlns:a16="http://schemas.microsoft.com/office/drawing/2014/main" id="{2A0BBF69-FBD1-8A38-C386-B808F73BEA4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307920" y="2239488"/>
            <a:ext cx="2286149" cy="1279155"/>
          </a:xfrm>
          <a:prstGeom prst="rect">
            <a:avLst/>
          </a:prstGeom>
        </p:spPr>
      </p:pic>
      <p:sp>
        <p:nvSpPr>
          <p:cNvPr id="14" name="TextBox 13">
            <a:extLst>
              <a:ext uri="{FF2B5EF4-FFF2-40B4-BE49-F238E27FC236}">
                <a16:creationId xmlns:a16="http://schemas.microsoft.com/office/drawing/2014/main" id="{3215D6AA-8404-763E-62F5-6A9538957D2F}"/>
              </a:ext>
            </a:extLst>
          </p:cNvPr>
          <p:cNvSpPr txBox="1"/>
          <p:nvPr/>
        </p:nvSpPr>
        <p:spPr>
          <a:xfrm>
            <a:off x="3052548" y="3526840"/>
            <a:ext cx="1326784" cy="196208"/>
          </a:xfrm>
          <a:prstGeom prst="rect">
            <a:avLst/>
          </a:prstGeom>
          <a:noFill/>
        </p:spPr>
        <p:txBody>
          <a:bodyPr wrap="square" rtlCol="0">
            <a:spAutoFit/>
          </a:bodyPr>
          <a:lstStyle/>
          <a:p>
            <a:r>
              <a:rPr lang="en-AU" sz="675" dirty="0">
                <a:latin typeface="+mj-lt"/>
              </a:rPr>
              <a:t>Greater glider</a:t>
            </a:r>
          </a:p>
        </p:txBody>
      </p:sp>
      <p:pic>
        <p:nvPicPr>
          <p:cNvPr id="16" name="Picture 15" descr="A close-up of a spider web&#10;&#10;Description automatically generated with low confidence">
            <a:extLst>
              <a:ext uri="{FF2B5EF4-FFF2-40B4-BE49-F238E27FC236}">
                <a16:creationId xmlns:a16="http://schemas.microsoft.com/office/drawing/2014/main" id="{9C0BD0E4-7D7E-B2B0-F66B-40F4AB790BB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292879" y="4058078"/>
            <a:ext cx="2274053" cy="1279155"/>
          </a:xfrm>
          <a:prstGeom prst="rect">
            <a:avLst/>
          </a:prstGeom>
        </p:spPr>
      </p:pic>
      <p:pic>
        <p:nvPicPr>
          <p:cNvPr id="18" name="Picture 17" descr="A picture containing outdoor, tree, grass, wood&#10;&#10;Description automatically generated">
            <a:extLst>
              <a:ext uri="{FF2B5EF4-FFF2-40B4-BE49-F238E27FC236}">
                <a16:creationId xmlns:a16="http://schemas.microsoft.com/office/drawing/2014/main" id="{695F31F2-E7C5-2185-8FFD-EF7B579DDBF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292879" y="5327840"/>
            <a:ext cx="1186270" cy="889702"/>
          </a:xfrm>
          <a:prstGeom prst="rect">
            <a:avLst/>
          </a:prstGeom>
        </p:spPr>
      </p:pic>
      <p:sp>
        <p:nvSpPr>
          <p:cNvPr id="19" name="TextBox 18">
            <a:extLst>
              <a:ext uri="{FF2B5EF4-FFF2-40B4-BE49-F238E27FC236}">
                <a16:creationId xmlns:a16="http://schemas.microsoft.com/office/drawing/2014/main" id="{5820A8E1-8E6E-B393-D39E-2AAF3C608FCB}"/>
              </a:ext>
            </a:extLst>
          </p:cNvPr>
          <p:cNvSpPr txBox="1"/>
          <p:nvPr/>
        </p:nvSpPr>
        <p:spPr>
          <a:xfrm>
            <a:off x="4549405" y="5389965"/>
            <a:ext cx="947269" cy="196208"/>
          </a:xfrm>
          <a:prstGeom prst="rect">
            <a:avLst/>
          </a:prstGeom>
          <a:noFill/>
        </p:spPr>
        <p:txBody>
          <a:bodyPr wrap="square" rtlCol="0">
            <a:spAutoFit/>
          </a:bodyPr>
          <a:lstStyle/>
          <a:p>
            <a:r>
              <a:rPr lang="en-AU" sz="675" dirty="0">
                <a:latin typeface="+mj-lt"/>
              </a:rPr>
              <a:t>Pebble-mound mouse</a:t>
            </a:r>
          </a:p>
        </p:txBody>
      </p:sp>
      <p:pic>
        <p:nvPicPr>
          <p:cNvPr id="21" name="Picture 20" descr="A picture containing text, mammal&#10;&#10;Description automatically generated">
            <a:extLst>
              <a:ext uri="{FF2B5EF4-FFF2-40B4-BE49-F238E27FC236}">
                <a16:creationId xmlns:a16="http://schemas.microsoft.com/office/drawing/2014/main" id="{0891918F-E332-E036-10A7-8A3D4DBB014A}"/>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7781147" y="5544442"/>
            <a:ext cx="1362853" cy="1100209"/>
          </a:xfrm>
          <a:prstGeom prst="rect">
            <a:avLst/>
          </a:prstGeom>
        </p:spPr>
      </p:pic>
      <p:pic>
        <p:nvPicPr>
          <p:cNvPr id="23" name="Picture 22" descr="A picture containing rock, tree, outdoor, rocky&#10;&#10;Description automatically generated">
            <a:extLst>
              <a:ext uri="{FF2B5EF4-FFF2-40B4-BE49-F238E27FC236}">
                <a16:creationId xmlns:a16="http://schemas.microsoft.com/office/drawing/2014/main" id="{C47B5680-A546-BD34-E1BB-55DF30DF7B95}"/>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6089327" y="4058078"/>
            <a:ext cx="2173025" cy="1395254"/>
          </a:xfrm>
          <a:prstGeom prst="rect">
            <a:avLst/>
          </a:prstGeom>
        </p:spPr>
      </p:pic>
      <p:sp>
        <p:nvSpPr>
          <p:cNvPr id="24" name="TextBox 23">
            <a:extLst>
              <a:ext uri="{FF2B5EF4-FFF2-40B4-BE49-F238E27FC236}">
                <a16:creationId xmlns:a16="http://schemas.microsoft.com/office/drawing/2014/main" id="{357FEF14-D340-F971-5AAA-2D33B3DF8E85}"/>
              </a:ext>
            </a:extLst>
          </p:cNvPr>
          <p:cNvSpPr txBox="1"/>
          <p:nvPr/>
        </p:nvSpPr>
        <p:spPr>
          <a:xfrm>
            <a:off x="6089327" y="5470634"/>
            <a:ext cx="947269" cy="196208"/>
          </a:xfrm>
          <a:prstGeom prst="rect">
            <a:avLst/>
          </a:prstGeom>
          <a:noFill/>
        </p:spPr>
        <p:txBody>
          <a:bodyPr wrap="square" rtlCol="0">
            <a:spAutoFit/>
          </a:bodyPr>
          <a:lstStyle/>
          <a:p>
            <a:r>
              <a:rPr lang="en-AU" sz="675" dirty="0">
                <a:latin typeface="+mj-lt"/>
              </a:rPr>
              <a:t>Rock wallabies</a:t>
            </a:r>
          </a:p>
        </p:txBody>
      </p:sp>
      <p:pic>
        <p:nvPicPr>
          <p:cNvPr id="5" name="Picture 4" descr="A close up of a sign&#10;&#10;Description automatically generated">
            <a:extLst>
              <a:ext uri="{FF2B5EF4-FFF2-40B4-BE49-F238E27FC236}">
                <a16:creationId xmlns:a16="http://schemas.microsoft.com/office/drawing/2014/main" id="{A76E83AC-9F9B-FE54-8ECF-BBC8D7E70DA9}"/>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199588" y="5958"/>
            <a:ext cx="1944412" cy="1254034"/>
          </a:xfrm>
          <a:prstGeom prst="rect">
            <a:avLst/>
          </a:prstGeom>
        </p:spPr>
      </p:pic>
    </p:spTree>
    <p:extLst>
      <p:ext uri="{BB962C8B-B14F-4D97-AF65-F5344CB8AC3E}">
        <p14:creationId xmlns:p14="http://schemas.microsoft.com/office/powerpoint/2010/main" val="117495757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1571C35-C2A7-539F-9A35-1523CBFD901A}"/>
              </a:ext>
            </a:extLst>
          </p:cNvPr>
          <p:cNvSpPr>
            <a:spLocks noGrp="1"/>
          </p:cNvSpPr>
          <p:nvPr>
            <p:ph type="sldNum" sz="quarter" idx="12"/>
          </p:nvPr>
        </p:nvSpPr>
        <p:spPr/>
        <p:txBody>
          <a:bodyPr/>
          <a:lstStyle/>
          <a:p>
            <a:fld id="{20550A7E-0215-EA48-A579-C9E7E81A0714}" type="slidenum">
              <a:rPr lang="en-AU" smtClean="0"/>
              <a:t>88</a:t>
            </a:fld>
            <a:endParaRPr lang="en-AU"/>
          </a:p>
        </p:txBody>
      </p:sp>
      <p:pic>
        <p:nvPicPr>
          <p:cNvPr id="4" name="Picture 3" descr="Graphical user interface, text, application&#10;&#10;Description automatically generated">
            <a:extLst>
              <a:ext uri="{FF2B5EF4-FFF2-40B4-BE49-F238E27FC236}">
                <a16:creationId xmlns:a16="http://schemas.microsoft.com/office/drawing/2014/main" id="{C25088F0-20A4-BFE4-865D-273DEF47A91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380706">
            <a:off x="290862" y="323808"/>
            <a:ext cx="3865247" cy="5477934"/>
          </a:xfrm>
          <a:prstGeom prst="rect">
            <a:avLst/>
          </a:prstGeom>
          <a:effectLst>
            <a:outerShdw blurRad="50800" dist="38100" dir="2700000" algn="tl" rotWithShape="0">
              <a:prstClr val="black">
                <a:alpha val="40000"/>
              </a:prstClr>
            </a:outerShdw>
          </a:effectLst>
        </p:spPr>
      </p:pic>
      <p:graphicFrame>
        <p:nvGraphicFramePr>
          <p:cNvPr id="6" name="Table 6">
            <a:extLst>
              <a:ext uri="{FF2B5EF4-FFF2-40B4-BE49-F238E27FC236}">
                <a16:creationId xmlns:a16="http://schemas.microsoft.com/office/drawing/2014/main" id="{1E13C54E-073A-B7CF-5FBC-451F804B2143}"/>
              </a:ext>
            </a:extLst>
          </p:cNvPr>
          <p:cNvGraphicFramePr>
            <a:graphicFrameLocks noGrp="1"/>
          </p:cNvGraphicFramePr>
          <p:nvPr>
            <p:extLst>
              <p:ext uri="{D42A27DB-BD31-4B8C-83A1-F6EECF244321}">
                <p14:modId xmlns:p14="http://schemas.microsoft.com/office/powerpoint/2010/main" val="2008790137"/>
              </p:ext>
            </p:extLst>
          </p:nvPr>
        </p:nvGraphicFramePr>
        <p:xfrm>
          <a:off x="4307895" y="2467297"/>
          <a:ext cx="4836105" cy="2697480"/>
        </p:xfrm>
        <a:graphic>
          <a:graphicData uri="http://schemas.openxmlformats.org/drawingml/2006/table">
            <a:tbl>
              <a:tblPr bandRow="1">
                <a:tableStyleId>{3B4B98B0-60AC-42C2-AFA5-B58CD77FA1E5}</a:tableStyleId>
              </a:tblPr>
              <a:tblGrid>
                <a:gridCol w="1533736">
                  <a:extLst>
                    <a:ext uri="{9D8B030D-6E8A-4147-A177-3AD203B41FA5}">
                      <a16:colId xmlns:a16="http://schemas.microsoft.com/office/drawing/2014/main" val="3569999468"/>
                    </a:ext>
                  </a:extLst>
                </a:gridCol>
                <a:gridCol w="3302369">
                  <a:extLst>
                    <a:ext uri="{9D8B030D-6E8A-4147-A177-3AD203B41FA5}">
                      <a16:colId xmlns:a16="http://schemas.microsoft.com/office/drawing/2014/main" val="58394506"/>
                    </a:ext>
                  </a:extLst>
                </a:gridCol>
              </a:tblGrid>
              <a:tr h="370840">
                <a:tc>
                  <a:txBody>
                    <a:bodyPr/>
                    <a:lstStyle/>
                    <a:p>
                      <a:r>
                        <a:rPr lang="en-AU" sz="1400" dirty="0">
                          <a:latin typeface="+mj-lt"/>
                        </a:rPr>
                        <a:t>Application</a:t>
                      </a:r>
                    </a:p>
                  </a:txBody>
                  <a:tcPr/>
                </a:tc>
                <a:tc>
                  <a:txBody>
                    <a:bodyPr/>
                    <a:lstStyle/>
                    <a:p>
                      <a:r>
                        <a:rPr lang="en-AU" sz="1400" dirty="0">
                          <a:latin typeface="+mj-lt"/>
                        </a:rPr>
                        <a:t>Australia-wide</a:t>
                      </a:r>
                    </a:p>
                  </a:txBody>
                  <a:tcPr/>
                </a:tc>
                <a:extLst>
                  <a:ext uri="{0D108BD9-81ED-4DB2-BD59-A6C34878D82A}">
                    <a16:rowId xmlns:a16="http://schemas.microsoft.com/office/drawing/2014/main" val="340706656"/>
                  </a:ext>
                </a:extLst>
              </a:tr>
              <a:tr h="370840">
                <a:tc>
                  <a:txBody>
                    <a:bodyPr/>
                    <a:lstStyle/>
                    <a:p>
                      <a:r>
                        <a:rPr lang="en-AU" sz="1400" dirty="0">
                          <a:latin typeface="+mj-lt"/>
                        </a:rPr>
                        <a:t>Scale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dirty="0">
                          <a:latin typeface="+mj-lt"/>
                        </a:rPr>
                        <a:t>Project or property </a:t>
                      </a:r>
                      <a:r>
                        <a:rPr lang="en-AU" sz="1400" b="0" kern="1200" dirty="0">
                          <a:solidFill>
                            <a:schemeClr val="tx1"/>
                          </a:solidFill>
                          <a:effectLst/>
                          <a:latin typeface="+mj-lt"/>
                          <a:ea typeface="+mn-ea"/>
                          <a:cs typeface="+mn-cs"/>
                        </a:rPr>
                        <a:t>≥ 100 hectares </a:t>
                      </a:r>
                      <a:endParaRPr lang="en-AU" sz="1400" dirty="0">
                        <a:latin typeface="+mj-lt"/>
                      </a:endParaRPr>
                    </a:p>
                  </a:txBody>
                  <a:tcPr/>
                </a:tc>
                <a:extLst>
                  <a:ext uri="{0D108BD9-81ED-4DB2-BD59-A6C34878D82A}">
                    <a16:rowId xmlns:a16="http://schemas.microsoft.com/office/drawing/2014/main" val="3492156901"/>
                  </a:ext>
                </a:extLst>
              </a:tr>
              <a:tr h="370840">
                <a:tc>
                  <a:txBody>
                    <a:bodyPr/>
                    <a:lstStyle/>
                    <a:p>
                      <a:r>
                        <a:rPr lang="en-AU" sz="1400" dirty="0">
                          <a:latin typeface="+mj-lt"/>
                        </a:rPr>
                        <a:t>Confidence level</a:t>
                      </a:r>
                    </a:p>
                  </a:txBody>
                  <a:tcPr/>
                </a:tc>
                <a:tc>
                  <a:txBody>
                    <a:bodyPr/>
                    <a:lstStyle/>
                    <a:p>
                      <a:r>
                        <a:rPr lang="en-AU" sz="1400" dirty="0">
                          <a:latin typeface="+mj-lt"/>
                        </a:rPr>
                        <a:t>3</a:t>
                      </a:r>
                    </a:p>
                  </a:txBody>
                  <a:tcPr/>
                </a:tc>
                <a:extLst>
                  <a:ext uri="{0D108BD9-81ED-4DB2-BD59-A6C34878D82A}">
                    <a16:rowId xmlns:a16="http://schemas.microsoft.com/office/drawing/2014/main" val="98208833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b="0" kern="1200" dirty="0">
                          <a:solidFill>
                            <a:schemeClr val="tx1"/>
                          </a:solidFill>
                          <a:effectLst/>
                          <a:latin typeface="+mj-lt"/>
                          <a:ea typeface="+mn-ea"/>
                          <a:cs typeface="+mn-cs"/>
                        </a:rPr>
                        <a:t>Decisions to inform </a:t>
                      </a:r>
                      <a:endParaRPr lang="en-AU" sz="1400" dirty="0">
                        <a:latin typeface="+mj-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b="0" kern="1200" dirty="0">
                          <a:solidFill>
                            <a:schemeClr val="tx1"/>
                          </a:solidFill>
                          <a:effectLst/>
                          <a:latin typeface="+mj-lt"/>
                          <a:ea typeface="+mn-ea"/>
                          <a:cs typeface="+mn-cs"/>
                        </a:rPr>
                        <a:t>This method can be used to inform decisions about where to focus conservation effort to protect fauna species. For example, data can be used to target feral animal management if sensitive species are found in an area. </a:t>
                      </a:r>
                      <a:endParaRPr lang="en-AU" sz="1400" dirty="0">
                        <a:latin typeface="+mj-lt"/>
                      </a:endParaRPr>
                    </a:p>
                    <a:p>
                      <a:endParaRPr lang="en-AU" sz="1400" dirty="0">
                        <a:latin typeface="+mj-lt"/>
                      </a:endParaRPr>
                    </a:p>
                  </a:txBody>
                  <a:tcPr/>
                </a:tc>
                <a:extLst>
                  <a:ext uri="{0D108BD9-81ED-4DB2-BD59-A6C34878D82A}">
                    <a16:rowId xmlns:a16="http://schemas.microsoft.com/office/drawing/2014/main" val="2598105253"/>
                  </a:ext>
                </a:extLst>
              </a:tr>
            </a:tbl>
          </a:graphicData>
        </a:graphic>
      </p:graphicFrame>
    </p:spTree>
    <p:extLst>
      <p:ext uri="{BB962C8B-B14F-4D97-AF65-F5344CB8AC3E}">
        <p14:creationId xmlns:p14="http://schemas.microsoft.com/office/powerpoint/2010/main" val="250823874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1251A9D-6550-3749-F982-197514EA4B29}"/>
              </a:ext>
            </a:extLst>
          </p:cNvPr>
          <p:cNvSpPr>
            <a:spLocks noGrp="1"/>
          </p:cNvSpPr>
          <p:nvPr>
            <p:ph type="title"/>
          </p:nvPr>
        </p:nvSpPr>
        <p:spPr/>
        <p:txBody>
          <a:bodyPr/>
          <a:lstStyle/>
          <a:p>
            <a:r>
              <a:rPr lang="en-AU" dirty="0"/>
              <a:t>Account stratification</a:t>
            </a:r>
          </a:p>
        </p:txBody>
      </p:sp>
      <p:sp>
        <p:nvSpPr>
          <p:cNvPr id="2" name="Slide Number Placeholder 1">
            <a:extLst>
              <a:ext uri="{FF2B5EF4-FFF2-40B4-BE49-F238E27FC236}">
                <a16:creationId xmlns:a16="http://schemas.microsoft.com/office/drawing/2014/main" id="{F8B0F776-DFA4-66E6-C3A6-CB2738586EDB}"/>
              </a:ext>
            </a:extLst>
          </p:cNvPr>
          <p:cNvSpPr>
            <a:spLocks noGrp="1"/>
          </p:cNvSpPr>
          <p:nvPr>
            <p:ph type="sldNum" sz="quarter" idx="12"/>
          </p:nvPr>
        </p:nvSpPr>
        <p:spPr/>
        <p:txBody>
          <a:bodyPr/>
          <a:lstStyle/>
          <a:p>
            <a:fld id="{20550A7E-0215-EA48-A579-C9E7E81A0714}" type="slidenum">
              <a:rPr lang="en-AU" smtClean="0"/>
              <a:t>89</a:t>
            </a:fld>
            <a:endParaRPr lang="en-AU"/>
          </a:p>
        </p:txBody>
      </p:sp>
      <p:graphicFrame>
        <p:nvGraphicFramePr>
          <p:cNvPr id="5" name="Table 5">
            <a:extLst>
              <a:ext uri="{FF2B5EF4-FFF2-40B4-BE49-F238E27FC236}">
                <a16:creationId xmlns:a16="http://schemas.microsoft.com/office/drawing/2014/main" id="{1A403969-0465-1711-6AFB-35906B4A8268}"/>
              </a:ext>
            </a:extLst>
          </p:cNvPr>
          <p:cNvGraphicFramePr>
            <a:graphicFrameLocks noGrp="1"/>
          </p:cNvGraphicFramePr>
          <p:nvPr>
            <p:extLst>
              <p:ext uri="{D42A27DB-BD31-4B8C-83A1-F6EECF244321}">
                <p14:modId xmlns:p14="http://schemas.microsoft.com/office/powerpoint/2010/main" val="853149457"/>
              </p:ext>
            </p:extLst>
          </p:nvPr>
        </p:nvGraphicFramePr>
        <p:xfrm>
          <a:off x="389466" y="1942544"/>
          <a:ext cx="8551334" cy="3093720"/>
        </p:xfrm>
        <a:graphic>
          <a:graphicData uri="http://schemas.openxmlformats.org/drawingml/2006/table">
            <a:tbl>
              <a:tblPr firstRow="1" bandRow="1">
                <a:tableStyleId>{5C22544A-7EE6-4342-B048-85BDC9FD1C3A}</a:tableStyleId>
              </a:tblPr>
              <a:tblGrid>
                <a:gridCol w="2898264">
                  <a:extLst>
                    <a:ext uri="{9D8B030D-6E8A-4147-A177-3AD203B41FA5}">
                      <a16:colId xmlns:a16="http://schemas.microsoft.com/office/drawing/2014/main" val="4259054517"/>
                    </a:ext>
                  </a:extLst>
                </a:gridCol>
                <a:gridCol w="5653070">
                  <a:extLst>
                    <a:ext uri="{9D8B030D-6E8A-4147-A177-3AD203B41FA5}">
                      <a16:colId xmlns:a16="http://schemas.microsoft.com/office/drawing/2014/main" val="1223901855"/>
                    </a:ext>
                  </a:extLst>
                </a:gridCol>
              </a:tblGrid>
              <a:tr h="370840">
                <a:tc>
                  <a:txBody>
                    <a:bodyPr/>
                    <a:lstStyle/>
                    <a:p>
                      <a:r>
                        <a:rPr lang="en-AU" sz="1400" dirty="0">
                          <a:latin typeface="+mj-lt"/>
                        </a:rPr>
                        <a:t>Sampling design</a:t>
                      </a:r>
                    </a:p>
                  </a:txBody>
                  <a:tcPr anchor="ctr"/>
                </a:tc>
                <a:tc>
                  <a:txBody>
                    <a:bodyPr/>
                    <a:lstStyle/>
                    <a:p>
                      <a:r>
                        <a:rPr lang="en-AU" sz="1400" dirty="0">
                          <a:latin typeface="+mj-lt"/>
                        </a:rPr>
                        <a:t>Instructions</a:t>
                      </a:r>
                    </a:p>
                  </a:txBody>
                  <a:tcPr anchor="ctr"/>
                </a:tc>
                <a:extLst>
                  <a:ext uri="{0D108BD9-81ED-4DB2-BD59-A6C34878D82A}">
                    <a16:rowId xmlns:a16="http://schemas.microsoft.com/office/drawing/2014/main" val="4038356854"/>
                  </a:ext>
                </a:extLst>
              </a:tr>
              <a:tr h="370840">
                <a:tc>
                  <a:txBody>
                    <a:bodyPr/>
                    <a:lstStyle/>
                    <a:p>
                      <a:r>
                        <a:rPr lang="en-AU" sz="1400" dirty="0">
                          <a:latin typeface="+mj-lt"/>
                        </a:rPr>
                        <a:t>Stratification</a:t>
                      </a:r>
                    </a:p>
                  </a:txBody>
                  <a:tcPr anchor="ctr"/>
                </a:tc>
                <a:tc>
                  <a:txBody>
                    <a:bodyPr/>
                    <a:lstStyle/>
                    <a:p>
                      <a:r>
                        <a:rPr lang="en-AU" sz="1400" dirty="0">
                          <a:latin typeface="+mj-lt"/>
                        </a:rPr>
                        <a:t>Based on management approach/land use combined with habitat types</a:t>
                      </a:r>
                    </a:p>
                  </a:txBody>
                  <a:tcPr anchor="ctr"/>
                </a:tc>
                <a:extLst>
                  <a:ext uri="{0D108BD9-81ED-4DB2-BD59-A6C34878D82A}">
                    <a16:rowId xmlns:a16="http://schemas.microsoft.com/office/drawing/2014/main" val="2569136209"/>
                  </a:ext>
                </a:extLst>
              </a:tr>
              <a:tr h="370840">
                <a:tc>
                  <a:txBody>
                    <a:bodyPr/>
                    <a:lstStyle/>
                    <a:p>
                      <a:r>
                        <a:rPr lang="en-AU" sz="1400" dirty="0">
                          <a:latin typeface="+mj-lt"/>
                        </a:rPr>
                        <a:t>Number of sites per assessment unit</a:t>
                      </a:r>
                    </a:p>
                  </a:txBody>
                  <a:tcPr anchor="ctr"/>
                </a:tc>
                <a:tc>
                  <a:txBody>
                    <a:bodyPr/>
                    <a:lstStyle/>
                    <a:p>
                      <a:r>
                        <a:rPr lang="en-AU" sz="1400" dirty="0">
                          <a:latin typeface="+mj-lt"/>
                        </a:rPr>
                        <a:t>1 site per 20 ha, up to a maximum of 10 per assessment unit</a:t>
                      </a:r>
                    </a:p>
                  </a:txBody>
                  <a:tcPr anchor="ctr"/>
                </a:tc>
                <a:extLst>
                  <a:ext uri="{0D108BD9-81ED-4DB2-BD59-A6C34878D82A}">
                    <a16:rowId xmlns:a16="http://schemas.microsoft.com/office/drawing/2014/main" val="1544922482"/>
                  </a:ext>
                </a:extLst>
              </a:tr>
              <a:tr h="370840">
                <a:tc>
                  <a:txBody>
                    <a:bodyPr/>
                    <a:lstStyle/>
                    <a:p>
                      <a:r>
                        <a:rPr lang="en-AU" sz="1400" dirty="0">
                          <a:latin typeface="+mj-lt"/>
                        </a:rPr>
                        <a:t>Site selection</a:t>
                      </a:r>
                    </a:p>
                  </a:txBody>
                  <a:tcPr anchor="ctr"/>
                </a:tc>
                <a:tc>
                  <a:txBody>
                    <a:bodyPr/>
                    <a:lstStyle/>
                    <a:p>
                      <a:r>
                        <a:rPr lang="en-AU" sz="1400" dirty="0">
                          <a:latin typeface="+mj-lt"/>
                        </a:rPr>
                        <a:t>Practical access (within 250m of a track) at least 500m apart. Avoid placing camera along tracks as these are often created by introduced predators.</a:t>
                      </a:r>
                    </a:p>
                  </a:txBody>
                  <a:tcPr anchor="ctr"/>
                </a:tc>
                <a:extLst>
                  <a:ext uri="{0D108BD9-81ED-4DB2-BD59-A6C34878D82A}">
                    <a16:rowId xmlns:a16="http://schemas.microsoft.com/office/drawing/2014/main" val="3453087408"/>
                  </a:ext>
                </a:extLst>
              </a:tr>
              <a:tr h="370840">
                <a:tc>
                  <a:txBody>
                    <a:bodyPr/>
                    <a:lstStyle/>
                    <a:p>
                      <a:r>
                        <a:rPr lang="en-AU" sz="1400" dirty="0">
                          <a:latin typeface="+mj-lt"/>
                        </a:rPr>
                        <a:t>Timing</a:t>
                      </a:r>
                    </a:p>
                  </a:txBody>
                  <a:tcPr anchor="ctr"/>
                </a:tc>
                <a:tc>
                  <a:txBody>
                    <a:bodyPr/>
                    <a:lstStyle/>
                    <a:p>
                      <a:r>
                        <a:rPr lang="en-AU" sz="1400" dirty="0">
                          <a:latin typeface="+mj-lt"/>
                        </a:rPr>
                        <a:t>Once per year in the same month. Late spring/early summer often recommended</a:t>
                      </a:r>
                    </a:p>
                  </a:txBody>
                  <a:tcPr anchor="ctr"/>
                </a:tc>
                <a:extLst>
                  <a:ext uri="{0D108BD9-81ED-4DB2-BD59-A6C34878D82A}">
                    <a16:rowId xmlns:a16="http://schemas.microsoft.com/office/drawing/2014/main" val="1924689689"/>
                  </a:ext>
                </a:extLst>
              </a:tr>
              <a:tr h="370840">
                <a:tc>
                  <a:txBody>
                    <a:bodyPr/>
                    <a:lstStyle/>
                    <a:p>
                      <a:r>
                        <a:rPr lang="en-AU" sz="1400" dirty="0">
                          <a:latin typeface="+mj-lt"/>
                        </a:rPr>
                        <a:t>Site establishment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dirty="0">
                          <a:latin typeface="+mj-lt"/>
                        </a:rPr>
                        <a:t>At least three cameras for each site, spaced over an area of up to 2 ha. </a:t>
                      </a:r>
                      <a:r>
                        <a:rPr lang="en-AU" sz="1400" b="0" kern="1200" dirty="0">
                          <a:solidFill>
                            <a:schemeClr val="dk1"/>
                          </a:solidFill>
                          <a:effectLst/>
                          <a:latin typeface="+mj-lt"/>
                          <a:ea typeface="+mn-ea"/>
                          <a:cs typeface="+mn-cs"/>
                        </a:rPr>
                        <a:t>The cameras should be set up to target small ground- dwelling mammals, medium-large ground dwelling mammals, and arboreal mammals (where suitable forest or woodland habitat is present). </a:t>
                      </a:r>
                      <a:endParaRPr lang="en-AU" sz="1400" dirty="0">
                        <a:latin typeface="+mj-lt"/>
                      </a:endParaRPr>
                    </a:p>
                  </a:txBody>
                  <a:tcPr anchor="ctr"/>
                </a:tc>
                <a:extLst>
                  <a:ext uri="{0D108BD9-81ED-4DB2-BD59-A6C34878D82A}">
                    <a16:rowId xmlns:a16="http://schemas.microsoft.com/office/drawing/2014/main" val="416874096"/>
                  </a:ext>
                </a:extLst>
              </a:tr>
            </a:tbl>
          </a:graphicData>
        </a:graphic>
      </p:graphicFrame>
    </p:spTree>
    <p:extLst>
      <p:ext uri="{BB962C8B-B14F-4D97-AF65-F5344CB8AC3E}">
        <p14:creationId xmlns:p14="http://schemas.microsoft.com/office/powerpoint/2010/main" val="32668324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501D36A-D1E0-0BBA-5683-0357E07D2466}"/>
              </a:ext>
            </a:extLst>
          </p:cNvPr>
          <p:cNvSpPr>
            <a:spLocks noGrp="1"/>
          </p:cNvSpPr>
          <p:nvPr>
            <p:ph idx="1"/>
          </p:nvPr>
        </p:nvSpPr>
        <p:spPr>
          <a:xfrm>
            <a:off x="468437" y="1968708"/>
            <a:ext cx="5373803" cy="3746201"/>
          </a:xfrm>
        </p:spPr>
        <p:txBody>
          <a:bodyPr anchor="ctr">
            <a:normAutofit/>
          </a:bodyPr>
          <a:lstStyle/>
          <a:p>
            <a:pPr marL="0" indent="0" defTabSz="342900">
              <a:spcBef>
                <a:spcPts val="900"/>
              </a:spcBef>
              <a:buNone/>
              <a:defRPr/>
            </a:pPr>
            <a:r>
              <a:rPr lang="en-AU" sz="1350" b="1" dirty="0">
                <a:latin typeface="Raleway" pitchFamily="2" charset="0"/>
              </a:rPr>
              <a:t>Disclosure of “nature risk” in a company’s supply chain or investment portfolio is becoming the norm – just like was the case for climate change in the last few years.  </a:t>
            </a:r>
          </a:p>
          <a:p>
            <a:pPr marL="0" indent="0" defTabSz="342900">
              <a:spcBef>
                <a:spcPts val="900"/>
              </a:spcBef>
              <a:buNone/>
              <a:defRPr/>
            </a:pPr>
            <a:endParaRPr lang="en-AU" sz="1350" b="1" dirty="0">
              <a:latin typeface="Raleway" pitchFamily="2" charset="0"/>
            </a:endParaRPr>
          </a:p>
          <a:p>
            <a:pPr defTabSz="342900">
              <a:spcBef>
                <a:spcPts val="900"/>
              </a:spcBef>
              <a:defRPr/>
            </a:pPr>
            <a:r>
              <a:rPr lang="en-AU" sz="1350" dirty="0">
                <a:latin typeface="Raleway" pitchFamily="2" charset="0"/>
              </a:rPr>
              <a:t>This is demonstrated by the recent and strong interest in the taskforce for Nature-related Financial Disclosure (TNFD).</a:t>
            </a:r>
          </a:p>
          <a:p>
            <a:pPr defTabSz="342900">
              <a:spcBef>
                <a:spcPts val="900"/>
              </a:spcBef>
              <a:defRPr/>
            </a:pPr>
            <a:r>
              <a:rPr lang="en-AU" sz="1350" dirty="0">
                <a:latin typeface="Raleway" pitchFamily="2" charset="0"/>
              </a:rPr>
              <a:t>There are currently </a:t>
            </a:r>
            <a:r>
              <a:rPr lang="en-AU" sz="1350" u="sng" dirty="0">
                <a:latin typeface="Raleway" pitchFamily="2" charset="0"/>
                <a:hlinkClick r:id="rId2">
                  <a:extLst>
                    <a:ext uri="{A12FA001-AC4F-418D-AE19-62706E023703}">
                      <ahyp:hlinkClr xmlns:ahyp="http://schemas.microsoft.com/office/drawing/2018/hyperlinkcolor" val="tx"/>
                    </a:ext>
                  </a:extLst>
                </a:hlinkClick>
              </a:rPr>
              <a:t>350+ companies</a:t>
            </a:r>
            <a:r>
              <a:rPr lang="en-AU" sz="1350" u="sng" dirty="0">
                <a:latin typeface="Raleway" pitchFamily="2" charset="0"/>
              </a:rPr>
              <a:t> </a:t>
            </a:r>
            <a:r>
              <a:rPr lang="en-AU" sz="1350" dirty="0">
                <a:latin typeface="Raleway" pitchFamily="2" charset="0"/>
              </a:rPr>
              <a:t>which are </a:t>
            </a:r>
            <a:br>
              <a:rPr lang="en-AU" sz="1350" dirty="0">
                <a:latin typeface="Raleway" pitchFamily="2" charset="0"/>
              </a:rPr>
            </a:br>
            <a:r>
              <a:rPr lang="en-AU" sz="1350" dirty="0">
                <a:latin typeface="Raleway" pitchFamily="2" charset="0"/>
              </a:rPr>
              <a:t>members of the TNFD forum. </a:t>
            </a:r>
            <a:r>
              <a:rPr lang="en-GB" sz="1350" dirty="0">
                <a:latin typeface="Raleway" pitchFamily="2" charset="0"/>
              </a:rPr>
              <a:t>Collectively, the Members represent institutions with a combined market capitalisation of over US$3.1 trillion, over US$18.3 trillion in assets under management and a footprint in over 180 countries. </a:t>
            </a:r>
          </a:p>
          <a:p>
            <a:pPr defTabSz="342900">
              <a:spcBef>
                <a:spcPts val="900"/>
              </a:spcBef>
              <a:defRPr/>
            </a:pPr>
            <a:r>
              <a:rPr lang="en-AU" sz="1350" dirty="0">
                <a:latin typeface="Raleway" pitchFamily="2" charset="0"/>
              </a:rPr>
              <a:t>Accounting for Nature</a:t>
            </a:r>
            <a:r>
              <a:rPr lang="en-AU" sz="1350" baseline="30000" dirty="0">
                <a:latin typeface="Raleway" pitchFamily="2" charset="0"/>
              </a:rPr>
              <a:t>®</a:t>
            </a:r>
            <a:r>
              <a:rPr lang="en-AU" sz="1350" dirty="0">
                <a:latin typeface="Raleway" pitchFamily="2" charset="0"/>
              </a:rPr>
              <a:t> environmental accounts, generated  </a:t>
            </a:r>
            <a:br>
              <a:rPr lang="en-AU" sz="1350" dirty="0">
                <a:latin typeface="Raleway" pitchFamily="2" charset="0"/>
              </a:rPr>
            </a:br>
            <a:r>
              <a:rPr lang="en-AU" sz="1350" dirty="0">
                <a:latin typeface="Raleway" pitchFamily="2" charset="0"/>
              </a:rPr>
              <a:t>via EvA, fit neatly into the TNFD’s LEAP approach.</a:t>
            </a:r>
          </a:p>
          <a:p>
            <a:pPr marL="0" indent="0" defTabSz="342900">
              <a:spcBef>
                <a:spcPts val="900"/>
              </a:spcBef>
              <a:buNone/>
              <a:defRPr/>
            </a:pPr>
            <a:endParaRPr lang="en-AU" sz="1350" i="1" dirty="0">
              <a:latin typeface="Raleway" pitchFamily="2" charset="0"/>
            </a:endParaRPr>
          </a:p>
          <a:p>
            <a:pPr marL="0" indent="0" defTabSz="342900">
              <a:spcBef>
                <a:spcPts val="900"/>
              </a:spcBef>
              <a:buNone/>
              <a:defRPr/>
            </a:pPr>
            <a:r>
              <a:rPr lang="en-AU" sz="1350" i="1" dirty="0">
                <a:latin typeface="Raleway" pitchFamily="2" charset="0"/>
              </a:rPr>
              <a:t>The TNFD is currently accepting pilot projects for global recognition. </a:t>
            </a:r>
          </a:p>
          <a:p>
            <a:pPr marL="0" indent="0" defTabSz="342900">
              <a:spcBef>
                <a:spcPts val="900"/>
              </a:spcBef>
              <a:buNone/>
              <a:defRPr/>
            </a:pPr>
            <a:endParaRPr lang="en-AU" sz="1350" dirty="0">
              <a:latin typeface="Raleway" pitchFamily="2" charset="0"/>
            </a:endParaRPr>
          </a:p>
        </p:txBody>
      </p:sp>
      <p:sp>
        <p:nvSpPr>
          <p:cNvPr id="6" name="Rectangle 5">
            <a:extLst>
              <a:ext uri="{FF2B5EF4-FFF2-40B4-BE49-F238E27FC236}">
                <a16:creationId xmlns:a16="http://schemas.microsoft.com/office/drawing/2014/main" id="{88D3A5D6-B203-531B-DCC6-1D1CCDB76E6D}"/>
              </a:ext>
            </a:extLst>
          </p:cNvPr>
          <p:cNvSpPr/>
          <p:nvPr/>
        </p:nvSpPr>
        <p:spPr>
          <a:xfrm>
            <a:off x="-7883" y="0"/>
            <a:ext cx="9144000" cy="1562641"/>
          </a:xfrm>
          <a:prstGeom prst="rect">
            <a:avLst/>
          </a:prstGeom>
          <a:solidFill>
            <a:srgbClr val="1B456B"/>
          </a:solidFill>
          <a:ln>
            <a:noFill/>
          </a:ln>
        </p:spPr>
        <p:style>
          <a:lnRef idx="2">
            <a:schemeClr val="accent1">
              <a:shade val="50000"/>
            </a:schemeClr>
          </a:lnRef>
          <a:fillRef idx="1">
            <a:schemeClr val="accent1"/>
          </a:fillRef>
          <a:effectRef idx="0">
            <a:schemeClr val="accent1"/>
          </a:effectRef>
          <a:fontRef idx="minor">
            <a:schemeClr val="lt1"/>
          </a:fontRef>
        </p:style>
        <p:txBody>
          <a:bodyPr lIns="189000" rtlCol="0" anchor="ctr"/>
          <a:lstStyle/>
          <a:p>
            <a:pPr defTabSz="685800">
              <a:defRPr/>
            </a:pPr>
            <a:r>
              <a:rPr lang="en-GB" b="1" dirty="0">
                <a:solidFill>
                  <a:prstClr val="white"/>
                </a:solidFill>
                <a:latin typeface="Raleway" pitchFamily="2" charset="0"/>
              </a:rPr>
              <a:t>       Nature-risk disclosure. </a:t>
            </a:r>
            <a:r>
              <a:rPr lang="en-GB" dirty="0">
                <a:solidFill>
                  <a:prstClr val="white"/>
                </a:solidFill>
                <a:latin typeface="Raleway" pitchFamily="2" charset="0"/>
              </a:rPr>
              <a:t>Soon to be the new norm in corporate transparency.   </a:t>
            </a:r>
            <a:endParaRPr lang="en-AU" dirty="0">
              <a:solidFill>
                <a:prstClr val="white"/>
              </a:solidFill>
              <a:latin typeface="Raleway" pitchFamily="2" charset="0"/>
            </a:endParaRPr>
          </a:p>
        </p:txBody>
      </p:sp>
      <p:pic>
        <p:nvPicPr>
          <p:cNvPr id="7" name="Picture 6">
            <a:extLst>
              <a:ext uri="{FF2B5EF4-FFF2-40B4-BE49-F238E27FC236}">
                <a16:creationId xmlns:a16="http://schemas.microsoft.com/office/drawing/2014/main" id="{D5926FF3-59B1-CD30-03A4-20208F8721B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129640" y="4007825"/>
            <a:ext cx="2613578" cy="1494424"/>
          </a:xfrm>
          <a:prstGeom prst="rect">
            <a:avLst/>
          </a:prstGeom>
          <a:ln>
            <a:noFill/>
          </a:ln>
          <a:effectLst>
            <a:outerShdw blurRad="292100" dist="139700" dir="2700000" algn="tl" rotWithShape="0">
              <a:srgbClr val="333333">
                <a:alpha val="65000"/>
              </a:srgbClr>
            </a:outerShdw>
          </a:effectLst>
        </p:spPr>
      </p:pic>
      <p:pic>
        <p:nvPicPr>
          <p:cNvPr id="8" name="Picture 2" descr="Taskforce Members – TNFD">
            <a:extLst>
              <a:ext uri="{FF2B5EF4-FFF2-40B4-BE49-F238E27FC236}">
                <a16:creationId xmlns:a16="http://schemas.microsoft.com/office/drawing/2014/main" id="{76FB993F-0CDB-E49B-559B-27349A5666DE}"/>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561077" y="1968708"/>
            <a:ext cx="1629066" cy="1633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144018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1223E-8CEB-1739-0678-1D4318E7AB98}"/>
              </a:ext>
            </a:extLst>
          </p:cNvPr>
          <p:cNvSpPr>
            <a:spLocks noGrp="1"/>
          </p:cNvSpPr>
          <p:nvPr>
            <p:ph type="title"/>
          </p:nvPr>
        </p:nvSpPr>
        <p:spPr/>
        <p:txBody>
          <a:bodyPr/>
          <a:lstStyle/>
          <a:p>
            <a:r>
              <a:rPr lang="en-AU" dirty="0"/>
              <a:t>Indicators and reference benchmark</a:t>
            </a:r>
          </a:p>
        </p:txBody>
      </p:sp>
      <p:sp>
        <p:nvSpPr>
          <p:cNvPr id="3" name="Content Placeholder 2">
            <a:extLst>
              <a:ext uri="{FF2B5EF4-FFF2-40B4-BE49-F238E27FC236}">
                <a16:creationId xmlns:a16="http://schemas.microsoft.com/office/drawing/2014/main" id="{4E0B87BE-BDEE-B3C4-2C1F-07C4816D40DA}"/>
              </a:ext>
            </a:extLst>
          </p:cNvPr>
          <p:cNvSpPr>
            <a:spLocks noGrp="1"/>
          </p:cNvSpPr>
          <p:nvPr>
            <p:ph idx="1"/>
          </p:nvPr>
        </p:nvSpPr>
        <p:spPr>
          <a:xfrm>
            <a:off x="315383" y="1527617"/>
            <a:ext cx="3833284" cy="4351338"/>
          </a:xfrm>
        </p:spPr>
        <p:txBody>
          <a:bodyPr>
            <a:normAutofit/>
          </a:bodyPr>
          <a:lstStyle/>
          <a:p>
            <a:r>
              <a:rPr lang="en-AU" sz="1600" dirty="0"/>
              <a:t>Method measures species richness – calculated as the total number of species observed as a percentage of the number of species expected to occur based on a pre-1750 reference benchmark</a:t>
            </a:r>
          </a:p>
          <a:p>
            <a:r>
              <a:rPr lang="en-AU" sz="1600" dirty="0"/>
              <a:t>Reference benchmark is available as an Australian-wide GIS layer – </a:t>
            </a:r>
            <a:r>
              <a:rPr lang="en-AU" sz="1600" i="1" dirty="0"/>
              <a:t>Australian Mammal Pre-1750</a:t>
            </a:r>
          </a:p>
          <a:p>
            <a:r>
              <a:rPr lang="en-AU" sz="1600" b="1" dirty="0"/>
              <a:t>An AfN Fauna Expert is required </a:t>
            </a:r>
            <a:r>
              <a:rPr lang="en-AU" sz="1600" dirty="0"/>
              <a:t>to assist with establishing reference benchmark based on the above layer combined with knowledge about the habitats existing on the property</a:t>
            </a:r>
          </a:p>
        </p:txBody>
      </p:sp>
      <p:sp>
        <p:nvSpPr>
          <p:cNvPr id="4" name="Slide Number Placeholder 3">
            <a:extLst>
              <a:ext uri="{FF2B5EF4-FFF2-40B4-BE49-F238E27FC236}">
                <a16:creationId xmlns:a16="http://schemas.microsoft.com/office/drawing/2014/main" id="{6EAD6631-15EF-22AB-F756-A932E6A6FB94}"/>
              </a:ext>
            </a:extLst>
          </p:cNvPr>
          <p:cNvSpPr>
            <a:spLocks noGrp="1"/>
          </p:cNvSpPr>
          <p:nvPr>
            <p:ph type="sldNum" sz="quarter" idx="12"/>
          </p:nvPr>
        </p:nvSpPr>
        <p:spPr/>
        <p:txBody>
          <a:bodyPr/>
          <a:lstStyle/>
          <a:p>
            <a:fld id="{20550A7E-0215-EA48-A579-C9E7E81A0714}" type="slidenum">
              <a:rPr lang="en-AU" smtClean="0"/>
              <a:t>90</a:t>
            </a:fld>
            <a:endParaRPr lang="en-AU"/>
          </a:p>
        </p:txBody>
      </p:sp>
      <p:pic>
        <p:nvPicPr>
          <p:cNvPr id="6" name="Picture 5" descr="Map&#10;&#10;Description automatically generated">
            <a:extLst>
              <a:ext uri="{FF2B5EF4-FFF2-40B4-BE49-F238E27FC236}">
                <a16:creationId xmlns:a16="http://schemas.microsoft.com/office/drawing/2014/main" id="{E900D400-6F30-4AE8-8DAF-99CF8D83ADD2}"/>
              </a:ext>
            </a:extLst>
          </p:cNvPr>
          <p:cNvPicPr>
            <a:picLocks noChangeAspect="1"/>
          </p:cNvPicPr>
          <p:nvPr/>
        </p:nvPicPr>
        <p:blipFill>
          <a:blip r:embed="rId2"/>
          <a:stretch>
            <a:fillRect/>
          </a:stretch>
        </p:blipFill>
        <p:spPr>
          <a:xfrm>
            <a:off x="4394200" y="1527617"/>
            <a:ext cx="4622800" cy="3695700"/>
          </a:xfrm>
          <a:prstGeom prst="rect">
            <a:avLst/>
          </a:prstGeom>
        </p:spPr>
      </p:pic>
    </p:spTree>
    <p:extLst>
      <p:ext uri="{BB962C8B-B14F-4D97-AF65-F5344CB8AC3E}">
        <p14:creationId xmlns:p14="http://schemas.microsoft.com/office/powerpoint/2010/main" val="168264071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EF10C75-E2DF-5423-ED2E-E9731133D3DD}"/>
              </a:ext>
            </a:extLst>
          </p:cNvPr>
          <p:cNvSpPr>
            <a:spLocks noGrp="1"/>
          </p:cNvSpPr>
          <p:nvPr>
            <p:ph type="title"/>
          </p:nvPr>
        </p:nvSpPr>
        <p:spPr>
          <a:xfrm>
            <a:off x="482600" y="321734"/>
            <a:ext cx="3852312" cy="1135737"/>
          </a:xfrm>
        </p:spPr>
        <p:txBody>
          <a:bodyPr>
            <a:normAutofit/>
          </a:bodyPr>
          <a:lstStyle/>
          <a:p>
            <a:r>
              <a:rPr lang="en-AU" sz="3100"/>
              <a:t>Survey set-up</a:t>
            </a:r>
            <a:endParaRPr lang="en-AU" sz="3100" dirty="0"/>
          </a:p>
        </p:txBody>
      </p:sp>
      <p:sp>
        <p:nvSpPr>
          <p:cNvPr id="14" name="Content Placeholder 13">
            <a:extLst>
              <a:ext uri="{FF2B5EF4-FFF2-40B4-BE49-F238E27FC236}">
                <a16:creationId xmlns:a16="http://schemas.microsoft.com/office/drawing/2014/main" id="{379215A0-5551-5D15-4CAA-BB648D5EF37A}"/>
              </a:ext>
            </a:extLst>
          </p:cNvPr>
          <p:cNvSpPr>
            <a:spLocks noGrp="1"/>
          </p:cNvSpPr>
          <p:nvPr>
            <p:ph idx="1"/>
          </p:nvPr>
        </p:nvSpPr>
        <p:spPr>
          <a:xfrm>
            <a:off x="258240" y="1275619"/>
            <a:ext cx="3852312" cy="4393982"/>
          </a:xfrm>
        </p:spPr>
        <p:txBody>
          <a:bodyPr>
            <a:normAutofit/>
          </a:bodyPr>
          <a:lstStyle/>
          <a:p>
            <a:r>
              <a:rPr lang="en-AU" sz="1800" dirty="0"/>
              <a:t>Wildlife cameras use an infra-red sensor to detect the movement of an animal and trigger the camera </a:t>
            </a:r>
          </a:p>
          <a:p>
            <a:r>
              <a:rPr lang="en-AU" sz="1800" dirty="0"/>
              <a:t>Use fish-oil to attract wildlife in front of the camera</a:t>
            </a:r>
          </a:p>
          <a:p>
            <a:r>
              <a:rPr lang="en-AU" sz="1800" dirty="0"/>
              <a:t>The camera should be programmed to take three still photos per trigger with a 45 second delay between triggers </a:t>
            </a:r>
          </a:p>
          <a:p>
            <a:r>
              <a:rPr lang="en-AU" sz="1800" dirty="0"/>
              <a:t>The camera is left in situ for a survey period of 10 days </a:t>
            </a:r>
          </a:p>
          <a:p>
            <a:endParaRPr lang="en-AU" sz="1800" dirty="0"/>
          </a:p>
          <a:p>
            <a:endParaRPr lang="en-US" sz="1700" dirty="0"/>
          </a:p>
        </p:txBody>
      </p:sp>
      <p:pic>
        <p:nvPicPr>
          <p:cNvPr id="6" name="Content Placeholder 5" descr="A picture containing text, map&#10;&#10;Description automatically generated">
            <a:extLst>
              <a:ext uri="{FF2B5EF4-FFF2-40B4-BE49-F238E27FC236}">
                <a16:creationId xmlns:a16="http://schemas.microsoft.com/office/drawing/2014/main" id="{A74A57C1-0307-F45C-86B2-0B3C33D7A44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1" r="-1" b="-1"/>
          <a:stretch/>
        </p:blipFill>
        <p:spPr>
          <a:xfrm>
            <a:off x="4402667" y="10"/>
            <a:ext cx="4741333" cy="2287806"/>
          </a:xfrm>
          <a:prstGeom prst="rect">
            <a:avLst/>
          </a:prstGeom>
        </p:spPr>
      </p:pic>
      <p:pic>
        <p:nvPicPr>
          <p:cNvPr id="10" name="Picture 9" descr="Diagram&#10;&#10;Description automatically generated with medium confidence">
            <a:extLst>
              <a:ext uri="{FF2B5EF4-FFF2-40B4-BE49-F238E27FC236}">
                <a16:creationId xmlns:a16="http://schemas.microsoft.com/office/drawing/2014/main" id="{9DEE2EB3-0DE9-61D5-C0D4-07DD4526A12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3"/>
          <a:stretch/>
        </p:blipFill>
        <p:spPr>
          <a:xfrm>
            <a:off x="4724420" y="4433659"/>
            <a:ext cx="4334913" cy="2287816"/>
          </a:xfrm>
          <a:prstGeom prst="rect">
            <a:avLst/>
          </a:prstGeom>
        </p:spPr>
      </p:pic>
      <p:pic>
        <p:nvPicPr>
          <p:cNvPr id="8" name="Picture 7" descr="Diagram&#10;&#10;Description automatically generated">
            <a:extLst>
              <a:ext uri="{FF2B5EF4-FFF2-40B4-BE49-F238E27FC236}">
                <a16:creationId xmlns:a16="http://schemas.microsoft.com/office/drawing/2014/main" id="{986E2B20-7070-8D33-87C2-13A4AF2D32A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3" b="-3"/>
          <a:stretch/>
        </p:blipFill>
        <p:spPr>
          <a:xfrm>
            <a:off x="4436542" y="2260842"/>
            <a:ext cx="4334913" cy="2287816"/>
          </a:xfrm>
          <a:prstGeom prst="rect">
            <a:avLst/>
          </a:prstGeom>
        </p:spPr>
      </p:pic>
      <p:grpSp>
        <p:nvGrpSpPr>
          <p:cNvPr id="32" name="Group 31">
            <a:extLst>
              <a:ext uri="{FF2B5EF4-FFF2-40B4-BE49-F238E27FC236}">
                <a16:creationId xmlns:a16="http://schemas.microsoft.com/office/drawing/2014/main" id="{4E1CCBAB-B73B-43B3-B640-671A62937F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342340" y="713128"/>
            <a:ext cx="801649" cy="2126625"/>
            <a:chOff x="10918968" y="713127"/>
            <a:chExt cx="1273032" cy="2532832"/>
          </a:xfrm>
        </p:grpSpPr>
        <p:sp>
          <p:nvSpPr>
            <p:cNvPr id="42" name="Rectangle 32">
              <a:extLst>
                <a:ext uri="{FF2B5EF4-FFF2-40B4-BE49-F238E27FC236}">
                  <a16:creationId xmlns:a16="http://schemas.microsoft.com/office/drawing/2014/main" id="{3B1CF92E-2B5D-487A-A899-BB649820A3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Isosceles Triangle 33">
              <a:extLst>
                <a:ext uri="{FF2B5EF4-FFF2-40B4-BE49-F238E27FC236}">
                  <a16:creationId xmlns:a16="http://schemas.microsoft.com/office/drawing/2014/main" id="{E7354EA5-24E3-4F7E-933A-53A274ADAA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3" name="Isosceles Triangle 35">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28518" y="5230015"/>
            <a:ext cx="2017580" cy="760545"/>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37">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60240" y="5789405"/>
            <a:ext cx="485578" cy="364184"/>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B20C441B-4F24-B68D-C735-87D612B6D0AC}"/>
              </a:ext>
            </a:extLst>
          </p:cNvPr>
          <p:cNvSpPr>
            <a:spLocks noGrp="1"/>
          </p:cNvSpPr>
          <p:nvPr>
            <p:ph type="sldNum" sz="quarter" idx="12"/>
          </p:nvPr>
        </p:nvSpPr>
        <p:spPr>
          <a:xfrm>
            <a:off x="6603999" y="6356350"/>
            <a:ext cx="2057400" cy="365125"/>
          </a:xfrm>
        </p:spPr>
        <p:txBody>
          <a:bodyPr>
            <a:normAutofit/>
          </a:bodyPr>
          <a:lstStyle/>
          <a:p>
            <a:pPr>
              <a:spcAft>
                <a:spcPts val="600"/>
              </a:spcAft>
            </a:pPr>
            <a:fld id="{20550A7E-0215-EA48-A579-C9E7E81A0714}" type="slidenum">
              <a:rPr lang="en-AU" smtClean="0">
                <a:solidFill>
                  <a:srgbClr val="FFFFFF"/>
                </a:solidFill>
              </a:rPr>
              <a:pPr>
                <a:spcAft>
                  <a:spcPts val="600"/>
                </a:spcAft>
              </a:pPr>
              <a:t>91</a:t>
            </a:fld>
            <a:endParaRPr lang="en-AU">
              <a:solidFill>
                <a:srgbClr val="FFFFFF"/>
              </a:solidFill>
            </a:endParaRPr>
          </a:p>
        </p:txBody>
      </p:sp>
      <p:pic>
        <p:nvPicPr>
          <p:cNvPr id="5" name="Picture 4" descr="A picture containing outdoor, tree, grass, sky&#10;&#10;Description automatically generated">
            <a:extLst>
              <a:ext uri="{FF2B5EF4-FFF2-40B4-BE49-F238E27FC236}">
                <a16:creationId xmlns:a16="http://schemas.microsoft.com/office/drawing/2014/main" id="{8B04F81E-C3EB-BA41-BBB6-14417E39AED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58240" y="4601497"/>
            <a:ext cx="3832170" cy="2191295"/>
          </a:xfrm>
          <a:prstGeom prst="rect">
            <a:avLst/>
          </a:prstGeom>
        </p:spPr>
      </p:pic>
    </p:spTree>
    <p:extLst>
      <p:ext uri="{BB962C8B-B14F-4D97-AF65-F5344CB8AC3E}">
        <p14:creationId xmlns:p14="http://schemas.microsoft.com/office/powerpoint/2010/main" val="278686111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79793-B059-8376-70C4-6B92BEA62B27}"/>
              </a:ext>
            </a:extLst>
          </p:cNvPr>
          <p:cNvSpPr>
            <a:spLocks noGrp="1"/>
          </p:cNvSpPr>
          <p:nvPr>
            <p:ph type="title"/>
          </p:nvPr>
        </p:nvSpPr>
        <p:spPr/>
        <p:txBody>
          <a:bodyPr/>
          <a:lstStyle/>
          <a:p>
            <a:r>
              <a:rPr lang="en-AU" dirty="0"/>
              <a:t>Fauna identification</a:t>
            </a:r>
          </a:p>
        </p:txBody>
      </p:sp>
      <p:sp>
        <p:nvSpPr>
          <p:cNvPr id="3" name="Content Placeholder 2">
            <a:extLst>
              <a:ext uri="{FF2B5EF4-FFF2-40B4-BE49-F238E27FC236}">
                <a16:creationId xmlns:a16="http://schemas.microsoft.com/office/drawing/2014/main" id="{ADC6AAEB-1DA6-2EF3-8CB5-A2D7B9674C05}"/>
              </a:ext>
            </a:extLst>
          </p:cNvPr>
          <p:cNvSpPr>
            <a:spLocks noGrp="1"/>
          </p:cNvSpPr>
          <p:nvPr>
            <p:ph idx="1"/>
          </p:nvPr>
        </p:nvSpPr>
        <p:spPr>
          <a:xfrm>
            <a:off x="320427" y="1424875"/>
            <a:ext cx="5165974" cy="4351338"/>
          </a:xfrm>
        </p:spPr>
        <p:txBody>
          <a:bodyPr>
            <a:normAutofit fontScale="92500"/>
          </a:bodyPr>
          <a:lstStyle/>
          <a:p>
            <a:r>
              <a:rPr lang="en-AU" dirty="0"/>
              <a:t>The most significant amount of time spent on a fauna survey is spent identifying the animal species present at a site. </a:t>
            </a:r>
          </a:p>
          <a:p>
            <a:r>
              <a:rPr lang="en-AU" dirty="0"/>
              <a:t>A basic level of analysis is undertaken for a Level 3 environmental account, with a simple species list recorded for each site based on a review of the images by an expert or trained person (potentially landholder themselves). </a:t>
            </a:r>
          </a:p>
          <a:p>
            <a:r>
              <a:rPr lang="en-AU" dirty="0"/>
              <a:t>Significant work is being done at present to automate the identification process through image recognition software and machine learning algorithms </a:t>
            </a:r>
          </a:p>
          <a:p>
            <a:endParaRPr lang="en-AU" dirty="0"/>
          </a:p>
          <a:p>
            <a:endParaRPr lang="en-AU" dirty="0"/>
          </a:p>
        </p:txBody>
      </p:sp>
      <p:sp>
        <p:nvSpPr>
          <p:cNvPr id="4" name="Slide Number Placeholder 3">
            <a:extLst>
              <a:ext uri="{FF2B5EF4-FFF2-40B4-BE49-F238E27FC236}">
                <a16:creationId xmlns:a16="http://schemas.microsoft.com/office/drawing/2014/main" id="{25632AB0-FBB0-48CF-49D6-FA497B9AD0F9}"/>
              </a:ext>
            </a:extLst>
          </p:cNvPr>
          <p:cNvSpPr>
            <a:spLocks noGrp="1"/>
          </p:cNvSpPr>
          <p:nvPr>
            <p:ph type="sldNum" sz="quarter" idx="12"/>
          </p:nvPr>
        </p:nvSpPr>
        <p:spPr/>
        <p:txBody>
          <a:bodyPr/>
          <a:lstStyle/>
          <a:p>
            <a:fld id="{20550A7E-0215-EA48-A579-C9E7E81A0714}" type="slidenum">
              <a:rPr lang="en-AU" smtClean="0"/>
              <a:t>92</a:t>
            </a:fld>
            <a:endParaRPr lang="en-AU"/>
          </a:p>
        </p:txBody>
      </p:sp>
      <p:pic>
        <p:nvPicPr>
          <p:cNvPr id="6" name="Picture 5" descr="A picture containing rock, tree, outdoor, rocky&#10;&#10;Description automatically generated">
            <a:extLst>
              <a:ext uri="{FF2B5EF4-FFF2-40B4-BE49-F238E27FC236}">
                <a16:creationId xmlns:a16="http://schemas.microsoft.com/office/drawing/2014/main" id="{890A3BF6-C158-1B43-BE5C-207097A10EC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794624" y="1638615"/>
            <a:ext cx="3028949" cy="3580769"/>
          </a:xfrm>
          <a:prstGeom prst="rect">
            <a:avLst/>
          </a:prstGeom>
        </p:spPr>
      </p:pic>
    </p:spTree>
    <p:extLst>
      <p:ext uri="{BB962C8B-B14F-4D97-AF65-F5344CB8AC3E}">
        <p14:creationId xmlns:p14="http://schemas.microsoft.com/office/powerpoint/2010/main" val="25062485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00C2D-3B40-7F02-AB84-511B8C69712D}"/>
              </a:ext>
            </a:extLst>
          </p:cNvPr>
          <p:cNvSpPr>
            <a:spLocks noGrp="1"/>
          </p:cNvSpPr>
          <p:nvPr>
            <p:ph type="title"/>
          </p:nvPr>
        </p:nvSpPr>
        <p:spPr/>
        <p:txBody>
          <a:bodyPr/>
          <a:lstStyle/>
          <a:p>
            <a:r>
              <a:rPr lang="en-AU" dirty="0"/>
              <a:t>Calculate Indicator Condition Scores </a:t>
            </a:r>
          </a:p>
        </p:txBody>
      </p:sp>
      <p:sp>
        <p:nvSpPr>
          <p:cNvPr id="3" name="Content Placeholder 2">
            <a:extLst>
              <a:ext uri="{FF2B5EF4-FFF2-40B4-BE49-F238E27FC236}">
                <a16:creationId xmlns:a16="http://schemas.microsoft.com/office/drawing/2014/main" id="{8223BEC2-C55A-5A72-66C8-5AD05C31DE24}"/>
              </a:ext>
            </a:extLst>
          </p:cNvPr>
          <p:cNvSpPr>
            <a:spLocks noGrp="1"/>
          </p:cNvSpPr>
          <p:nvPr>
            <p:ph idx="1"/>
          </p:nvPr>
        </p:nvSpPr>
        <p:spPr/>
        <p:txBody>
          <a:bodyPr/>
          <a:lstStyle/>
          <a:p>
            <a:r>
              <a:rPr lang="en-AU" dirty="0"/>
              <a:t>An Indicator Condition Score (ICS) is derived for each assessment unit by calculating </a:t>
            </a:r>
            <a:r>
              <a:rPr lang="en-AU" i="1" dirty="0"/>
              <a:t>Observed Richness </a:t>
            </a:r>
            <a:r>
              <a:rPr lang="en-AU" dirty="0"/>
              <a:t>as a percentage of </a:t>
            </a:r>
            <a:r>
              <a:rPr lang="en-AU" i="1" dirty="0"/>
              <a:t>Expected Richness </a:t>
            </a:r>
            <a:r>
              <a:rPr lang="en-AU" dirty="0"/>
              <a:t>(i.e. </a:t>
            </a:r>
            <a:r>
              <a:rPr lang="en-AU" i="1" dirty="0"/>
              <a:t>Observed Richness </a:t>
            </a:r>
            <a:r>
              <a:rPr lang="en-AU" dirty="0"/>
              <a:t>/ </a:t>
            </a:r>
            <a:r>
              <a:rPr lang="en-AU" i="1" dirty="0"/>
              <a:t>Expected Richness </a:t>
            </a:r>
            <a:r>
              <a:rPr lang="en-AU" dirty="0"/>
              <a:t>x 100) </a:t>
            </a:r>
          </a:p>
          <a:p>
            <a:endParaRPr lang="en-AU" dirty="0"/>
          </a:p>
          <a:p>
            <a:r>
              <a:rPr lang="en-AU" dirty="0"/>
              <a:t>The ICS are then aggregated using an area weighted average of every assessment unit to give a whole of account area Econd®. </a:t>
            </a:r>
          </a:p>
          <a:p>
            <a:endParaRPr lang="en-AU" dirty="0"/>
          </a:p>
        </p:txBody>
      </p:sp>
      <p:sp>
        <p:nvSpPr>
          <p:cNvPr id="4" name="Slide Number Placeholder 3">
            <a:extLst>
              <a:ext uri="{FF2B5EF4-FFF2-40B4-BE49-F238E27FC236}">
                <a16:creationId xmlns:a16="http://schemas.microsoft.com/office/drawing/2014/main" id="{7B30EE69-65A5-D6FF-CA67-78C84B086B01}"/>
              </a:ext>
            </a:extLst>
          </p:cNvPr>
          <p:cNvSpPr>
            <a:spLocks noGrp="1"/>
          </p:cNvSpPr>
          <p:nvPr>
            <p:ph type="sldNum" sz="quarter" idx="12"/>
          </p:nvPr>
        </p:nvSpPr>
        <p:spPr/>
        <p:txBody>
          <a:bodyPr/>
          <a:lstStyle/>
          <a:p>
            <a:fld id="{20550A7E-0215-EA48-A579-C9E7E81A0714}" type="slidenum">
              <a:rPr lang="en-AU" smtClean="0"/>
              <a:t>93</a:t>
            </a:fld>
            <a:endParaRPr lang="en-AU"/>
          </a:p>
        </p:txBody>
      </p:sp>
      <p:pic>
        <p:nvPicPr>
          <p:cNvPr id="5" name="Picture 4">
            <a:extLst>
              <a:ext uri="{FF2B5EF4-FFF2-40B4-BE49-F238E27FC236}">
                <a16:creationId xmlns:a16="http://schemas.microsoft.com/office/drawing/2014/main" id="{F1EDC41E-AB5F-204A-9425-5CB8192C0F52}"/>
              </a:ext>
            </a:extLst>
          </p:cNvPr>
          <p:cNvPicPr>
            <a:picLocks noChangeAspect="1"/>
          </p:cNvPicPr>
          <p:nvPr/>
        </p:nvPicPr>
        <p:blipFill>
          <a:blip r:embed="rId2"/>
          <a:stretch>
            <a:fillRect/>
          </a:stretch>
        </p:blipFill>
        <p:spPr>
          <a:xfrm>
            <a:off x="1190518" y="4383288"/>
            <a:ext cx="6296132" cy="2155625"/>
          </a:xfrm>
          <a:prstGeom prst="rect">
            <a:avLst/>
          </a:prstGeom>
        </p:spPr>
      </p:pic>
    </p:spTree>
    <p:extLst>
      <p:ext uri="{BB962C8B-B14F-4D97-AF65-F5344CB8AC3E}">
        <p14:creationId xmlns:p14="http://schemas.microsoft.com/office/powerpoint/2010/main" val="366778057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6192F1D-1096-CE43-9F2F-87DD51736E36}"/>
              </a:ext>
            </a:extLst>
          </p:cNvPr>
          <p:cNvSpPr>
            <a:spLocks noGrp="1"/>
          </p:cNvSpPr>
          <p:nvPr>
            <p:ph type="sldNum" sz="quarter" idx="12"/>
          </p:nvPr>
        </p:nvSpPr>
        <p:spPr/>
        <p:txBody>
          <a:bodyPr/>
          <a:lstStyle/>
          <a:p>
            <a:fld id="{20550A7E-0215-EA48-A579-C9E7E81A0714}" type="slidenum">
              <a:rPr lang="en-AU" smtClean="0"/>
              <a:t>94</a:t>
            </a:fld>
            <a:endParaRPr lang="en-AU"/>
          </a:p>
        </p:txBody>
      </p:sp>
      <p:pic>
        <p:nvPicPr>
          <p:cNvPr id="5" name="Picture 4">
            <a:extLst>
              <a:ext uri="{FF2B5EF4-FFF2-40B4-BE49-F238E27FC236}">
                <a16:creationId xmlns:a16="http://schemas.microsoft.com/office/drawing/2014/main" id="{E88ADC14-D4DD-8040-A789-A9D8D9578DC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1"/>
          <a:stretch/>
        </p:blipFill>
        <p:spPr>
          <a:xfrm>
            <a:off x="353199" y="955496"/>
            <a:ext cx="8437602" cy="5300913"/>
          </a:xfrm>
          <a:prstGeom prst="rect">
            <a:avLst/>
          </a:prstGeom>
        </p:spPr>
      </p:pic>
    </p:spTree>
    <p:extLst>
      <p:ext uri="{BB962C8B-B14F-4D97-AF65-F5344CB8AC3E}">
        <p14:creationId xmlns:p14="http://schemas.microsoft.com/office/powerpoint/2010/main" val="86582777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CF187-B065-3E40-8E9E-F7390BBEF847}"/>
              </a:ext>
            </a:extLst>
          </p:cNvPr>
          <p:cNvSpPr>
            <a:spLocks noGrp="1"/>
          </p:cNvSpPr>
          <p:nvPr>
            <p:ph type="ctrTitle"/>
          </p:nvPr>
        </p:nvSpPr>
        <p:spPr/>
        <p:txBody>
          <a:bodyPr/>
          <a:lstStyle/>
          <a:p>
            <a:r>
              <a:rPr lang="en-AU" dirty="0"/>
              <a:t>Soil case study</a:t>
            </a:r>
          </a:p>
        </p:txBody>
      </p:sp>
      <p:sp>
        <p:nvSpPr>
          <p:cNvPr id="3" name="Subtitle 2">
            <a:extLst>
              <a:ext uri="{FF2B5EF4-FFF2-40B4-BE49-F238E27FC236}">
                <a16:creationId xmlns:a16="http://schemas.microsoft.com/office/drawing/2014/main" id="{1E06D98C-8559-AE47-8C8B-04EC81920C01}"/>
              </a:ext>
            </a:extLst>
          </p:cNvPr>
          <p:cNvSpPr>
            <a:spLocks noGrp="1"/>
          </p:cNvSpPr>
          <p:nvPr>
            <p:ph type="subTitle" idx="1"/>
          </p:nvPr>
        </p:nvSpPr>
        <p:spPr/>
        <p:txBody>
          <a:bodyPr/>
          <a:lstStyle/>
          <a:p>
            <a:r>
              <a:rPr lang="en-AU" dirty="0"/>
              <a:t>11:40-11:50</a:t>
            </a:r>
          </a:p>
        </p:txBody>
      </p:sp>
    </p:spTree>
    <p:extLst>
      <p:ext uri="{BB962C8B-B14F-4D97-AF65-F5344CB8AC3E}">
        <p14:creationId xmlns:p14="http://schemas.microsoft.com/office/powerpoint/2010/main" val="305030918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1571C35-C2A7-539F-9A35-1523CBFD901A}"/>
              </a:ext>
            </a:extLst>
          </p:cNvPr>
          <p:cNvSpPr>
            <a:spLocks noGrp="1"/>
          </p:cNvSpPr>
          <p:nvPr>
            <p:ph type="sldNum" sz="quarter" idx="12"/>
          </p:nvPr>
        </p:nvSpPr>
        <p:spPr/>
        <p:txBody>
          <a:bodyPr/>
          <a:lstStyle/>
          <a:p>
            <a:fld id="{20550A7E-0215-EA48-A579-C9E7E81A0714}" type="slidenum">
              <a:rPr lang="en-AU" smtClean="0"/>
              <a:t>96</a:t>
            </a:fld>
            <a:endParaRPr lang="en-AU"/>
          </a:p>
        </p:txBody>
      </p:sp>
      <p:graphicFrame>
        <p:nvGraphicFramePr>
          <p:cNvPr id="6" name="Table 6">
            <a:extLst>
              <a:ext uri="{FF2B5EF4-FFF2-40B4-BE49-F238E27FC236}">
                <a16:creationId xmlns:a16="http://schemas.microsoft.com/office/drawing/2014/main" id="{1E13C54E-073A-B7CF-5FBC-451F804B2143}"/>
              </a:ext>
            </a:extLst>
          </p:cNvPr>
          <p:cNvGraphicFramePr>
            <a:graphicFrameLocks noGrp="1"/>
          </p:cNvGraphicFramePr>
          <p:nvPr>
            <p:extLst>
              <p:ext uri="{D42A27DB-BD31-4B8C-83A1-F6EECF244321}">
                <p14:modId xmlns:p14="http://schemas.microsoft.com/office/powerpoint/2010/main" val="1691774448"/>
              </p:ext>
            </p:extLst>
          </p:nvPr>
        </p:nvGraphicFramePr>
        <p:xfrm>
          <a:off x="4237279" y="2340297"/>
          <a:ext cx="4836105" cy="1844040"/>
        </p:xfrm>
        <a:graphic>
          <a:graphicData uri="http://schemas.openxmlformats.org/drawingml/2006/table">
            <a:tbl>
              <a:tblPr bandRow="1">
                <a:tableStyleId>{3B4B98B0-60AC-42C2-AFA5-B58CD77FA1E5}</a:tableStyleId>
              </a:tblPr>
              <a:tblGrid>
                <a:gridCol w="1525638">
                  <a:extLst>
                    <a:ext uri="{9D8B030D-6E8A-4147-A177-3AD203B41FA5}">
                      <a16:colId xmlns:a16="http://schemas.microsoft.com/office/drawing/2014/main" val="3569999468"/>
                    </a:ext>
                  </a:extLst>
                </a:gridCol>
                <a:gridCol w="3310467">
                  <a:extLst>
                    <a:ext uri="{9D8B030D-6E8A-4147-A177-3AD203B41FA5}">
                      <a16:colId xmlns:a16="http://schemas.microsoft.com/office/drawing/2014/main" val="58394506"/>
                    </a:ext>
                  </a:extLst>
                </a:gridCol>
              </a:tblGrid>
              <a:tr h="370840">
                <a:tc>
                  <a:txBody>
                    <a:bodyPr/>
                    <a:lstStyle/>
                    <a:p>
                      <a:r>
                        <a:rPr lang="en-AU" sz="1400" dirty="0">
                          <a:latin typeface="+mj-lt"/>
                        </a:rPr>
                        <a:t>Application</a:t>
                      </a:r>
                    </a:p>
                  </a:txBody>
                  <a:tcPr/>
                </a:tc>
                <a:tc>
                  <a:txBody>
                    <a:bodyPr/>
                    <a:lstStyle/>
                    <a:p>
                      <a:r>
                        <a:rPr lang="en-AU" sz="1400" dirty="0">
                          <a:latin typeface="+mj-lt"/>
                        </a:rPr>
                        <a:t>Australia-wide</a:t>
                      </a:r>
                    </a:p>
                  </a:txBody>
                  <a:tcPr/>
                </a:tc>
                <a:extLst>
                  <a:ext uri="{0D108BD9-81ED-4DB2-BD59-A6C34878D82A}">
                    <a16:rowId xmlns:a16="http://schemas.microsoft.com/office/drawing/2014/main" val="340706656"/>
                  </a:ext>
                </a:extLst>
              </a:tr>
              <a:tr h="370840">
                <a:tc>
                  <a:txBody>
                    <a:bodyPr/>
                    <a:lstStyle/>
                    <a:p>
                      <a:r>
                        <a:rPr lang="en-AU" sz="1400" dirty="0">
                          <a:latin typeface="+mj-lt"/>
                        </a:rPr>
                        <a:t>Scale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dirty="0">
                          <a:latin typeface="+mj-lt"/>
                        </a:rPr>
                        <a:t>Project or property</a:t>
                      </a:r>
                    </a:p>
                  </a:txBody>
                  <a:tcPr/>
                </a:tc>
                <a:extLst>
                  <a:ext uri="{0D108BD9-81ED-4DB2-BD59-A6C34878D82A}">
                    <a16:rowId xmlns:a16="http://schemas.microsoft.com/office/drawing/2014/main" val="3492156901"/>
                  </a:ext>
                </a:extLst>
              </a:tr>
              <a:tr h="370840">
                <a:tc>
                  <a:txBody>
                    <a:bodyPr/>
                    <a:lstStyle/>
                    <a:p>
                      <a:r>
                        <a:rPr lang="en-AU" sz="1400" dirty="0">
                          <a:latin typeface="+mj-lt"/>
                        </a:rPr>
                        <a:t>Confidence level</a:t>
                      </a:r>
                    </a:p>
                  </a:txBody>
                  <a:tcPr/>
                </a:tc>
                <a:tc>
                  <a:txBody>
                    <a:bodyPr/>
                    <a:lstStyle/>
                    <a:p>
                      <a:r>
                        <a:rPr lang="en-AU" sz="1400" dirty="0">
                          <a:latin typeface="+mj-lt"/>
                        </a:rPr>
                        <a:t>3</a:t>
                      </a:r>
                    </a:p>
                  </a:txBody>
                  <a:tcPr/>
                </a:tc>
                <a:extLst>
                  <a:ext uri="{0D108BD9-81ED-4DB2-BD59-A6C34878D82A}">
                    <a16:rowId xmlns:a16="http://schemas.microsoft.com/office/drawing/2014/main" val="98208833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b="0" kern="1200" dirty="0">
                          <a:solidFill>
                            <a:schemeClr val="tx1"/>
                          </a:solidFill>
                          <a:effectLst/>
                          <a:latin typeface="+mj-lt"/>
                          <a:ea typeface="+mn-ea"/>
                          <a:cs typeface="+mn-cs"/>
                        </a:rPr>
                        <a:t>Decisions to inform </a:t>
                      </a:r>
                      <a:endParaRPr lang="en-AU" sz="1400" dirty="0">
                        <a:latin typeface="+mj-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b="0" kern="1200" dirty="0">
                          <a:solidFill>
                            <a:schemeClr val="tx1"/>
                          </a:solidFill>
                          <a:effectLst/>
                          <a:latin typeface="+mj-lt"/>
                          <a:ea typeface="+mn-ea"/>
                          <a:cs typeface="+mn-cs"/>
                        </a:rPr>
                        <a:t>This method can be used to inform decisions about both the environmental and productive condition of your soil. </a:t>
                      </a:r>
                      <a:endParaRPr lang="en-AU" sz="1400" dirty="0">
                        <a:latin typeface="+mj-lt"/>
                      </a:endParaRPr>
                    </a:p>
                  </a:txBody>
                  <a:tcPr/>
                </a:tc>
                <a:extLst>
                  <a:ext uri="{0D108BD9-81ED-4DB2-BD59-A6C34878D82A}">
                    <a16:rowId xmlns:a16="http://schemas.microsoft.com/office/drawing/2014/main" val="2598105253"/>
                  </a:ext>
                </a:extLst>
              </a:tr>
            </a:tbl>
          </a:graphicData>
        </a:graphic>
      </p:graphicFrame>
      <p:pic>
        <p:nvPicPr>
          <p:cNvPr id="5" name="Picture 4" descr="Text&#10;&#10;Description automatically generated">
            <a:extLst>
              <a:ext uri="{FF2B5EF4-FFF2-40B4-BE49-F238E27FC236}">
                <a16:creationId xmlns:a16="http://schemas.microsoft.com/office/drawing/2014/main" id="{6F47A3C7-ABF6-85E5-6A06-624F2103A35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4484" y="590551"/>
            <a:ext cx="4095277" cy="576580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52723159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6">
            <a:extLst>
              <a:ext uri="{FF2B5EF4-FFF2-40B4-BE49-F238E27FC236}">
                <a16:creationId xmlns:a16="http://schemas.microsoft.com/office/drawing/2014/main" id="{060D58DA-4605-D24B-85F4-BF2E1CFC64D4}"/>
              </a:ext>
            </a:extLst>
          </p:cNvPr>
          <p:cNvGraphicFramePr>
            <a:graphicFrameLocks noGrp="1"/>
          </p:cNvGraphicFramePr>
          <p:nvPr/>
        </p:nvGraphicFramePr>
        <p:xfrm>
          <a:off x="0" y="0"/>
          <a:ext cx="2985206" cy="6857999"/>
        </p:xfrm>
        <a:graphic>
          <a:graphicData uri="http://schemas.openxmlformats.org/drawingml/2006/table">
            <a:tbl>
              <a:tblPr firstRow="1" bandRow="1">
                <a:tableStyleId>{2D5ABB26-0587-4C30-8999-92F81FD0307C}</a:tableStyleId>
              </a:tblPr>
              <a:tblGrid>
                <a:gridCol w="2985206">
                  <a:extLst>
                    <a:ext uri="{9D8B030D-6E8A-4147-A177-3AD203B41FA5}">
                      <a16:colId xmlns:a16="http://schemas.microsoft.com/office/drawing/2014/main" val="2556676331"/>
                    </a:ext>
                  </a:extLst>
                </a:gridCol>
              </a:tblGrid>
              <a:tr h="6857999">
                <a:tc>
                  <a:txBody>
                    <a:bodyPr/>
                    <a:lstStyle/>
                    <a:p>
                      <a:pPr algn="ctr"/>
                      <a:endParaRPr lang="en-US" sz="2700" b="0" dirty="0">
                        <a:solidFill>
                          <a:srgbClr val="194963"/>
                        </a:solidFill>
                        <a:latin typeface="Avenir LT Std 35 Light" panose="020B0402020203020204" pitchFamily="34" charset="0"/>
                      </a:endParaRPr>
                    </a:p>
                    <a:p>
                      <a:pPr algn="ctr"/>
                      <a:r>
                        <a:rPr lang="en-US" sz="8600" b="1" dirty="0">
                          <a:solidFill>
                            <a:srgbClr val="EFA847"/>
                          </a:solidFill>
                          <a:latin typeface="Avenir LT Std 35 Light" panose="020B0402020203020204" pitchFamily="34" charset="0"/>
                        </a:rPr>
                        <a:t>1</a:t>
                      </a:r>
                      <a:endParaRPr lang="en-US" sz="2700" b="1" dirty="0">
                        <a:solidFill>
                          <a:schemeClr val="bg1"/>
                        </a:solidFill>
                        <a:latin typeface="Avenir LT Std 35 Light" panose="020B0402020203020204" pitchFamily="34" charset="0"/>
                      </a:endParaRPr>
                    </a:p>
                    <a:p>
                      <a:pPr algn="ctr"/>
                      <a:r>
                        <a:rPr lang="en-US" sz="2700" b="0" dirty="0">
                          <a:solidFill>
                            <a:schemeClr val="bg1"/>
                          </a:solidFill>
                          <a:latin typeface="+mj-lt"/>
                        </a:rPr>
                        <a:t>Stratification</a:t>
                      </a:r>
                    </a:p>
                  </a:txBody>
                  <a:tcPr marL="68580" marR="68580" marT="34290" marB="34290">
                    <a:solidFill>
                      <a:srgbClr val="194963"/>
                    </a:solidFill>
                  </a:tcPr>
                </a:tc>
                <a:extLst>
                  <a:ext uri="{0D108BD9-81ED-4DB2-BD59-A6C34878D82A}">
                    <a16:rowId xmlns:a16="http://schemas.microsoft.com/office/drawing/2014/main" val="4111125886"/>
                  </a:ext>
                </a:extLst>
              </a:tr>
            </a:tbl>
          </a:graphicData>
        </a:graphic>
      </p:graphicFrame>
      <p:sp>
        <p:nvSpPr>
          <p:cNvPr id="2" name="Rectangle 1">
            <a:extLst>
              <a:ext uri="{FF2B5EF4-FFF2-40B4-BE49-F238E27FC236}">
                <a16:creationId xmlns:a16="http://schemas.microsoft.com/office/drawing/2014/main" id="{55F1D165-28A0-154F-8B50-C007971A9D6C}"/>
              </a:ext>
            </a:extLst>
          </p:cNvPr>
          <p:cNvSpPr/>
          <p:nvPr/>
        </p:nvSpPr>
        <p:spPr>
          <a:xfrm>
            <a:off x="3419647" y="216130"/>
            <a:ext cx="5095703" cy="1720734"/>
          </a:xfrm>
          <a:prstGeom prst="rect">
            <a:avLst/>
          </a:prstGeom>
          <a:solidFill>
            <a:schemeClr val="tx2"/>
          </a:solidFill>
          <a:ln>
            <a:solidFill>
              <a:srgbClr val="0250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0C3D057C-EAA8-AA49-AB83-F4C883635969}"/>
              </a:ext>
            </a:extLst>
          </p:cNvPr>
          <p:cNvSpPr/>
          <p:nvPr/>
        </p:nvSpPr>
        <p:spPr>
          <a:xfrm>
            <a:off x="3501097" y="297197"/>
            <a:ext cx="4932801" cy="1558599"/>
          </a:xfrm>
          <a:prstGeom prst="rect">
            <a:avLst/>
          </a:prstGeom>
          <a:solidFill>
            <a:srgbClr val="909A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itle 1">
            <a:extLst>
              <a:ext uri="{FF2B5EF4-FFF2-40B4-BE49-F238E27FC236}">
                <a16:creationId xmlns:a16="http://schemas.microsoft.com/office/drawing/2014/main" id="{40C41914-1066-6840-AD2E-2ED1596F3D18}"/>
              </a:ext>
            </a:extLst>
          </p:cNvPr>
          <p:cNvSpPr txBox="1">
            <a:spLocks/>
          </p:cNvSpPr>
          <p:nvPr/>
        </p:nvSpPr>
        <p:spPr>
          <a:xfrm>
            <a:off x="3655800" y="412440"/>
            <a:ext cx="4623394" cy="1328111"/>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2200" dirty="0">
                <a:solidFill>
                  <a:schemeClr val="bg1"/>
                </a:solidFill>
              </a:rPr>
              <a:t>Your account is stratified into assets and sub-assets and assessment units</a:t>
            </a:r>
          </a:p>
        </p:txBody>
      </p:sp>
      <p:sp>
        <p:nvSpPr>
          <p:cNvPr id="3" name="Slide Number Placeholder 2">
            <a:extLst>
              <a:ext uri="{FF2B5EF4-FFF2-40B4-BE49-F238E27FC236}">
                <a16:creationId xmlns:a16="http://schemas.microsoft.com/office/drawing/2014/main" id="{2A9BC1AD-43F4-4145-A2AE-AAA8E531B5C4}"/>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810D05-EF9E-4802-83AC-82DB24C16FD7}" type="slidenum">
              <a:rPr lang="en-AU" smtClean="0"/>
              <a:pPr/>
              <a:t>97</a:t>
            </a:fld>
            <a:endParaRPr lang="en-AU" dirty="0"/>
          </a:p>
        </p:txBody>
      </p:sp>
      <p:pic>
        <p:nvPicPr>
          <p:cNvPr id="10" name="Picture 9" descr="A picture containing drawing&#10;&#10;Description automatically generated">
            <a:extLst>
              <a:ext uri="{FF2B5EF4-FFF2-40B4-BE49-F238E27FC236}">
                <a16:creationId xmlns:a16="http://schemas.microsoft.com/office/drawing/2014/main" id="{CC6AD3C7-F594-5F47-9E1B-7FB141767A1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028104" y="1955261"/>
            <a:ext cx="1842174" cy="1473739"/>
          </a:xfrm>
          <a:prstGeom prst="rect">
            <a:avLst/>
          </a:prstGeom>
        </p:spPr>
      </p:pic>
      <p:sp>
        <p:nvSpPr>
          <p:cNvPr id="4" name="Down Arrow 3">
            <a:extLst>
              <a:ext uri="{FF2B5EF4-FFF2-40B4-BE49-F238E27FC236}">
                <a16:creationId xmlns:a16="http://schemas.microsoft.com/office/drawing/2014/main" id="{0D3D3E3C-9717-D544-8BB4-D81F00209BB0}"/>
              </a:ext>
            </a:extLst>
          </p:cNvPr>
          <p:cNvSpPr/>
          <p:nvPr/>
        </p:nvSpPr>
        <p:spPr>
          <a:xfrm>
            <a:off x="5788468" y="3712261"/>
            <a:ext cx="314325" cy="4143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Box 5">
            <a:extLst>
              <a:ext uri="{FF2B5EF4-FFF2-40B4-BE49-F238E27FC236}">
                <a16:creationId xmlns:a16="http://schemas.microsoft.com/office/drawing/2014/main" id="{79AAD664-2642-C645-A874-573214D85B44}"/>
              </a:ext>
            </a:extLst>
          </p:cNvPr>
          <p:cNvSpPr txBox="1"/>
          <p:nvPr/>
        </p:nvSpPr>
        <p:spPr>
          <a:xfrm>
            <a:off x="5285061" y="4502263"/>
            <a:ext cx="1585217" cy="369332"/>
          </a:xfrm>
          <a:prstGeom prst="rect">
            <a:avLst/>
          </a:prstGeom>
          <a:solidFill>
            <a:schemeClr val="tx2"/>
          </a:solidFill>
          <a:ln>
            <a:solidFill>
              <a:srgbClr val="FDB54E"/>
            </a:solidFill>
          </a:ln>
        </p:spPr>
        <p:txBody>
          <a:bodyPr wrap="square" rtlCol="0">
            <a:spAutoFit/>
          </a:bodyPr>
          <a:lstStyle/>
          <a:p>
            <a:pPr algn="ctr"/>
            <a:r>
              <a:rPr lang="en-AU" dirty="0">
                <a:solidFill>
                  <a:schemeClr val="bg1"/>
                </a:solidFill>
              </a:rPr>
              <a:t>Soil orders</a:t>
            </a:r>
          </a:p>
        </p:txBody>
      </p:sp>
      <p:sp>
        <p:nvSpPr>
          <p:cNvPr id="15" name="TextBox 14">
            <a:extLst>
              <a:ext uri="{FF2B5EF4-FFF2-40B4-BE49-F238E27FC236}">
                <a16:creationId xmlns:a16="http://schemas.microsoft.com/office/drawing/2014/main" id="{3C10DC2D-BBF7-2948-82F5-186E0C780945}"/>
              </a:ext>
            </a:extLst>
          </p:cNvPr>
          <p:cNvSpPr txBox="1"/>
          <p:nvPr/>
        </p:nvSpPr>
        <p:spPr>
          <a:xfrm>
            <a:off x="5285061" y="5819593"/>
            <a:ext cx="1585217" cy="584775"/>
          </a:xfrm>
          <a:prstGeom prst="rect">
            <a:avLst/>
          </a:prstGeom>
          <a:solidFill>
            <a:schemeClr val="tx2"/>
          </a:solidFill>
          <a:ln>
            <a:solidFill>
              <a:srgbClr val="FDB54E"/>
            </a:solidFill>
          </a:ln>
        </p:spPr>
        <p:txBody>
          <a:bodyPr wrap="square" rtlCol="0">
            <a:spAutoFit/>
          </a:bodyPr>
          <a:lstStyle/>
          <a:p>
            <a:pPr algn="ctr"/>
            <a:r>
              <a:rPr lang="en-AU" sz="1600" dirty="0">
                <a:solidFill>
                  <a:schemeClr val="bg1"/>
                </a:solidFill>
              </a:rPr>
              <a:t>Land use within soil order</a:t>
            </a:r>
          </a:p>
        </p:txBody>
      </p:sp>
      <p:sp>
        <p:nvSpPr>
          <p:cNvPr id="21" name="Down Arrow 20">
            <a:extLst>
              <a:ext uri="{FF2B5EF4-FFF2-40B4-BE49-F238E27FC236}">
                <a16:creationId xmlns:a16="http://schemas.microsoft.com/office/drawing/2014/main" id="{DC6A9576-F439-264D-9BE1-2D6D082EBFD5}"/>
              </a:ext>
            </a:extLst>
          </p:cNvPr>
          <p:cNvSpPr/>
          <p:nvPr/>
        </p:nvSpPr>
        <p:spPr>
          <a:xfrm>
            <a:off x="5788468" y="5176134"/>
            <a:ext cx="314325" cy="4143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TextBox 21">
            <a:extLst>
              <a:ext uri="{FF2B5EF4-FFF2-40B4-BE49-F238E27FC236}">
                <a16:creationId xmlns:a16="http://schemas.microsoft.com/office/drawing/2014/main" id="{24586A2A-2DDE-714B-BE48-1ED960C004A4}"/>
              </a:ext>
            </a:extLst>
          </p:cNvPr>
          <p:cNvSpPr txBox="1"/>
          <p:nvPr/>
        </p:nvSpPr>
        <p:spPr>
          <a:xfrm>
            <a:off x="3085568" y="4350666"/>
            <a:ext cx="1842174" cy="672525"/>
          </a:xfrm>
          <a:prstGeom prst="rightArrow">
            <a:avLst/>
          </a:prstGeom>
          <a:solidFill>
            <a:schemeClr val="accent5"/>
          </a:solidFill>
          <a:ln>
            <a:solidFill>
              <a:srgbClr val="FDB54E"/>
            </a:solidFill>
          </a:ln>
        </p:spPr>
        <p:txBody>
          <a:bodyPr wrap="square" rtlCol="0">
            <a:spAutoFit/>
          </a:bodyPr>
          <a:lstStyle/>
          <a:p>
            <a:pPr algn="ctr"/>
            <a:r>
              <a:rPr lang="en-AU" sz="1600" dirty="0">
                <a:solidFill>
                  <a:schemeClr val="bg1"/>
                </a:solidFill>
              </a:rPr>
              <a:t>Sub-assets</a:t>
            </a:r>
          </a:p>
        </p:txBody>
      </p:sp>
      <p:sp>
        <p:nvSpPr>
          <p:cNvPr id="23" name="TextBox 22">
            <a:extLst>
              <a:ext uri="{FF2B5EF4-FFF2-40B4-BE49-F238E27FC236}">
                <a16:creationId xmlns:a16="http://schemas.microsoft.com/office/drawing/2014/main" id="{5A75CEA0-0ECF-AD41-8AB3-BD41F58477E6}"/>
              </a:ext>
            </a:extLst>
          </p:cNvPr>
          <p:cNvSpPr txBox="1"/>
          <p:nvPr/>
        </p:nvSpPr>
        <p:spPr>
          <a:xfrm>
            <a:off x="3085568" y="5773035"/>
            <a:ext cx="1842173" cy="672525"/>
          </a:xfrm>
          <a:prstGeom prst="rightArrow">
            <a:avLst/>
          </a:prstGeom>
          <a:solidFill>
            <a:schemeClr val="accent5"/>
          </a:solidFill>
          <a:ln>
            <a:solidFill>
              <a:srgbClr val="FDB54E"/>
            </a:solidFill>
          </a:ln>
        </p:spPr>
        <p:txBody>
          <a:bodyPr wrap="square" rtlCol="0">
            <a:spAutoFit/>
          </a:bodyPr>
          <a:lstStyle/>
          <a:p>
            <a:pPr algn="ctr"/>
            <a:r>
              <a:rPr lang="en-AU" sz="1600" dirty="0">
                <a:solidFill>
                  <a:schemeClr val="bg1"/>
                </a:solidFill>
              </a:rPr>
              <a:t>Assessment units</a:t>
            </a:r>
          </a:p>
        </p:txBody>
      </p:sp>
    </p:spTree>
    <p:extLst>
      <p:ext uri="{BB962C8B-B14F-4D97-AF65-F5344CB8AC3E}">
        <p14:creationId xmlns:p14="http://schemas.microsoft.com/office/powerpoint/2010/main" val="197626006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6">
            <a:extLst>
              <a:ext uri="{FF2B5EF4-FFF2-40B4-BE49-F238E27FC236}">
                <a16:creationId xmlns:a16="http://schemas.microsoft.com/office/drawing/2014/main" id="{060D58DA-4605-D24B-85F4-BF2E1CFC64D4}"/>
              </a:ext>
            </a:extLst>
          </p:cNvPr>
          <p:cNvGraphicFramePr>
            <a:graphicFrameLocks noGrp="1"/>
          </p:cNvGraphicFramePr>
          <p:nvPr/>
        </p:nvGraphicFramePr>
        <p:xfrm>
          <a:off x="0" y="0"/>
          <a:ext cx="2985206" cy="6857999"/>
        </p:xfrm>
        <a:graphic>
          <a:graphicData uri="http://schemas.openxmlformats.org/drawingml/2006/table">
            <a:tbl>
              <a:tblPr firstRow="1" bandRow="1">
                <a:tableStyleId>{2D5ABB26-0587-4C30-8999-92F81FD0307C}</a:tableStyleId>
              </a:tblPr>
              <a:tblGrid>
                <a:gridCol w="2985206">
                  <a:extLst>
                    <a:ext uri="{9D8B030D-6E8A-4147-A177-3AD203B41FA5}">
                      <a16:colId xmlns:a16="http://schemas.microsoft.com/office/drawing/2014/main" val="2556676331"/>
                    </a:ext>
                  </a:extLst>
                </a:gridCol>
              </a:tblGrid>
              <a:tr h="6857999">
                <a:tc>
                  <a:txBody>
                    <a:bodyPr/>
                    <a:lstStyle/>
                    <a:p>
                      <a:pPr algn="ctr"/>
                      <a:endParaRPr lang="en-US" sz="2700" b="0" dirty="0">
                        <a:solidFill>
                          <a:srgbClr val="194963"/>
                        </a:solidFill>
                        <a:latin typeface="Avenir LT Std 35 Light" panose="020B0402020203020204" pitchFamily="34" charset="0"/>
                      </a:endParaRPr>
                    </a:p>
                    <a:p>
                      <a:pPr algn="ctr"/>
                      <a:r>
                        <a:rPr lang="en-US" sz="8600" b="1" dirty="0">
                          <a:solidFill>
                            <a:srgbClr val="EFA847"/>
                          </a:solidFill>
                          <a:latin typeface="Avenir LT Std 35 Light" panose="020B0402020203020204" pitchFamily="34" charset="0"/>
                        </a:rPr>
                        <a:t>1</a:t>
                      </a:r>
                      <a:endParaRPr lang="en-US" sz="2700" b="1" dirty="0">
                        <a:solidFill>
                          <a:schemeClr val="bg1"/>
                        </a:solidFill>
                        <a:latin typeface="Avenir LT Std 35 Light" panose="020B0402020203020204" pitchFamily="34" charset="0"/>
                      </a:endParaRPr>
                    </a:p>
                    <a:p>
                      <a:pPr algn="ctr"/>
                      <a:r>
                        <a:rPr lang="en-US" sz="2700" b="0" dirty="0">
                          <a:solidFill>
                            <a:schemeClr val="bg1"/>
                          </a:solidFill>
                          <a:latin typeface="+mj-lt"/>
                        </a:rPr>
                        <a:t>Select Environmental Indicators</a:t>
                      </a:r>
                    </a:p>
                  </a:txBody>
                  <a:tcPr marL="68580" marR="68580" marT="34290" marB="34290">
                    <a:solidFill>
                      <a:srgbClr val="194963"/>
                    </a:solidFill>
                  </a:tcPr>
                </a:tc>
                <a:extLst>
                  <a:ext uri="{0D108BD9-81ED-4DB2-BD59-A6C34878D82A}">
                    <a16:rowId xmlns:a16="http://schemas.microsoft.com/office/drawing/2014/main" val="4111125886"/>
                  </a:ext>
                </a:extLst>
              </a:tr>
            </a:tbl>
          </a:graphicData>
        </a:graphic>
      </p:graphicFrame>
      <p:sp>
        <p:nvSpPr>
          <p:cNvPr id="2" name="Rectangle 1">
            <a:extLst>
              <a:ext uri="{FF2B5EF4-FFF2-40B4-BE49-F238E27FC236}">
                <a16:creationId xmlns:a16="http://schemas.microsoft.com/office/drawing/2014/main" id="{55F1D165-28A0-154F-8B50-C007971A9D6C}"/>
              </a:ext>
            </a:extLst>
          </p:cNvPr>
          <p:cNvSpPr/>
          <p:nvPr/>
        </p:nvSpPr>
        <p:spPr>
          <a:xfrm>
            <a:off x="3419647" y="1155329"/>
            <a:ext cx="5095703" cy="1720734"/>
          </a:xfrm>
          <a:prstGeom prst="rect">
            <a:avLst/>
          </a:prstGeom>
          <a:solidFill>
            <a:schemeClr val="tx2"/>
          </a:solidFill>
          <a:ln>
            <a:solidFill>
              <a:srgbClr val="0250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0C3D057C-EAA8-AA49-AB83-F4C883635969}"/>
              </a:ext>
            </a:extLst>
          </p:cNvPr>
          <p:cNvSpPr/>
          <p:nvPr/>
        </p:nvSpPr>
        <p:spPr>
          <a:xfrm>
            <a:off x="3501096" y="1227506"/>
            <a:ext cx="4932801" cy="1558599"/>
          </a:xfrm>
          <a:prstGeom prst="rect">
            <a:avLst/>
          </a:prstGeom>
          <a:solidFill>
            <a:srgbClr val="909A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itle 1">
            <a:extLst>
              <a:ext uri="{FF2B5EF4-FFF2-40B4-BE49-F238E27FC236}">
                <a16:creationId xmlns:a16="http://schemas.microsoft.com/office/drawing/2014/main" id="{40C41914-1066-6840-AD2E-2ED1596F3D18}"/>
              </a:ext>
            </a:extLst>
          </p:cNvPr>
          <p:cNvSpPr txBox="1">
            <a:spLocks/>
          </p:cNvSpPr>
          <p:nvPr/>
        </p:nvSpPr>
        <p:spPr>
          <a:xfrm>
            <a:off x="3655800" y="1351639"/>
            <a:ext cx="4623394" cy="1328111"/>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2200" dirty="0">
                <a:solidFill>
                  <a:schemeClr val="bg1"/>
                </a:solidFill>
              </a:rPr>
              <a:t>The method will outline what indicators need to be measured</a:t>
            </a:r>
          </a:p>
        </p:txBody>
      </p:sp>
      <p:sp>
        <p:nvSpPr>
          <p:cNvPr id="3" name="Slide Number Placeholder 2">
            <a:extLst>
              <a:ext uri="{FF2B5EF4-FFF2-40B4-BE49-F238E27FC236}">
                <a16:creationId xmlns:a16="http://schemas.microsoft.com/office/drawing/2014/main" id="{2A9BC1AD-43F4-4145-A2AE-AAA8E531B5C4}"/>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810D05-EF9E-4802-83AC-82DB24C16FD7}" type="slidenum">
              <a:rPr lang="en-AU" smtClean="0"/>
              <a:pPr/>
              <a:t>98</a:t>
            </a:fld>
            <a:endParaRPr lang="en-AU" dirty="0"/>
          </a:p>
        </p:txBody>
      </p:sp>
      <p:graphicFrame>
        <p:nvGraphicFramePr>
          <p:cNvPr id="5" name="Table 4">
            <a:extLst>
              <a:ext uri="{FF2B5EF4-FFF2-40B4-BE49-F238E27FC236}">
                <a16:creationId xmlns:a16="http://schemas.microsoft.com/office/drawing/2014/main" id="{8AD33B8E-72DD-994F-A79E-1ECF05945845}"/>
              </a:ext>
            </a:extLst>
          </p:cNvPr>
          <p:cNvGraphicFramePr>
            <a:graphicFrameLocks noGrp="1"/>
          </p:cNvGraphicFramePr>
          <p:nvPr/>
        </p:nvGraphicFramePr>
        <p:xfrm>
          <a:off x="4414599" y="3913476"/>
          <a:ext cx="3271438" cy="2808000"/>
        </p:xfrm>
        <a:graphic>
          <a:graphicData uri="http://schemas.openxmlformats.org/drawingml/2006/table">
            <a:tbl>
              <a:tblPr>
                <a:effectLst>
                  <a:outerShdw blurRad="50800" dist="38100" dir="2700000" algn="tl" rotWithShape="0">
                    <a:prstClr val="black">
                      <a:alpha val="40000"/>
                    </a:prstClr>
                  </a:outerShdw>
                </a:effectLst>
              </a:tblPr>
              <a:tblGrid>
                <a:gridCol w="3271438">
                  <a:extLst>
                    <a:ext uri="{9D8B030D-6E8A-4147-A177-3AD203B41FA5}">
                      <a16:colId xmlns:a16="http://schemas.microsoft.com/office/drawing/2014/main" val="213276796"/>
                    </a:ext>
                  </a:extLst>
                </a:gridCol>
              </a:tblGrid>
              <a:tr h="468000">
                <a:tc>
                  <a:txBody>
                    <a:bodyPr/>
                    <a:lstStyle/>
                    <a:p>
                      <a:r>
                        <a:rPr lang="en-AU" sz="1200" b="1" dirty="0">
                          <a:solidFill>
                            <a:srgbClr val="FFFFFF"/>
                          </a:solidFill>
                          <a:effectLst/>
                          <a:latin typeface="+mj-lt"/>
                        </a:rPr>
                        <a:t>Indicator </a:t>
                      </a:r>
                      <a:endParaRPr lang="en-AU" sz="1200" b="1" dirty="0">
                        <a:effectLst/>
                        <a:latin typeface="+mj-lt"/>
                      </a:endParaRPr>
                    </a:p>
                  </a:txBody>
                  <a:tcPr anchor="ctr">
                    <a:lnL w="6414"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25168"/>
                    </a:solidFill>
                  </a:tcPr>
                </a:tc>
                <a:extLst>
                  <a:ext uri="{0D108BD9-81ED-4DB2-BD59-A6C34878D82A}">
                    <a16:rowId xmlns:a16="http://schemas.microsoft.com/office/drawing/2014/main" val="4141213328"/>
                  </a:ext>
                </a:extLst>
              </a:tr>
              <a:tr h="468000">
                <a:tc>
                  <a:txBody>
                    <a:bodyPr/>
                    <a:lstStyle/>
                    <a:p>
                      <a:r>
                        <a:rPr lang="en-AU" sz="1200" b="0" dirty="0">
                          <a:effectLst/>
                          <a:latin typeface="+mj-lt"/>
                        </a:rPr>
                        <a:t>pH (pH units)</a:t>
                      </a:r>
                      <a:endParaRPr lang="en-AU" sz="1200" dirty="0">
                        <a:effectLst/>
                        <a:latin typeface="+mj-lt"/>
                      </a:endParaRPr>
                    </a:p>
                  </a:txBody>
                  <a:tcPr anchor="ctr">
                    <a:lnL w="6414"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5E5E5"/>
                    </a:solidFill>
                  </a:tcPr>
                </a:tc>
                <a:extLst>
                  <a:ext uri="{0D108BD9-81ED-4DB2-BD59-A6C34878D82A}">
                    <a16:rowId xmlns:a16="http://schemas.microsoft.com/office/drawing/2014/main" val="114417339"/>
                  </a:ext>
                </a:extLst>
              </a:tr>
              <a:tr h="468000">
                <a:tc>
                  <a:txBody>
                    <a:bodyPr/>
                    <a:lstStyle/>
                    <a:p>
                      <a:r>
                        <a:rPr lang="en-AU" sz="1200" b="0" dirty="0">
                          <a:effectLst/>
                          <a:latin typeface="+mj-lt"/>
                        </a:rPr>
                        <a:t>Organic carbon (% w/w)</a:t>
                      </a:r>
                      <a:endParaRPr lang="en-AU" sz="1200" dirty="0">
                        <a:effectLst/>
                        <a:latin typeface="+mj-lt"/>
                      </a:endParaRPr>
                    </a:p>
                  </a:txBody>
                  <a:tcPr anchor="ctr">
                    <a:lnL w="6414"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5E5E5"/>
                    </a:solidFill>
                  </a:tcPr>
                </a:tc>
                <a:extLst>
                  <a:ext uri="{0D108BD9-81ED-4DB2-BD59-A6C34878D82A}">
                    <a16:rowId xmlns:a16="http://schemas.microsoft.com/office/drawing/2014/main" val="1772984709"/>
                  </a:ext>
                </a:extLst>
              </a:tr>
              <a:tr h="468000">
                <a:tc>
                  <a:txBody>
                    <a:bodyPr/>
                    <a:lstStyle/>
                    <a:p>
                      <a:r>
                        <a:rPr lang="en-AU" sz="1200" b="0" dirty="0">
                          <a:effectLst/>
                          <a:latin typeface="+mj-lt"/>
                        </a:rPr>
                        <a:t>Soil salinity (</a:t>
                      </a:r>
                      <a:r>
                        <a:rPr lang="en-AU" sz="1200" b="0" dirty="0" err="1">
                          <a:effectLst/>
                          <a:latin typeface="+mj-lt"/>
                        </a:rPr>
                        <a:t>dS</a:t>
                      </a:r>
                      <a:r>
                        <a:rPr lang="en-AU" sz="1200" b="0" dirty="0">
                          <a:effectLst/>
                          <a:latin typeface="+mj-lt"/>
                        </a:rPr>
                        <a:t>/M)</a:t>
                      </a:r>
                      <a:endParaRPr lang="en-AU" sz="1200" dirty="0">
                        <a:effectLst/>
                        <a:latin typeface="+mj-lt"/>
                      </a:endParaRPr>
                    </a:p>
                  </a:txBody>
                  <a:tcPr anchor="ctr">
                    <a:lnL w="6414"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5E5E5"/>
                    </a:solidFill>
                  </a:tcPr>
                </a:tc>
                <a:extLst>
                  <a:ext uri="{0D108BD9-81ED-4DB2-BD59-A6C34878D82A}">
                    <a16:rowId xmlns:a16="http://schemas.microsoft.com/office/drawing/2014/main" val="3184217491"/>
                  </a:ext>
                </a:extLst>
              </a:tr>
              <a:tr h="468000">
                <a:tc>
                  <a:txBody>
                    <a:bodyPr/>
                    <a:lstStyle/>
                    <a:p>
                      <a:r>
                        <a:rPr lang="en-AU" sz="1200" dirty="0">
                          <a:effectLst/>
                          <a:latin typeface="+mj-lt"/>
                        </a:rPr>
                        <a:t>Extractable Phosphorous (Olsen P, mg/kg)</a:t>
                      </a:r>
                    </a:p>
                  </a:txBody>
                  <a:tcPr anchor="ctr">
                    <a:lnL w="6414"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5E5E5"/>
                    </a:solidFill>
                  </a:tcPr>
                </a:tc>
                <a:extLst>
                  <a:ext uri="{0D108BD9-81ED-4DB2-BD59-A6C34878D82A}">
                    <a16:rowId xmlns:a16="http://schemas.microsoft.com/office/drawing/2014/main" val="3597714218"/>
                  </a:ext>
                </a:extLst>
              </a:tr>
              <a:tr h="468000">
                <a:tc>
                  <a:txBody>
                    <a:bodyPr/>
                    <a:lstStyle/>
                    <a:p>
                      <a:r>
                        <a:rPr lang="en-AU" sz="1200" dirty="0">
                          <a:effectLst/>
                          <a:latin typeface="+mj-lt"/>
                        </a:rPr>
                        <a:t>Groundcover</a:t>
                      </a:r>
                    </a:p>
                  </a:txBody>
                  <a:tcPr anchor="ctr">
                    <a:lnL w="6414"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5E5E5"/>
                    </a:solidFill>
                  </a:tcPr>
                </a:tc>
                <a:extLst>
                  <a:ext uri="{0D108BD9-81ED-4DB2-BD59-A6C34878D82A}">
                    <a16:rowId xmlns:a16="http://schemas.microsoft.com/office/drawing/2014/main" val="3582040204"/>
                  </a:ext>
                </a:extLst>
              </a:tr>
            </a:tbl>
          </a:graphicData>
        </a:graphic>
      </p:graphicFrame>
      <p:pic>
        <p:nvPicPr>
          <p:cNvPr id="10" name="Picture 9" descr="A picture containing drawing&#10;&#10;Description automatically generated">
            <a:extLst>
              <a:ext uri="{FF2B5EF4-FFF2-40B4-BE49-F238E27FC236}">
                <a16:creationId xmlns:a16="http://schemas.microsoft.com/office/drawing/2014/main" id="{85FDAFB9-9882-E848-A854-8014ABEB108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456947" y="2925879"/>
            <a:ext cx="1186741" cy="949393"/>
          </a:xfrm>
          <a:prstGeom prst="rect">
            <a:avLst/>
          </a:prstGeom>
        </p:spPr>
      </p:pic>
    </p:spTree>
    <p:extLst>
      <p:ext uri="{BB962C8B-B14F-4D97-AF65-F5344CB8AC3E}">
        <p14:creationId xmlns:p14="http://schemas.microsoft.com/office/powerpoint/2010/main" val="89566273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6">
            <a:extLst>
              <a:ext uri="{FF2B5EF4-FFF2-40B4-BE49-F238E27FC236}">
                <a16:creationId xmlns:a16="http://schemas.microsoft.com/office/drawing/2014/main" id="{060D58DA-4605-D24B-85F4-BF2E1CFC64D4}"/>
              </a:ext>
            </a:extLst>
          </p:cNvPr>
          <p:cNvGraphicFramePr>
            <a:graphicFrameLocks noGrp="1"/>
          </p:cNvGraphicFramePr>
          <p:nvPr/>
        </p:nvGraphicFramePr>
        <p:xfrm>
          <a:off x="0" y="0"/>
          <a:ext cx="2985206" cy="6857999"/>
        </p:xfrm>
        <a:graphic>
          <a:graphicData uri="http://schemas.openxmlformats.org/drawingml/2006/table">
            <a:tbl>
              <a:tblPr firstRow="1" bandRow="1">
                <a:tableStyleId>{2D5ABB26-0587-4C30-8999-92F81FD0307C}</a:tableStyleId>
              </a:tblPr>
              <a:tblGrid>
                <a:gridCol w="2985206">
                  <a:extLst>
                    <a:ext uri="{9D8B030D-6E8A-4147-A177-3AD203B41FA5}">
                      <a16:colId xmlns:a16="http://schemas.microsoft.com/office/drawing/2014/main" val="2556676331"/>
                    </a:ext>
                  </a:extLst>
                </a:gridCol>
              </a:tblGrid>
              <a:tr h="6857999">
                <a:tc>
                  <a:txBody>
                    <a:bodyPr/>
                    <a:lstStyle/>
                    <a:p>
                      <a:pPr algn="ctr"/>
                      <a:endParaRPr lang="en-US" sz="2700" b="0" dirty="0">
                        <a:solidFill>
                          <a:srgbClr val="194963"/>
                        </a:solidFill>
                        <a:latin typeface="Avenir LT Std 35 Light" panose="020B0402020203020204" pitchFamily="34" charset="0"/>
                      </a:endParaRPr>
                    </a:p>
                    <a:p>
                      <a:pPr algn="ctr"/>
                      <a:r>
                        <a:rPr lang="en-US" sz="8600" b="1" dirty="0">
                          <a:solidFill>
                            <a:srgbClr val="EFA847"/>
                          </a:solidFill>
                          <a:latin typeface="Avenir LT Std 35 Light" panose="020B0402020203020204" pitchFamily="34" charset="0"/>
                        </a:rPr>
                        <a:t>1</a:t>
                      </a:r>
                      <a:endParaRPr lang="en-US" sz="2700" b="1" dirty="0">
                        <a:solidFill>
                          <a:schemeClr val="bg1"/>
                        </a:solidFill>
                        <a:latin typeface="Avenir LT Std 35 Light" panose="020B0402020203020204" pitchFamily="34" charset="0"/>
                      </a:endParaRPr>
                    </a:p>
                    <a:p>
                      <a:pPr algn="ctr"/>
                      <a:r>
                        <a:rPr lang="en-US" sz="2700" b="0" dirty="0">
                          <a:solidFill>
                            <a:schemeClr val="bg1"/>
                          </a:solidFill>
                          <a:latin typeface="+mj-lt"/>
                        </a:rPr>
                        <a:t>Determine Reference benchmark</a:t>
                      </a:r>
                    </a:p>
                  </a:txBody>
                  <a:tcPr marL="68580" marR="68580" marT="34290" marB="34290">
                    <a:solidFill>
                      <a:srgbClr val="194963"/>
                    </a:solidFill>
                  </a:tcPr>
                </a:tc>
                <a:extLst>
                  <a:ext uri="{0D108BD9-81ED-4DB2-BD59-A6C34878D82A}">
                    <a16:rowId xmlns:a16="http://schemas.microsoft.com/office/drawing/2014/main" val="4111125886"/>
                  </a:ext>
                </a:extLst>
              </a:tr>
            </a:tbl>
          </a:graphicData>
        </a:graphic>
      </p:graphicFrame>
      <p:sp>
        <p:nvSpPr>
          <p:cNvPr id="9" name="Title 1">
            <a:extLst>
              <a:ext uri="{FF2B5EF4-FFF2-40B4-BE49-F238E27FC236}">
                <a16:creationId xmlns:a16="http://schemas.microsoft.com/office/drawing/2014/main" id="{40C41914-1066-6840-AD2E-2ED1596F3D18}"/>
              </a:ext>
            </a:extLst>
          </p:cNvPr>
          <p:cNvSpPr txBox="1">
            <a:spLocks/>
          </p:cNvSpPr>
          <p:nvPr/>
        </p:nvSpPr>
        <p:spPr>
          <a:xfrm>
            <a:off x="3655800" y="625218"/>
            <a:ext cx="4623394" cy="1328111"/>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73050" lvl="1" indent="0" algn="ctr" fontAlgn="t">
              <a:tabLst/>
            </a:pPr>
            <a:r>
              <a:rPr lang="en-AU" dirty="0">
                <a:solidFill>
                  <a:schemeClr val="bg1"/>
                </a:solidFill>
                <a:latin typeface="+mj-lt"/>
                <a:cs typeface="Calibri Light" panose="020F0502020204030204" pitchFamily="34" charset="0"/>
              </a:rPr>
              <a:t>A Reference Benchmark is a scientific estimate of the </a:t>
            </a:r>
            <a:r>
              <a:rPr lang="en-AU" b="1" dirty="0">
                <a:solidFill>
                  <a:schemeClr val="bg1"/>
                </a:solidFill>
                <a:latin typeface="+mj-lt"/>
                <a:cs typeface="Calibri Light" panose="020F0502020204030204" pitchFamily="34" charset="0"/>
              </a:rPr>
              <a:t>natural or undegraded condition</a:t>
            </a:r>
            <a:r>
              <a:rPr lang="en-AU" dirty="0">
                <a:solidFill>
                  <a:schemeClr val="bg1"/>
                </a:solidFill>
                <a:latin typeface="+mj-lt"/>
                <a:cs typeface="Calibri Light" panose="020F0502020204030204" pitchFamily="34" charset="0"/>
              </a:rPr>
              <a:t> of an ecosystem in the absence of significant human, post-industrial alteration.</a:t>
            </a:r>
            <a:endParaRPr lang="en-AU" sz="2000" dirty="0">
              <a:solidFill>
                <a:schemeClr val="bg1"/>
              </a:solidFill>
              <a:latin typeface="+mj-lt"/>
              <a:cs typeface="Calibri Light" panose="020F0502020204030204" pitchFamily="34" charset="0"/>
            </a:endParaRPr>
          </a:p>
        </p:txBody>
      </p:sp>
      <p:sp>
        <p:nvSpPr>
          <p:cNvPr id="3" name="Slide Number Placeholder 2">
            <a:extLst>
              <a:ext uri="{FF2B5EF4-FFF2-40B4-BE49-F238E27FC236}">
                <a16:creationId xmlns:a16="http://schemas.microsoft.com/office/drawing/2014/main" id="{2A9BC1AD-43F4-4145-A2AE-AAA8E531B5C4}"/>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810D05-EF9E-4802-83AC-82DB24C16FD7}" type="slidenum">
              <a:rPr lang="en-AU" smtClean="0"/>
              <a:pPr/>
              <a:t>99</a:t>
            </a:fld>
            <a:endParaRPr lang="en-AU" dirty="0"/>
          </a:p>
        </p:txBody>
      </p:sp>
      <p:sp>
        <p:nvSpPr>
          <p:cNvPr id="4" name="Rectangle 3">
            <a:extLst>
              <a:ext uri="{FF2B5EF4-FFF2-40B4-BE49-F238E27FC236}">
                <a16:creationId xmlns:a16="http://schemas.microsoft.com/office/drawing/2014/main" id="{0B4A4166-A18D-E644-AB9A-2E94700477D7}"/>
              </a:ext>
            </a:extLst>
          </p:cNvPr>
          <p:cNvSpPr/>
          <p:nvPr/>
        </p:nvSpPr>
        <p:spPr>
          <a:xfrm>
            <a:off x="3301296" y="177939"/>
            <a:ext cx="5715000" cy="2308324"/>
          </a:xfrm>
          <a:prstGeom prst="rect">
            <a:avLst/>
          </a:prstGeom>
        </p:spPr>
        <p:txBody>
          <a:bodyPr wrap="square">
            <a:spAutoFit/>
          </a:bodyPr>
          <a:lstStyle/>
          <a:p>
            <a:r>
              <a:rPr lang="en-AU" dirty="0">
                <a:latin typeface="+mj-lt"/>
              </a:rPr>
              <a:t>Reference benchmarks can be determined by:</a:t>
            </a:r>
          </a:p>
          <a:p>
            <a:pPr marL="285750" indent="-285750">
              <a:buFont typeface="Arial" panose="020B0604020202020204" pitchFamily="34" charset="0"/>
              <a:buChar char="•"/>
            </a:pPr>
            <a:endParaRPr lang="en-AU" dirty="0">
              <a:latin typeface="+mj-lt"/>
            </a:endParaRPr>
          </a:p>
          <a:p>
            <a:pPr marL="285750" indent="-285750">
              <a:buFont typeface="Arial" panose="020B0604020202020204" pitchFamily="34" charset="0"/>
              <a:buChar char="•"/>
            </a:pPr>
            <a:r>
              <a:rPr lang="en-AU" dirty="0">
                <a:latin typeface="+mj-lt"/>
              </a:rPr>
              <a:t>Observation at reference condition sites (i.e. relatively untouched site)</a:t>
            </a:r>
          </a:p>
          <a:p>
            <a:pPr marL="285750" indent="-285750">
              <a:buFont typeface="Arial" panose="020B0604020202020204" pitchFamily="34" charset="0"/>
              <a:buChar char="•"/>
            </a:pPr>
            <a:r>
              <a:rPr lang="en-AU" dirty="0">
                <a:latin typeface="+mj-lt"/>
              </a:rPr>
              <a:t>Published or a historical record of the reference condition of a site</a:t>
            </a:r>
          </a:p>
          <a:p>
            <a:pPr marL="285750" indent="-285750">
              <a:buFont typeface="Arial" panose="020B0604020202020204" pitchFamily="34" charset="0"/>
              <a:buChar char="•"/>
            </a:pPr>
            <a:r>
              <a:rPr lang="en-AU" dirty="0">
                <a:latin typeface="+mj-lt"/>
              </a:rPr>
              <a:t>A robust model that estimates the reference condition</a:t>
            </a:r>
          </a:p>
          <a:p>
            <a:pPr marL="285750" indent="-285750">
              <a:buFont typeface="Arial" panose="020B0604020202020204" pitchFamily="34" charset="0"/>
              <a:buChar char="•"/>
            </a:pPr>
            <a:r>
              <a:rPr lang="en-AU" dirty="0">
                <a:latin typeface="+mj-lt"/>
              </a:rPr>
              <a:t>Expert opinion on the reference condition </a:t>
            </a:r>
          </a:p>
        </p:txBody>
      </p:sp>
      <p:sp>
        <p:nvSpPr>
          <p:cNvPr id="6" name="TextBox 5">
            <a:extLst>
              <a:ext uri="{FF2B5EF4-FFF2-40B4-BE49-F238E27FC236}">
                <a16:creationId xmlns:a16="http://schemas.microsoft.com/office/drawing/2014/main" id="{648C8CA2-A200-A94A-A8DA-F369275DA3D0}"/>
              </a:ext>
            </a:extLst>
          </p:cNvPr>
          <p:cNvSpPr txBox="1"/>
          <p:nvPr/>
        </p:nvSpPr>
        <p:spPr>
          <a:xfrm>
            <a:off x="3617196" y="2669612"/>
            <a:ext cx="4661998" cy="923330"/>
          </a:xfrm>
          <a:prstGeom prst="rect">
            <a:avLst/>
          </a:prstGeom>
          <a:solidFill>
            <a:schemeClr val="tx2"/>
          </a:solidFill>
          <a:ln w="38100">
            <a:solidFill>
              <a:srgbClr val="FDB54E"/>
            </a:solidFill>
          </a:ln>
        </p:spPr>
        <p:txBody>
          <a:bodyPr wrap="square" rtlCol="0">
            <a:spAutoFit/>
          </a:bodyPr>
          <a:lstStyle/>
          <a:p>
            <a:pPr algn="ctr"/>
            <a:r>
              <a:rPr lang="en-AU" dirty="0">
                <a:solidFill>
                  <a:schemeClr val="bg1"/>
                </a:solidFill>
                <a:latin typeface="+mj-lt"/>
              </a:rPr>
              <a:t>Soil reference conditions can often be established by contacting a soil scientist or by accessing state-published data.</a:t>
            </a:r>
          </a:p>
        </p:txBody>
      </p:sp>
      <p:pic>
        <p:nvPicPr>
          <p:cNvPr id="8" name="Picture 7" descr="A picture containing grass, sky, outdoor, field&#10;&#10;Description automatically generated">
            <a:extLst>
              <a:ext uri="{FF2B5EF4-FFF2-40B4-BE49-F238E27FC236}">
                <a16:creationId xmlns:a16="http://schemas.microsoft.com/office/drawing/2014/main" id="{52864B67-6FE3-1747-89F8-0EF9F5924DB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081885" y="3776291"/>
            <a:ext cx="3771224" cy="2836255"/>
          </a:xfrm>
          <a:prstGeom prst="rect">
            <a:avLst/>
          </a:prstGeom>
        </p:spPr>
      </p:pic>
    </p:spTree>
    <p:extLst>
      <p:ext uri="{BB962C8B-B14F-4D97-AF65-F5344CB8AC3E}">
        <p14:creationId xmlns:p14="http://schemas.microsoft.com/office/powerpoint/2010/main" val="3619354911"/>
      </p:ext>
    </p:extLst>
  </p:cSld>
  <p:clrMapOvr>
    <a:masterClrMapping/>
  </p:clrMapOvr>
</p:sld>
</file>

<file path=ppt/theme/theme1.xml><?xml version="1.0" encoding="utf-8"?>
<a:theme xmlns:a="http://schemas.openxmlformats.org/drawingml/2006/main" name="Office Theme">
  <a:themeElements>
    <a:clrScheme name="Custom 4">
      <a:dk1>
        <a:srgbClr val="000000"/>
      </a:dk1>
      <a:lt1>
        <a:srgbClr val="FFFFFF"/>
      </a:lt1>
      <a:dk2>
        <a:srgbClr val="184662"/>
      </a:dk2>
      <a:lt2>
        <a:srgbClr val="D8D9D8"/>
      </a:lt2>
      <a:accent1>
        <a:srgbClr val="69798C"/>
      </a:accent1>
      <a:accent2>
        <a:srgbClr val="6C819A"/>
      </a:accent2>
      <a:accent3>
        <a:srgbClr val="A5A6A5"/>
      </a:accent3>
      <a:accent4>
        <a:srgbClr val="DEE0ED"/>
      </a:accent4>
      <a:accent5>
        <a:srgbClr val="F2A947"/>
      </a:accent5>
      <a:accent6>
        <a:srgbClr val="3F413F"/>
      </a:accent6>
      <a:hlink>
        <a:srgbClr val="F2A947"/>
      </a:hlink>
      <a:folHlink>
        <a:srgbClr val="18466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14929</TotalTime>
  <Words>8173</Words>
  <Application>Microsoft Macintosh PowerPoint</Application>
  <PresentationFormat>On-screen Show (4:3)</PresentationFormat>
  <Paragraphs>1251</Paragraphs>
  <Slides>112</Slides>
  <Notes>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112</vt:i4>
      </vt:variant>
    </vt:vector>
  </HeadingPairs>
  <TitlesOfParts>
    <vt:vector size="122" baseType="lpstr">
      <vt:lpstr>Arial</vt:lpstr>
      <vt:lpstr>Avenir LT Std</vt:lpstr>
      <vt:lpstr>Avenir LT Std 35 Light</vt:lpstr>
      <vt:lpstr>Calibri</vt:lpstr>
      <vt:lpstr>Calibri Light</vt:lpstr>
      <vt:lpstr>Raleway</vt:lpstr>
      <vt:lpstr>SariOT-Regular</vt:lpstr>
      <vt:lpstr>Times New Roman</vt:lpstr>
      <vt:lpstr>Wingdings</vt:lpstr>
      <vt:lpstr>Office Theme</vt:lpstr>
      <vt:lpstr>Welcome to this official </vt:lpstr>
      <vt:lpstr>Welcome</vt:lpstr>
      <vt:lpstr>Who are we</vt:lpstr>
      <vt:lpstr>Agenda for today</vt:lpstr>
      <vt:lpstr>Objectives of this workshop</vt:lpstr>
      <vt:lpstr>Partners and collaborators</vt:lpstr>
      <vt:lpstr>PowerPoint Presentation</vt:lpstr>
      <vt:lpstr>PowerPoint Presentation</vt:lpstr>
      <vt:lpstr>PowerPoint Presentation</vt:lpstr>
      <vt:lpstr>PowerPoint Presentation</vt:lpstr>
      <vt:lpstr>PowerPoint Presentation</vt:lpstr>
      <vt:lpstr>PowerPoint Presentation</vt:lpstr>
      <vt:lpstr>What is Environmental Condition Accounting and how is it used</vt:lpstr>
      <vt:lpstr>The global challenge</vt:lpstr>
      <vt:lpstr>Our solution</vt:lpstr>
      <vt:lpstr>PowerPoint Presentation</vt:lpstr>
      <vt:lpstr>PowerPoint Presentation</vt:lpstr>
      <vt:lpstr>PowerPoint Presentation</vt:lpstr>
      <vt:lpstr>PowerPoint Presentation</vt:lpstr>
      <vt:lpstr>Information Statement</vt:lpstr>
      <vt:lpstr>Supporting ESG reporting</vt:lpstr>
      <vt:lpstr>The Accounting for Nature Framework and Accredited Methods</vt:lpstr>
      <vt:lpstr>PowerPoint Presentation</vt:lpstr>
      <vt:lpstr>PowerPoint Presentation</vt:lpstr>
      <vt:lpstr>PowerPoint Presentation</vt:lpstr>
      <vt:lpstr>PowerPoint Presentation</vt:lpstr>
      <vt:lpstr>PowerPoint Presentation</vt:lpstr>
      <vt:lpstr>PowerPoint Presentation</vt:lpstr>
      <vt:lpstr>The Econd® and Pcond</vt:lpstr>
      <vt:lpstr>PowerPoint Presentation</vt:lpstr>
      <vt:lpstr>PowerPoint Presentation</vt:lpstr>
      <vt:lpstr>Using Historic Data</vt:lpstr>
      <vt:lpstr>Condition Targets</vt:lpstr>
      <vt:lpstr>PowerPoint Presentation</vt:lpstr>
      <vt:lpstr>PowerPoint Presentation</vt:lpstr>
      <vt:lpstr>Designing and Registering an  Environmental Account</vt:lpstr>
      <vt:lpstr>PowerPoint Presentation</vt:lpstr>
      <vt:lpstr>AfN for different purposes</vt:lpstr>
      <vt:lpstr>Scope</vt:lpstr>
      <vt:lpstr>Scale</vt:lpstr>
      <vt:lpstr>Assets</vt:lpstr>
      <vt:lpstr>PowerPoint Presentation</vt:lpstr>
      <vt:lpstr>Selecting a Method – what to look for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Break</vt:lpstr>
      <vt:lpstr>Building an Environmental Account (Native Vegetation)</vt:lpstr>
      <vt:lpstr>PowerPoint Presentation</vt:lpstr>
      <vt:lpstr>PowerPoint Presentation</vt:lpstr>
      <vt:lpstr>Sampling methods for  Native Vegetation</vt:lpstr>
      <vt:lpstr>The native vegetation method will require the establishment  of permanent monitoring sites</vt:lpstr>
      <vt:lpstr>Sampling methods for  Native Vegetation</vt:lpstr>
      <vt:lpstr>Sampling methods for  Native Vegetation</vt:lpstr>
      <vt:lpstr>Sampling methods for  Native Vegetation</vt:lpstr>
      <vt:lpstr>PowerPoint Presentation</vt:lpstr>
      <vt:lpstr>PowerPoint Presentation</vt:lpstr>
      <vt:lpstr>PowerPoint Presentation</vt:lpstr>
      <vt:lpstr>PowerPoint Presentation</vt:lpstr>
      <vt:lpstr>PowerPoint Presentation</vt:lpstr>
      <vt:lpstr>The indicator condition score (ICS) is calculated for each indicator before it is aggregated to an Econd® </vt:lpstr>
      <vt:lpstr>PowerPoint Presentation</vt:lpstr>
      <vt:lpstr>1. First, an Econd® index must be calculated for each assessment unit by aggregating the ICSs.</vt:lpstr>
      <vt:lpstr>PowerPoint Presentation</vt:lpstr>
      <vt:lpstr>PowerPoint Presentation</vt:lpstr>
      <vt:lpstr>PowerPoint Presentation</vt:lpstr>
      <vt:lpstr>Getting Audited and Certified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Fauna Case Study</vt:lpstr>
      <vt:lpstr>Available Fauna Methods</vt:lpstr>
      <vt:lpstr>Why measure fauna condition</vt:lpstr>
      <vt:lpstr>Plus – many are interested to find out what species live on their property</vt:lpstr>
      <vt:lpstr>PowerPoint Presentation</vt:lpstr>
      <vt:lpstr>Account stratification</vt:lpstr>
      <vt:lpstr>Indicators and reference benchmark</vt:lpstr>
      <vt:lpstr>Survey set-up</vt:lpstr>
      <vt:lpstr>Fauna identification</vt:lpstr>
      <vt:lpstr>Calculate Indicator Condition Scores </vt:lpstr>
      <vt:lpstr>PowerPoint Presentation</vt:lpstr>
      <vt:lpstr>Soil case study</vt:lpstr>
      <vt:lpstr>PowerPoint Presentation</vt:lpstr>
      <vt:lpstr>PowerPoint Presentation</vt:lpstr>
      <vt:lpstr>PowerPoint Presentation</vt:lpstr>
      <vt:lpstr>PowerPoint Presentation</vt:lpstr>
      <vt:lpstr>PowerPoint Presentation</vt:lpstr>
      <vt:lpstr>Getting recognised as an AfN Expert</vt:lpstr>
      <vt:lpstr>PowerPoint Presentation</vt:lpstr>
      <vt:lpstr>PowerPoint Presentation</vt:lpstr>
      <vt:lpstr>PowerPoint Presentation</vt:lpstr>
      <vt:lpstr>PowerPoint Presentation</vt:lpstr>
      <vt:lpstr>PowerPoint Presentation</vt:lpstr>
      <vt:lpstr>PowerPoint Presentation</vt:lpstr>
      <vt:lpstr>Next steps and Q&amp;A</vt:lpstr>
      <vt:lpstr>PowerPoint Presentation</vt:lpstr>
      <vt:lpstr>PowerPoint Presentation</vt:lpstr>
      <vt:lpstr>PowerPoint Presentation</vt:lpstr>
      <vt:lpstr>Lunch break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Amanda Hansson</dc:creator>
  <cp:lastModifiedBy>Chrissy Elmer</cp:lastModifiedBy>
  <cp:revision>230</cp:revision>
  <dcterms:created xsi:type="dcterms:W3CDTF">2021-04-07T04:00:15Z</dcterms:created>
  <dcterms:modified xsi:type="dcterms:W3CDTF">2022-10-18T20:05:34Z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7382bf1-026c-423b-a2f3-9729d1fde3ca_Enabled">
    <vt:lpwstr>true</vt:lpwstr>
  </property>
  <property fmtid="{D5CDD505-2E9C-101B-9397-08002B2CF9AE}" pid="3" name="MSIP_Label_37382bf1-026c-423b-a2f3-9729d1fde3ca_SetDate">
    <vt:lpwstr>2022-08-16T03:27:22Z</vt:lpwstr>
  </property>
  <property fmtid="{D5CDD505-2E9C-101B-9397-08002B2CF9AE}" pid="4" name="MSIP_Label_37382bf1-026c-423b-a2f3-9729d1fde3ca_Method">
    <vt:lpwstr>Privileged</vt:lpwstr>
  </property>
  <property fmtid="{D5CDD505-2E9C-101B-9397-08002B2CF9AE}" pid="5" name="MSIP_Label_37382bf1-026c-423b-a2f3-9729d1fde3ca_Name">
    <vt:lpwstr>OFFICIAL - PUBLIC</vt:lpwstr>
  </property>
  <property fmtid="{D5CDD505-2E9C-101B-9397-08002B2CF9AE}" pid="6" name="MSIP_Label_37382bf1-026c-423b-a2f3-9729d1fde3ca_SiteId">
    <vt:lpwstr>b6e377cf-9db3-46cb-91a2-fad9605bb15c</vt:lpwstr>
  </property>
  <property fmtid="{D5CDD505-2E9C-101B-9397-08002B2CF9AE}" pid="7" name="MSIP_Label_37382bf1-026c-423b-a2f3-9729d1fde3ca_ActionId">
    <vt:lpwstr>7228be32-9474-44e4-87fa-c5d7ce2793e6</vt:lpwstr>
  </property>
  <property fmtid="{D5CDD505-2E9C-101B-9397-08002B2CF9AE}" pid="8" name="MSIP_Label_37382bf1-026c-423b-a2f3-9729d1fde3ca_ContentBits">
    <vt:lpwstr>0</vt:lpwstr>
  </property>
</Properties>
</file>